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71"/>
  </p:notesMasterIdLst>
  <p:handoutMasterIdLst>
    <p:handoutMasterId r:id="rId72"/>
  </p:handoutMasterIdLst>
  <p:sldIdLst>
    <p:sldId id="602" r:id="rId2"/>
    <p:sldId id="438" r:id="rId3"/>
    <p:sldId id="600" r:id="rId4"/>
    <p:sldId id="606" r:id="rId5"/>
    <p:sldId id="372" r:id="rId6"/>
    <p:sldId id="607" r:id="rId7"/>
    <p:sldId id="627" r:id="rId8"/>
    <p:sldId id="628" r:id="rId9"/>
    <p:sldId id="595" r:id="rId10"/>
    <p:sldId id="590" r:id="rId11"/>
    <p:sldId id="266" r:id="rId12"/>
    <p:sldId id="271" r:id="rId13"/>
    <p:sldId id="612" r:id="rId14"/>
    <p:sldId id="599" r:id="rId15"/>
    <p:sldId id="362" r:id="rId16"/>
    <p:sldId id="346" r:id="rId17"/>
    <p:sldId id="348" r:id="rId18"/>
    <p:sldId id="347" r:id="rId19"/>
    <p:sldId id="351" r:id="rId20"/>
    <p:sldId id="353" r:id="rId21"/>
    <p:sldId id="352" r:id="rId22"/>
    <p:sldId id="363" r:id="rId23"/>
    <p:sldId id="366" r:id="rId24"/>
    <p:sldId id="365" r:id="rId25"/>
    <p:sldId id="441" r:id="rId26"/>
    <p:sldId id="273" r:id="rId27"/>
    <p:sldId id="608" r:id="rId28"/>
    <p:sldId id="324" r:id="rId29"/>
    <p:sldId id="330" r:id="rId30"/>
    <p:sldId id="332" r:id="rId31"/>
    <p:sldId id="601" r:id="rId32"/>
    <p:sldId id="625" r:id="rId33"/>
    <p:sldId id="336" r:id="rId34"/>
    <p:sldId id="626" r:id="rId35"/>
    <p:sldId id="598" r:id="rId36"/>
    <p:sldId id="268" r:id="rId37"/>
    <p:sldId id="594" r:id="rId38"/>
    <p:sldId id="274" r:id="rId39"/>
    <p:sldId id="597" r:id="rId40"/>
    <p:sldId id="319" r:id="rId41"/>
    <p:sldId id="320" r:id="rId42"/>
    <p:sldId id="617" r:id="rId43"/>
    <p:sldId id="322" r:id="rId44"/>
    <p:sldId id="593" r:id="rId45"/>
    <p:sldId id="619" r:id="rId46"/>
    <p:sldId id="620" r:id="rId47"/>
    <p:sldId id="435" r:id="rId48"/>
    <p:sldId id="611" r:id="rId49"/>
    <p:sldId id="610" r:id="rId50"/>
    <p:sldId id="442" r:id="rId51"/>
    <p:sldId id="443" r:id="rId52"/>
    <p:sldId id="433" r:id="rId53"/>
    <p:sldId id="269" r:id="rId54"/>
    <p:sldId id="270" r:id="rId55"/>
    <p:sldId id="434" r:id="rId56"/>
    <p:sldId id="450" r:id="rId57"/>
    <p:sldId id="629" r:id="rId58"/>
    <p:sldId id="614" r:id="rId59"/>
    <p:sldId id="439" r:id="rId60"/>
    <p:sldId id="440" r:id="rId61"/>
    <p:sldId id="272" r:id="rId62"/>
    <p:sldId id="621" r:id="rId63"/>
    <p:sldId id="623" r:id="rId64"/>
    <p:sldId id="622" r:id="rId65"/>
    <p:sldId id="624" r:id="rId66"/>
    <p:sldId id="388" r:id="rId67"/>
    <p:sldId id="326" r:id="rId68"/>
    <p:sldId id="329" r:id="rId69"/>
    <p:sldId id="603" r:id="rId7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AC43"/>
    <a:srgbClr val="DED1E1"/>
    <a:srgbClr val="000000"/>
    <a:srgbClr val="0033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98" autoAdjust="0"/>
    <p:restoredTop sz="93248" autoAdjust="0"/>
  </p:normalViewPr>
  <p:slideViewPr>
    <p:cSldViewPr>
      <p:cViewPr varScale="1">
        <p:scale>
          <a:sx n="68" d="100"/>
          <a:sy n="68" d="100"/>
        </p:scale>
        <p:origin x="1176" y="72"/>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0"/>
    </p:cViewPr>
  </p:sorterViewPr>
  <p:notesViewPr>
    <p:cSldViewPr>
      <p:cViewPr varScale="1">
        <p:scale>
          <a:sx n="51" d="100"/>
          <a:sy n="51" d="100"/>
        </p:scale>
        <p:origin x="2668"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0B028F-E15E-4BEF-88C8-1BD3CD8F764D}"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B9AF045C-6CC6-4773-8CBE-81B47B7724D8}">
      <dgm:prSet/>
      <dgm:spPr/>
      <dgm:t>
        <a:bodyPr/>
        <a:lstStyle/>
        <a:p>
          <a:r>
            <a:rPr lang="en-US" dirty="0"/>
            <a:t>The first responding officer is the key</a:t>
          </a:r>
        </a:p>
      </dgm:t>
    </dgm:pt>
    <dgm:pt modelId="{B8B85D71-E0B3-40B0-BB34-256C11A2E070}" type="parTrans" cxnId="{95A60B45-2BE3-4BB8-8729-EAF8AACD6C2B}">
      <dgm:prSet/>
      <dgm:spPr/>
      <dgm:t>
        <a:bodyPr/>
        <a:lstStyle/>
        <a:p>
          <a:endParaRPr lang="en-US"/>
        </a:p>
      </dgm:t>
    </dgm:pt>
    <dgm:pt modelId="{0F3F46B8-E330-4BA1-BDDC-EA98128173FE}" type="sibTrans" cxnId="{95A60B45-2BE3-4BB8-8729-EAF8AACD6C2B}">
      <dgm:prSet/>
      <dgm:spPr/>
      <dgm:t>
        <a:bodyPr/>
        <a:lstStyle/>
        <a:p>
          <a:endParaRPr lang="en-US"/>
        </a:p>
      </dgm:t>
    </dgm:pt>
    <dgm:pt modelId="{A99977A0-EFEA-4D72-BFB1-23E2A3A69421}">
      <dgm:prSet/>
      <dgm:spPr/>
      <dgm:t>
        <a:bodyPr/>
        <a:lstStyle/>
        <a:p>
          <a:r>
            <a:rPr lang="en-US"/>
            <a:t>Only witness in most cases</a:t>
          </a:r>
        </a:p>
      </dgm:t>
    </dgm:pt>
    <dgm:pt modelId="{BA5A6B1F-A2C0-4D0E-BB1A-CE1EB5CAAF74}" type="parTrans" cxnId="{31C6028C-FF1E-4FCD-8B2E-B7C970DC4CBE}">
      <dgm:prSet/>
      <dgm:spPr/>
      <dgm:t>
        <a:bodyPr/>
        <a:lstStyle/>
        <a:p>
          <a:endParaRPr lang="en-US"/>
        </a:p>
      </dgm:t>
    </dgm:pt>
    <dgm:pt modelId="{5C5D5AC3-B5E6-4653-8834-7CDE8F708201}" type="sibTrans" cxnId="{31C6028C-FF1E-4FCD-8B2E-B7C970DC4CBE}">
      <dgm:prSet/>
      <dgm:spPr/>
      <dgm:t>
        <a:bodyPr/>
        <a:lstStyle/>
        <a:p>
          <a:endParaRPr lang="en-US"/>
        </a:p>
      </dgm:t>
    </dgm:pt>
    <dgm:pt modelId="{FE845A47-A839-4DA9-898E-1E9227A77C89}">
      <dgm:prSet/>
      <dgm:spPr/>
      <dgm:t>
        <a:bodyPr/>
        <a:lstStyle/>
        <a:p>
          <a:r>
            <a:rPr lang="en-US"/>
            <a:t>Recreate facts, scene and emotion</a:t>
          </a:r>
        </a:p>
      </dgm:t>
    </dgm:pt>
    <dgm:pt modelId="{14BA9CA0-068A-42B9-9F8D-5E9BAA99A850}" type="parTrans" cxnId="{245E26AD-2239-4245-AEBA-989ECA510FD8}">
      <dgm:prSet/>
      <dgm:spPr/>
      <dgm:t>
        <a:bodyPr/>
        <a:lstStyle/>
        <a:p>
          <a:endParaRPr lang="en-US"/>
        </a:p>
      </dgm:t>
    </dgm:pt>
    <dgm:pt modelId="{FB00499D-00F0-4FF4-8E92-4EA7DAF16D19}" type="sibTrans" cxnId="{245E26AD-2239-4245-AEBA-989ECA510FD8}">
      <dgm:prSet/>
      <dgm:spPr/>
      <dgm:t>
        <a:bodyPr/>
        <a:lstStyle/>
        <a:p>
          <a:endParaRPr lang="en-US"/>
        </a:p>
      </dgm:t>
    </dgm:pt>
    <dgm:pt modelId="{59A73A45-9D52-4C80-BF24-1DA0AA60F27E}">
      <dgm:prSet/>
      <dgm:spPr/>
      <dgm:t>
        <a:bodyPr/>
        <a:lstStyle/>
        <a:p>
          <a:r>
            <a:rPr lang="en-US" dirty="0"/>
            <a:t>ALWAYS ASSUME THE VICTIM WILL NOT COOPERATE</a:t>
          </a:r>
        </a:p>
      </dgm:t>
    </dgm:pt>
    <dgm:pt modelId="{496BE944-ADD8-4493-850E-2FC2FE1C7C82}" type="parTrans" cxnId="{EB75C765-CBDB-49F0-9863-6372A1C32ED1}">
      <dgm:prSet/>
      <dgm:spPr/>
      <dgm:t>
        <a:bodyPr/>
        <a:lstStyle/>
        <a:p>
          <a:endParaRPr lang="en-US"/>
        </a:p>
      </dgm:t>
    </dgm:pt>
    <dgm:pt modelId="{040B7234-46F0-45BF-97A7-62958A02EB5D}" type="sibTrans" cxnId="{EB75C765-CBDB-49F0-9863-6372A1C32ED1}">
      <dgm:prSet/>
      <dgm:spPr/>
      <dgm:t>
        <a:bodyPr/>
        <a:lstStyle/>
        <a:p>
          <a:endParaRPr lang="en-US"/>
        </a:p>
      </dgm:t>
    </dgm:pt>
    <dgm:pt modelId="{12F69C50-D09B-40F8-A514-EED5CC104E3A}" type="pres">
      <dgm:prSet presAssocID="{C90B028F-E15E-4BEF-88C8-1BD3CD8F764D}" presName="Name0" presStyleCnt="0">
        <dgm:presLayoutVars>
          <dgm:dir/>
          <dgm:animLvl val="lvl"/>
          <dgm:resizeHandles val="exact"/>
        </dgm:presLayoutVars>
      </dgm:prSet>
      <dgm:spPr/>
      <dgm:t>
        <a:bodyPr/>
        <a:lstStyle/>
        <a:p>
          <a:endParaRPr lang="en-US"/>
        </a:p>
      </dgm:t>
    </dgm:pt>
    <dgm:pt modelId="{63B15ABF-49E3-4DD3-949C-446FE6A9C13D}" type="pres">
      <dgm:prSet presAssocID="{59A73A45-9D52-4C80-BF24-1DA0AA60F27E}" presName="boxAndChildren" presStyleCnt="0"/>
      <dgm:spPr/>
    </dgm:pt>
    <dgm:pt modelId="{A8225837-1FCB-4027-AEC7-671FE36B92EE}" type="pres">
      <dgm:prSet presAssocID="{59A73A45-9D52-4C80-BF24-1DA0AA60F27E}" presName="parentTextBox" presStyleLbl="node1" presStyleIdx="0" presStyleCnt="2"/>
      <dgm:spPr/>
      <dgm:t>
        <a:bodyPr/>
        <a:lstStyle/>
        <a:p>
          <a:endParaRPr lang="en-US"/>
        </a:p>
      </dgm:t>
    </dgm:pt>
    <dgm:pt modelId="{76438CB8-476D-4BA7-B87B-F20042267931}" type="pres">
      <dgm:prSet presAssocID="{0F3F46B8-E330-4BA1-BDDC-EA98128173FE}" presName="sp" presStyleCnt="0"/>
      <dgm:spPr/>
    </dgm:pt>
    <dgm:pt modelId="{7FE197F9-CB76-4C5C-9B1B-6555CADB8A95}" type="pres">
      <dgm:prSet presAssocID="{B9AF045C-6CC6-4773-8CBE-81B47B7724D8}" presName="arrowAndChildren" presStyleCnt="0"/>
      <dgm:spPr/>
    </dgm:pt>
    <dgm:pt modelId="{498E2A4F-575A-4F0A-BBFD-FF814E936BB2}" type="pres">
      <dgm:prSet presAssocID="{B9AF045C-6CC6-4773-8CBE-81B47B7724D8}" presName="parentTextArrow" presStyleLbl="node1" presStyleIdx="0" presStyleCnt="2"/>
      <dgm:spPr/>
      <dgm:t>
        <a:bodyPr/>
        <a:lstStyle/>
        <a:p>
          <a:endParaRPr lang="en-US"/>
        </a:p>
      </dgm:t>
    </dgm:pt>
    <dgm:pt modelId="{B3589378-00D9-4D84-B1E0-A5CEF514F483}" type="pres">
      <dgm:prSet presAssocID="{B9AF045C-6CC6-4773-8CBE-81B47B7724D8}" presName="arrow" presStyleLbl="node1" presStyleIdx="1" presStyleCnt="2"/>
      <dgm:spPr/>
      <dgm:t>
        <a:bodyPr/>
        <a:lstStyle/>
        <a:p>
          <a:endParaRPr lang="en-US"/>
        </a:p>
      </dgm:t>
    </dgm:pt>
    <dgm:pt modelId="{FE07B9E4-1E1F-4A9E-B6C0-DB203A62FEE7}" type="pres">
      <dgm:prSet presAssocID="{B9AF045C-6CC6-4773-8CBE-81B47B7724D8}" presName="descendantArrow" presStyleCnt="0"/>
      <dgm:spPr/>
    </dgm:pt>
    <dgm:pt modelId="{33CDC53A-0AAD-4E07-B6C1-CFBF91BFF689}" type="pres">
      <dgm:prSet presAssocID="{A99977A0-EFEA-4D72-BFB1-23E2A3A69421}" presName="childTextArrow" presStyleLbl="fgAccFollowNode1" presStyleIdx="0" presStyleCnt="2">
        <dgm:presLayoutVars>
          <dgm:bulletEnabled val="1"/>
        </dgm:presLayoutVars>
      </dgm:prSet>
      <dgm:spPr/>
      <dgm:t>
        <a:bodyPr/>
        <a:lstStyle/>
        <a:p>
          <a:endParaRPr lang="en-US"/>
        </a:p>
      </dgm:t>
    </dgm:pt>
    <dgm:pt modelId="{60FDD614-8346-47F0-8210-EAE21AEB83B1}" type="pres">
      <dgm:prSet presAssocID="{FE845A47-A839-4DA9-898E-1E9227A77C89}" presName="childTextArrow" presStyleLbl="fgAccFollowNode1" presStyleIdx="1" presStyleCnt="2">
        <dgm:presLayoutVars>
          <dgm:bulletEnabled val="1"/>
        </dgm:presLayoutVars>
      </dgm:prSet>
      <dgm:spPr/>
      <dgm:t>
        <a:bodyPr/>
        <a:lstStyle/>
        <a:p>
          <a:endParaRPr lang="en-US"/>
        </a:p>
      </dgm:t>
    </dgm:pt>
  </dgm:ptLst>
  <dgm:cxnLst>
    <dgm:cxn modelId="{B23422FF-A18A-43F8-95AD-1455D34C1511}" type="presOf" srcId="{C90B028F-E15E-4BEF-88C8-1BD3CD8F764D}" destId="{12F69C50-D09B-40F8-A514-EED5CC104E3A}" srcOrd="0" destOrd="0" presId="urn:microsoft.com/office/officeart/2005/8/layout/process4"/>
    <dgm:cxn modelId="{EB75C765-CBDB-49F0-9863-6372A1C32ED1}" srcId="{C90B028F-E15E-4BEF-88C8-1BD3CD8F764D}" destId="{59A73A45-9D52-4C80-BF24-1DA0AA60F27E}" srcOrd="1" destOrd="0" parTransId="{496BE944-ADD8-4493-850E-2FC2FE1C7C82}" sibTransId="{040B7234-46F0-45BF-97A7-62958A02EB5D}"/>
    <dgm:cxn modelId="{245E26AD-2239-4245-AEBA-989ECA510FD8}" srcId="{B9AF045C-6CC6-4773-8CBE-81B47B7724D8}" destId="{FE845A47-A839-4DA9-898E-1E9227A77C89}" srcOrd="1" destOrd="0" parTransId="{14BA9CA0-068A-42B9-9F8D-5E9BAA99A850}" sibTransId="{FB00499D-00F0-4FF4-8E92-4EA7DAF16D19}"/>
    <dgm:cxn modelId="{44562D84-524B-4B09-A50F-2BCC312388AE}" type="presOf" srcId="{B9AF045C-6CC6-4773-8CBE-81B47B7724D8}" destId="{B3589378-00D9-4D84-B1E0-A5CEF514F483}" srcOrd="1" destOrd="0" presId="urn:microsoft.com/office/officeart/2005/8/layout/process4"/>
    <dgm:cxn modelId="{93E676A5-93C3-423C-898C-22DE76F090E9}" type="presOf" srcId="{A99977A0-EFEA-4D72-BFB1-23E2A3A69421}" destId="{33CDC53A-0AAD-4E07-B6C1-CFBF91BFF689}" srcOrd="0" destOrd="0" presId="urn:microsoft.com/office/officeart/2005/8/layout/process4"/>
    <dgm:cxn modelId="{9A7A8C8B-ABB3-43D4-992D-AE3D15B82072}" type="presOf" srcId="{59A73A45-9D52-4C80-BF24-1DA0AA60F27E}" destId="{A8225837-1FCB-4027-AEC7-671FE36B92EE}" srcOrd="0" destOrd="0" presId="urn:microsoft.com/office/officeart/2005/8/layout/process4"/>
    <dgm:cxn modelId="{31C6028C-FF1E-4FCD-8B2E-B7C970DC4CBE}" srcId="{B9AF045C-6CC6-4773-8CBE-81B47B7724D8}" destId="{A99977A0-EFEA-4D72-BFB1-23E2A3A69421}" srcOrd="0" destOrd="0" parTransId="{BA5A6B1F-A2C0-4D0E-BB1A-CE1EB5CAAF74}" sibTransId="{5C5D5AC3-B5E6-4653-8834-7CDE8F708201}"/>
    <dgm:cxn modelId="{09C9DBA7-AE3F-4D87-A8EC-FC82F7424C9D}" type="presOf" srcId="{B9AF045C-6CC6-4773-8CBE-81B47B7724D8}" destId="{498E2A4F-575A-4F0A-BBFD-FF814E936BB2}" srcOrd="0" destOrd="0" presId="urn:microsoft.com/office/officeart/2005/8/layout/process4"/>
    <dgm:cxn modelId="{95A60B45-2BE3-4BB8-8729-EAF8AACD6C2B}" srcId="{C90B028F-E15E-4BEF-88C8-1BD3CD8F764D}" destId="{B9AF045C-6CC6-4773-8CBE-81B47B7724D8}" srcOrd="0" destOrd="0" parTransId="{B8B85D71-E0B3-40B0-BB34-256C11A2E070}" sibTransId="{0F3F46B8-E330-4BA1-BDDC-EA98128173FE}"/>
    <dgm:cxn modelId="{2BBC5F21-F240-41B1-AE8F-F81FA63FF041}" type="presOf" srcId="{FE845A47-A839-4DA9-898E-1E9227A77C89}" destId="{60FDD614-8346-47F0-8210-EAE21AEB83B1}" srcOrd="0" destOrd="0" presId="urn:microsoft.com/office/officeart/2005/8/layout/process4"/>
    <dgm:cxn modelId="{7C992BD3-C332-4C9D-975B-A8F5DC7A86B7}" type="presParOf" srcId="{12F69C50-D09B-40F8-A514-EED5CC104E3A}" destId="{63B15ABF-49E3-4DD3-949C-446FE6A9C13D}" srcOrd="0" destOrd="0" presId="urn:microsoft.com/office/officeart/2005/8/layout/process4"/>
    <dgm:cxn modelId="{80107C0C-7AF5-4CE1-96F8-269152F964E1}" type="presParOf" srcId="{63B15ABF-49E3-4DD3-949C-446FE6A9C13D}" destId="{A8225837-1FCB-4027-AEC7-671FE36B92EE}" srcOrd="0" destOrd="0" presId="urn:microsoft.com/office/officeart/2005/8/layout/process4"/>
    <dgm:cxn modelId="{78AC1671-DF91-4675-9C40-7C2BDD3D8E07}" type="presParOf" srcId="{12F69C50-D09B-40F8-A514-EED5CC104E3A}" destId="{76438CB8-476D-4BA7-B87B-F20042267931}" srcOrd="1" destOrd="0" presId="urn:microsoft.com/office/officeart/2005/8/layout/process4"/>
    <dgm:cxn modelId="{56D467B5-236D-486F-B2F4-DB8770BA0A22}" type="presParOf" srcId="{12F69C50-D09B-40F8-A514-EED5CC104E3A}" destId="{7FE197F9-CB76-4C5C-9B1B-6555CADB8A95}" srcOrd="2" destOrd="0" presId="urn:microsoft.com/office/officeart/2005/8/layout/process4"/>
    <dgm:cxn modelId="{1E0C389C-BFA2-4526-8B5F-42A5F948D1A2}" type="presParOf" srcId="{7FE197F9-CB76-4C5C-9B1B-6555CADB8A95}" destId="{498E2A4F-575A-4F0A-BBFD-FF814E936BB2}" srcOrd="0" destOrd="0" presId="urn:microsoft.com/office/officeart/2005/8/layout/process4"/>
    <dgm:cxn modelId="{1FFB2196-3FBA-4949-B984-FB17B9FCD4F6}" type="presParOf" srcId="{7FE197F9-CB76-4C5C-9B1B-6555CADB8A95}" destId="{B3589378-00D9-4D84-B1E0-A5CEF514F483}" srcOrd="1" destOrd="0" presId="urn:microsoft.com/office/officeart/2005/8/layout/process4"/>
    <dgm:cxn modelId="{4EC82A34-0588-4EA3-A99A-B29F1622F9F6}" type="presParOf" srcId="{7FE197F9-CB76-4C5C-9B1B-6555CADB8A95}" destId="{FE07B9E4-1E1F-4A9E-B6C0-DB203A62FEE7}" srcOrd="2" destOrd="0" presId="urn:microsoft.com/office/officeart/2005/8/layout/process4"/>
    <dgm:cxn modelId="{A2007E1E-30C2-4195-99D0-1363AAD56BAD}" type="presParOf" srcId="{FE07B9E4-1E1F-4A9E-B6C0-DB203A62FEE7}" destId="{33CDC53A-0AAD-4E07-B6C1-CFBF91BFF689}" srcOrd="0" destOrd="0" presId="urn:microsoft.com/office/officeart/2005/8/layout/process4"/>
    <dgm:cxn modelId="{29D24CD6-95DF-4453-8BC5-DE3DDB561A50}" type="presParOf" srcId="{FE07B9E4-1E1F-4A9E-B6C0-DB203A62FEE7}" destId="{60FDD614-8346-47F0-8210-EAE21AEB83B1}"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84BC0F-0263-451E-9685-9D5E6F3688A4}"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39065451-7336-4649-84CB-7208DEBB6E33}">
      <dgm:prSet custT="1"/>
      <dgm:spPr/>
      <dgm:t>
        <a:bodyPr/>
        <a:lstStyle/>
        <a:p>
          <a:r>
            <a:rPr lang="en-US" sz="2800" dirty="0"/>
            <a:t>Thorough Evidence Collection</a:t>
          </a:r>
        </a:p>
      </dgm:t>
    </dgm:pt>
    <dgm:pt modelId="{FAFE4A78-C5BE-4032-8096-79C9A8EC3F5A}" type="parTrans" cxnId="{78773A11-ABF7-4FAE-B8C0-93DE925B7F3B}">
      <dgm:prSet/>
      <dgm:spPr/>
      <dgm:t>
        <a:bodyPr/>
        <a:lstStyle/>
        <a:p>
          <a:endParaRPr lang="en-US"/>
        </a:p>
      </dgm:t>
    </dgm:pt>
    <dgm:pt modelId="{3D1A7E95-CDCF-4474-BD0F-B1658C51A991}" type="sibTrans" cxnId="{78773A11-ABF7-4FAE-B8C0-93DE925B7F3B}">
      <dgm:prSet/>
      <dgm:spPr/>
      <dgm:t>
        <a:bodyPr/>
        <a:lstStyle/>
        <a:p>
          <a:endParaRPr lang="en-US"/>
        </a:p>
      </dgm:t>
    </dgm:pt>
    <dgm:pt modelId="{5B4B8DCE-7983-41DE-8060-DE9D57418E4E}">
      <dgm:prSet custT="1"/>
      <dgm:spPr/>
      <dgm:t>
        <a:bodyPr/>
        <a:lstStyle/>
        <a:p>
          <a:r>
            <a:rPr lang="en-US" sz="2800" dirty="0"/>
            <a:t>Detailed Documentation</a:t>
          </a:r>
        </a:p>
      </dgm:t>
    </dgm:pt>
    <dgm:pt modelId="{D28BD408-C543-437B-BB27-EAA2146DD672}" type="sibTrans" cxnId="{EEFDEB40-317B-4810-9EDF-2130AE73A230}">
      <dgm:prSet/>
      <dgm:spPr/>
      <dgm:t>
        <a:bodyPr/>
        <a:lstStyle/>
        <a:p>
          <a:endParaRPr lang="en-US"/>
        </a:p>
      </dgm:t>
    </dgm:pt>
    <dgm:pt modelId="{DC2404EE-1F50-4761-A330-5F5980F6FD60}" type="parTrans" cxnId="{EEFDEB40-317B-4810-9EDF-2130AE73A230}">
      <dgm:prSet/>
      <dgm:spPr/>
      <dgm:t>
        <a:bodyPr/>
        <a:lstStyle/>
        <a:p>
          <a:endParaRPr lang="en-US"/>
        </a:p>
      </dgm:t>
    </dgm:pt>
    <dgm:pt modelId="{D61977D4-2CAF-4826-8459-AD7EDC915119}" type="pres">
      <dgm:prSet presAssocID="{7984BC0F-0263-451E-9685-9D5E6F3688A4}" presName="root" presStyleCnt="0">
        <dgm:presLayoutVars>
          <dgm:dir/>
          <dgm:resizeHandles val="exact"/>
        </dgm:presLayoutVars>
      </dgm:prSet>
      <dgm:spPr/>
      <dgm:t>
        <a:bodyPr/>
        <a:lstStyle/>
        <a:p>
          <a:endParaRPr lang="en-US"/>
        </a:p>
      </dgm:t>
    </dgm:pt>
    <dgm:pt modelId="{C738CBFA-B770-4120-9D1D-E31F45093601}" type="pres">
      <dgm:prSet presAssocID="{5B4B8DCE-7983-41DE-8060-DE9D57418E4E}" presName="compNode" presStyleCnt="0"/>
      <dgm:spPr/>
    </dgm:pt>
    <dgm:pt modelId="{1F45C70B-B437-4CEA-BB13-7AF58D304A3E}" type="pres">
      <dgm:prSet presAssocID="{5B4B8DCE-7983-41DE-8060-DE9D57418E4E}" presName="iconRect" presStyleLbl="node1" presStyleIdx="0" presStyleCnt="2" custLinFactX="104951" custLinFactNeighborX="200000" custLinFactNeighborY="-2757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Document"/>
        </a:ext>
      </dgm:extLst>
    </dgm:pt>
    <dgm:pt modelId="{E91F614C-542E-45E1-8817-70E6577841D6}" type="pres">
      <dgm:prSet presAssocID="{5B4B8DCE-7983-41DE-8060-DE9D57418E4E}" presName="spaceRect" presStyleCnt="0"/>
      <dgm:spPr/>
    </dgm:pt>
    <dgm:pt modelId="{5D7957C2-8FEA-446B-B5AA-7A4029219202}" type="pres">
      <dgm:prSet presAssocID="{5B4B8DCE-7983-41DE-8060-DE9D57418E4E}" presName="textRect" presStyleLbl="revTx" presStyleIdx="0" presStyleCnt="2" custScaleX="77505" custScaleY="142149" custLinFactX="88789" custLinFactNeighborX="100000" custLinFactNeighborY="-49973">
        <dgm:presLayoutVars>
          <dgm:chMax val="1"/>
          <dgm:chPref val="1"/>
        </dgm:presLayoutVars>
      </dgm:prSet>
      <dgm:spPr/>
      <dgm:t>
        <a:bodyPr/>
        <a:lstStyle/>
        <a:p>
          <a:endParaRPr lang="en-US"/>
        </a:p>
      </dgm:t>
    </dgm:pt>
    <dgm:pt modelId="{66AADAE8-30FB-4A98-840F-398ADA170F6F}" type="pres">
      <dgm:prSet presAssocID="{D28BD408-C543-437B-BB27-EAA2146DD672}" presName="sibTrans" presStyleCnt="0"/>
      <dgm:spPr/>
    </dgm:pt>
    <dgm:pt modelId="{14358D92-A13F-4C04-A04E-1700A49EE587}" type="pres">
      <dgm:prSet presAssocID="{39065451-7336-4649-84CB-7208DEBB6E33}" presName="compNode" presStyleCnt="0"/>
      <dgm:spPr/>
    </dgm:pt>
    <dgm:pt modelId="{C90A1B2F-74BD-466D-BE15-74DFD2525497}" type="pres">
      <dgm:prSet presAssocID="{39065451-7336-4649-84CB-7208DEBB6E33}" presName="iconRect" presStyleLbl="node1" presStyleIdx="1" presStyleCnt="2" custLinFactX="-32310" custLinFactNeighborX="-100000" custLinFactNeighborY="-3414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Magnifying glass"/>
        </a:ext>
      </dgm:extLst>
    </dgm:pt>
    <dgm:pt modelId="{282BE8A1-9C25-406B-AACB-02C4377BDB26}" type="pres">
      <dgm:prSet presAssocID="{39065451-7336-4649-84CB-7208DEBB6E33}" presName="spaceRect" presStyleCnt="0"/>
      <dgm:spPr/>
    </dgm:pt>
    <dgm:pt modelId="{F7E02197-7C0B-47C0-A0D2-97411791738F}" type="pres">
      <dgm:prSet presAssocID="{39065451-7336-4649-84CB-7208DEBB6E33}" presName="textRect" presStyleLbl="revTx" presStyleIdx="1" presStyleCnt="2" custScaleX="84678" custScaleY="115928" custLinFactNeighborX="-60616" custLinFactNeighborY="-69638">
        <dgm:presLayoutVars>
          <dgm:chMax val="1"/>
          <dgm:chPref val="1"/>
        </dgm:presLayoutVars>
      </dgm:prSet>
      <dgm:spPr/>
      <dgm:t>
        <a:bodyPr/>
        <a:lstStyle/>
        <a:p>
          <a:endParaRPr lang="en-US"/>
        </a:p>
      </dgm:t>
    </dgm:pt>
  </dgm:ptLst>
  <dgm:cxnLst>
    <dgm:cxn modelId="{145E40D5-BC34-4E41-9006-FE298B1707FE}" type="presOf" srcId="{7984BC0F-0263-451E-9685-9D5E6F3688A4}" destId="{D61977D4-2CAF-4826-8459-AD7EDC915119}" srcOrd="0" destOrd="0" presId="urn:microsoft.com/office/officeart/2018/2/layout/IconLabelList"/>
    <dgm:cxn modelId="{6B196E60-C849-456D-A650-D3AD9C3ECAEE}" type="presOf" srcId="{5B4B8DCE-7983-41DE-8060-DE9D57418E4E}" destId="{5D7957C2-8FEA-446B-B5AA-7A4029219202}" srcOrd="0" destOrd="0" presId="urn:microsoft.com/office/officeart/2018/2/layout/IconLabelList"/>
    <dgm:cxn modelId="{1FA2811B-C56C-471E-AB34-C30ED96901C7}" type="presOf" srcId="{39065451-7336-4649-84CB-7208DEBB6E33}" destId="{F7E02197-7C0B-47C0-A0D2-97411791738F}" srcOrd="0" destOrd="0" presId="urn:microsoft.com/office/officeart/2018/2/layout/IconLabelList"/>
    <dgm:cxn modelId="{78773A11-ABF7-4FAE-B8C0-93DE925B7F3B}" srcId="{7984BC0F-0263-451E-9685-9D5E6F3688A4}" destId="{39065451-7336-4649-84CB-7208DEBB6E33}" srcOrd="1" destOrd="0" parTransId="{FAFE4A78-C5BE-4032-8096-79C9A8EC3F5A}" sibTransId="{3D1A7E95-CDCF-4474-BD0F-B1658C51A991}"/>
    <dgm:cxn modelId="{EEFDEB40-317B-4810-9EDF-2130AE73A230}" srcId="{7984BC0F-0263-451E-9685-9D5E6F3688A4}" destId="{5B4B8DCE-7983-41DE-8060-DE9D57418E4E}" srcOrd="0" destOrd="0" parTransId="{DC2404EE-1F50-4761-A330-5F5980F6FD60}" sibTransId="{D28BD408-C543-437B-BB27-EAA2146DD672}"/>
    <dgm:cxn modelId="{89CA07D4-BD2C-4584-8E52-93BE589309CE}" type="presParOf" srcId="{D61977D4-2CAF-4826-8459-AD7EDC915119}" destId="{C738CBFA-B770-4120-9D1D-E31F45093601}" srcOrd="0" destOrd="0" presId="urn:microsoft.com/office/officeart/2018/2/layout/IconLabelList"/>
    <dgm:cxn modelId="{02FEE61F-6D1F-45BA-831F-FEC1F9A2399A}" type="presParOf" srcId="{C738CBFA-B770-4120-9D1D-E31F45093601}" destId="{1F45C70B-B437-4CEA-BB13-7AF58D304A3E}" srcOrd="0" destOrd="0" presId="urn:microsoft.com/office/officeart/2018/2/layout/IconLabelList"/>
    <dgm:cxn modelId="{C71E7D5B-5E08-4542-800A-C93210881D9A}" type="presParOf" srcId="{C738CBFA-B770-4120-9D1D-E31F45093601}" destId="{E91F614C-542E-45E1-8817-70E6577841D6}" srcOrd="1" destOrd="0" presId="urn:microsoft.com/office/officeart/2018/2/layout/IconLabelList"/>
    <dgm:cxn modelId="{46DDDCFD-E04A-4996-8B79-B249F45CA0BD}" type="presParOf" srcId="{C738CBFA-B770-4120-9D1D-E31F45093601}" destId="{5D7957C2-8FEA-446B-B5AA-7A4029219202}" srcOrd="2" destOrd="0" presId="urn:microsoft.com/office/officeart/2018/2/layout/IconLabelList"/>
    <dgm:cxn modelId="{D238B8B3-866F-442C-891F-24562161BD5B}" type="presParOf" srcId="{D61977D4-2CAF-4826-8459-AD7EDC915119}" destId="{66AADAE8-30FB-4A98-840F-398ADA170F6F}" srcOrd="1" destOrd="0" presId="urn:microsoft.com/office/officeart/2018/2/layout/IconLabelList"/>
    <dgm:cxn modelId="{40E79D64-89E6-40C8-8DBB-962BDB584AE9}" type="presParOf" srcId="{D61977D4-2CAF-4826-8459-AD7EDC915119}" destId="{14358D92-A13F-4C04-A04E-1700A49EE587}" srcOrd="2" destOrd="0" presId="urn:microsoft.com/office/officeart/2018/2/layout/IconLabelList"/>
    <dgm:cxn modelId="{F29CC1BA-AA56-4AAA-AA02-E9FAA322E3C8}" type="presParOf" srcId="{14358D92-A13F-4C04-A04E-1700A49EE587}" destId="{C90A1B2F-74BD-466D-BE15-74DFD2525497}" srcOrd="0" destOrd="0" presId="urn:microsoft.com/office/officeart/2018/2/layout/IconLabelList"/>
    <dgm:cxn modelId="{C17A7340-72B5-4BF5-808F-6C2D89F631E2}" type="presParOf" srcId="{14358D92-A13F-4C04-A04E-1700A49EE587}" destId="{282BE8A1-9C25-406B-AACB-02C4377BDB26}" srcOrd="1" destOrd="0" presId="urn:microsoft.com/office/officeart/2018/2/layout/IconLabelList"/>
    <dgm:cxn modelId="{653FB93A-65FE-491B-A1A0-01D28B5290A7}" type="presParOf" srcId="{14358D92-A13F-4C04-A04E-1700A49EE587}" destId="{F7E02197-7C0B-47C0-A0D2-97411791738F}"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3318F2-97BB-4B84-BD75-D64C60F193D9}"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B87B18E6-D5AA-4498-89C9-630944A5258A}">
      <dgm:prSet custT="1"/>
      <dgm:spPr/>
      <dgm:t>
        <a:bodyPr/>
        <a:lstStyle/>
        <a:p>
          <a:r>
            <a:rPr lang="en-US" sz="2800" b="1" dirty="0"/>
            <a:t>Can you get a video? </a:t>
          </a:r>
        </a:p>
      </dgm:t>
    </dgm:pt>
    <dgm:pt modelId="{B9584E06-3B16-4CD7-BE9A-47648D3D4CD2}" type="parTrans" cxnId="{9A0EA61A-D122-4259-B51B-089DBE0BC0D1}">
      <dgm:prSet/>
      <dgm:spPr/>
      <dgm:t>
        <a:bodyPr/>
        <a:lstStyle/>
        <a:p>
          <a:endParaRPr lang="en-US"/>
        </a:p>
      </dgm:t>
    </dgm:pt>
    <dgm:pt modelId="{B0DACD0D-0A33-43F5-ADC7-F3734E9545B9}" type="sibTrans" cxnId="{9A0EA61A-D122-4259-B51B-089DBE0BC0D1}">
      <dgm:prSet/>
      <dgm:spPr/>
      <dgm:t>
        <a:bodyPr/>
        <a:lstStyle/>
        <a:p>
          <a:endParaRPr lang="en-US"/>
        </a:p>
      </dgm:t>
    </dgm:pt>
    <dgm:pt modelId="{CF22FA60-0F67-4784-B065-E47A44A6E3E4}">
      <dgm:prSet custT="1"/>
      <dgm:spPr/>
      <dgm:t>
        <a:bodyPr/>
        <a:lstStyle/>
        <a:p>
          <a:pPr>
            <a:buFont typeface="Wingdings" panose="05000000000000000000" pitchFamily="2" charset="2"/>
            <a:buChar char="Ø"/>
          </a:pPr>
          <a:r>
            <a:rPr lang="en-US" sz="2400" dirty="0"/>
            <a:t>Copy or record video on-scene</a:t>
          </a:r>
        </a:p>
      </dgm:t>
    </dgm:pt>
    <dgm:pt modelId="{AD897CD0-0B4F-4D22-AF9A-10F73EB5522B}" type="parTrans" cxnId="{238A0E2B-F430-448A-B5F2-54C2E7C5EB74}">
      <dgm:prSet/>
      <dgm:spPr/>
      <dgm:t>
        <a:bodyPr/>
        <a:lstStyle/>
        <a:p>
          <a:endParaRPr lang="en-US"/>
        </a:p>
      </dgm:t>
    </dgm:pt>
    <dgm:pt modelId="{6127672B-5DC4-471D-A630-7C7380F70368}" type="sibTrans" cxnId="{238A0E2B-F430-448A-B5F2-54C2E7C5EB74}">
      <dgm:prSet/>
      <dgm:spPr/>
      <dgm:t>
        <a:bodyPr/>
        <a:lstStyle/>
        <a:p>
          <a:endParaRPr lang="en-US"/>
        </a:p>
      </dgm:t>
    </dgm:pt>
    <dgm:pt modelId="{BA0EBBB8-8D04-46A0-8587-F2F35807E46A}">
      <dgm:prSet custT="1"/>
      <dgm:spPr/>
      <dgm:t>
        <a:bodyPr/>
        <a:lstStyle/>
        <a:p>
          <a:r>
            <a:rPr lang="en-US" sz="2800" b="1" dirty="0"/>
            <a:t>Photographs</a:t>
          </a:r>
        </a:p>
      </dgm:t>
    </dgm:pt>
    <dgm:pt modelId="{D98B1E5F-A575-458C-BE3A-38723FAC9D71}" type="parTrans" cxnId="{830CB2CF-2BE1-4457-A416-B03217DC475C}">
      <dgm:prSet/>
      <dgm:spPr/>
      <dgm:t>
        <a:bodyPr/>
        <a:lstStyle/>
        <a:p>
          <a:endParaRPr lang="en-US"/>
        </a:p>
      </dgm:t>
    </dgm:pt>
    <dgm:pt modelId="{4A16AE25-5C51-4A04-990C-7CF5563EFEBF}" type="sibTrans" cxnId="{830CB2CF-2BE1-4457-A416-B03217DC475C}">
      <dgm:prSet/>
      <dgm:spPr/>
      <dgm:t>
        <a:bodyPr/>
        <a:lstStyle/>
        <a:p>
          <a:endParaRPr lang="en-US"/>
        </a:p>
      </dgm:t>
    </dgm:pt>
    <dgm:pt modelId="{EFDB6E3A-CB70-40D2-8613-5BC21E1B49AA}">
      <dgm:prSet custT="1"/>
      <dgm:spPr/>
      <dgm:t>
        <a:bodyPr/>
        <a:lstStyle/>
        <a:p>
          <a:pPr>
            <a:buFont typeface="Wingdings" panose="05000000000000000000" pitchFamily="2" charset="2"/>
            <a:buChar char="Ø"/>
          </a:pPr>
          <a:r>
            <a:rPr lang="en-US" sz="2400" dirty="0"/>
            <a:t>Follow up photos - injuries are ALWAYS different 3 to 5 days later</a:t>
          </a:r>
        </a:p>
      </dgm:t>
    </dgm:pt>
    <dgm:pt modelId="{844F5777-5EF0-410C-9B77-8F38732DC25D}" type="parTrans" cxnId="{0AF4D9F9-8982-4B54-A68C-7EAAB67B122A}">
      <dgm:prSet/>
      <dgm:spPr/>
      <dgm:t>
        <a:bodyPr/>
        <a:lstStyle/>
        <a:p>
          <a:endParaRPr lang="en-US"/>
        </a:p>
      </dgm:t>
    </dgm:pt>
    <dgm:pt modelId="{439C1CDE-9DA2-425F-83D1-973E9824C3C8}" type="sibTrans" cxnId="{0AF4D9F9-8982-4B54-A68C-7EAAB67B122A}">
      <dgm:prSet/>
      <dgm:spPr/>
      <dgm:t>
        <a:bodyPr/>
        <a:lstStyle/>
        <a:p>
          <a:endParaRPr lang="en-US"/>
        </a:p>
      </dgm:t>
    </dgm:pt>
    <dgm:pt modelId="{A86D3373-57E3-4DC1-A987-B7EBD3D2E40D}">
      <dgm:prSet custT="1"/>
      <dgm:spPr/>
      <dgm:t>
        <a:bodyPr/>
        <a:lstStyle/>
        <a:p>
          <a:pPr>
            <a:buFont typeface="Wingdings" panose="05000000000000000000" pitchFamily="2" charset="2"/>
            <a:buChar char="Ø"/>
          </a:pPr>
          <a:r>
            <a:rPr lang="en-US" sz="2400" dirty="0"/>
            <a:t>If you can see it, photograph it!</a:t>
          </a:r>
        </a:p>
      </dgm:t>
    </dgm:pt>
    <dgm:pt modelId="{0D06FA8E-7A9F-434F-BF36-F509DCB83162}" type="parTrans" cxnId="{BB43F299-8D28-4137-AACF-D17F090F0A17}">
      <dgm:prSet/>
      <dgm:spPr/>
      <dgm:t>
        <a:bodyPr/>
        <a:lstStyle/>
        <a:p>
          <a:endParaRPr lang="en-US"/>
        </a:p>
      </dgm:t>
    </dgm:pt>
    <dgm:pt modelId="{61E2A93C-72B0-495B-9D02-525DE9B17EBF}" type="sibTrans" cxnId="{BB43F299-8D28-4137-AACF-D17F090F0A17}">
      <dgm:prSet/>
      <dgm:spPr/>
      <dgm:t>
        <a:bodyPr/>
        <a:lstStyle/>
        <a:p>
          <a:endParaRPr lang="en-US"/>
        </a:p>
      </dgm:t>
    </dgm:pt>
    <dgm:pt modelId="{8766E321-1A57-44DF-AAA4-B1A7A7C9FD5F}">
      <dgm:prSet custT="1"/>
      <dgm:spPr/>
      <dgm:t>
        <a:bodyPr/>
        <a:lstStyle/>
        <a:p>
          <a:pPr>
            <a:buFont typeface="Wingdings" panose="05000000000000000000" pitchFamily="2" charset="2"/>
            <a:buChar char="Ø"/>
          </a:pPr>
          <a:r>
            <a:rPr lang="en-US" sz="2400" dirty="0"/>
            <a:t>Do not delay getting a video</a:t>
          </a:r>
        </a:p>
      </dgm:t>
    </dgm:pt>
    <dgm:pt modelId="{EC5E31D2-3B90-48CA-AB42-8C5215B9A02B}" type="parTrans" cxnId="{42151376-FB73-4FA9-9DB3-E80FC15667C5}">
      <dgm:prSet/>
      <dgm:spPr/>
      <dgm:t>
        <a:bodyPr/>
        <a:lstStyle/>
        <a:p>
          <a:endParaRPr lang="en-US"/>
        </a:p>
      </dgm:t>
    </dgm:pt>
    <dgm:pt modelId="{2E10C88C-9F54-4F7C-B087-8239EBCF1B1A}" type="sibTrans" cxnId="{42151376-FB73-4FA9-9DB3-E80FC15667C5}">
      <dgm:prSet/>
      <dgm:spPr/>
      <dgm:t>
        <a:bodyPr/>
        <a:lstStyle/>
        <a:p>
          <a:endParaRPr lang="en-US"/>
        </a:p>
      </dgm:t>
    </dgm:pt>
    <dgm:pt modelId="{092C1ED0-E84F-4FB0-9C6C-704C951FAB4D}">
      <dgm:prSet custT="1"/>
      <dgm:spPr/>
      <dgm:t>
        <a:bodyPr/>
        <a:lstStyle/>
        <a:p>
          <a:pPr>
            <a:buFont typeface="Wingdings" panose="05000000000000000000" pitchFamily="2" charset="2"/>
            <a:buChar char="Ø"/>
          </a:pPr>
          <a:r>
            <a:rPr lang="en-US" sz="2400" dirty="0"/>
            <a:t>Surveillance footage at bank, ATMs</a:t>
          </a:r>
        </a:p>
      </dgm:t>
    </dgm:pt>
    <dgm:pt modelId="{C02A3CEE-9B96-488C-B0FC-DFEC0071632F}" type="parTrans" cxnId="{E6ED152D-4997-419D-9E1B-790AFF0836A9}">
      <dgm:prSet/>
      <dgm:spPr/>
      <dgm:t>
        <a:bodyPr/>
        <a:lstStyle/>
        <a:p>
          <a:endParaRPr lang="en-US"/>
        </a:p>
      </dgm:t>
    </dgm:pt>
    <dgm:pt modelId="{E5076E56-F869-41FC-9FD7-3B53F088A617}" type="sibTrans" cxnId="{E6ED152D-4997-419D-9E1B-790AFF0836A9}">
      <dgm:prSet/>
      <dgm:spPr/>
      <dgm:t>
        <a:bodyPr/>
        <a:lstStyle/>
        <a:p>
          <a:endParaRPr lang="en-US"/>
        </a:p>
      </dgm:t>
    </dgm:pt>
    <dgm:pt modelId="{BC046C8E-C520-4AEA-B23D-233681BF9C17}">
      <dgm:prSet custT="1"/>
      <dgm:spPr/>
      <dgm:t>
        <a:bodyPr/>
        <a:lstStyle/>
        <a:p>
          <a:pPr>
            <a:buFont typeface="Wingdings" panose="05000000000000000000" pitchFamily="2" charset="2"/>
            <a:buChar char="Ø"/>
          </a:pPr>
          <a:r>
            <a:rPr lang="en-US" sz="2400" dirty="0"/>
            <a:t>The absence of something can be just as important! </a:t>
          </a:r>
        </a:p>
      </dgm:t>
    </dgm:pt>
    <dgm:pt modelId="{0DB99F08-ABCF-4C85-8D39-3FFFF70215C9}" type="parTrans" cxnId="{1E74ECE5-B947-46C7-96CC-55712B475E6D}">
      <dgm:prSet/>
      <dgm:spPr/>
      <dgm:t>
        <a:bodyPr/>
        <a:lstStyle/>
        <a:p>
          <a:endParaRPr lang="en-US"/>
        </a:p>
      </dgm:t>
    </dgm:pt>
    <dgm:pt modelId="{F4DFEFC9-0AE7-41E2-9442-AD0BF3EB45F5}" type="sibTrans" cxnId="{1E74ECE5-B947-46C7-96CC-55712B475E6D}">
      <dgm:prSet/>
      <dgm:spPr/>
      <dgm:t>
        <a:bodyPr/>
        <a:lstStyle/>
        <a:p>
          <a:endParaRPr lang="en-US"/>
        </a:p>
      </dgm:t>
    </dgm:pt>
    <dgm:pt modelId="{B995A8C8-E028-4E8A-8EB0-3F387621EB62}" type="pres">
      <dgm:prSet presAssocID="{A13318F2-97BB-4B84-BD75-D64C60F193D9}" presName="linear" presStyleCnt="0">
        <dgm:presLayoutVars>
          <dgm:dir/>
          <dgm:animLvl val="lvl"/>
          <dgm:resizeHandles val="exact"/>
        </dgm:presLayoutVars>
      </dgm:prSet>
      <dgm:spPr/>
      <dgm:t>
        <a:bodyPr/>
        <a:lstStyle/>
        <a:p>
          <a:endParaRPr lang="en-US"/>
        </a:p>
      </dgm:t>
    </dgm:pt>
    <dgm:pt modelId="{A6CB9D49-19D9-4C3A-BBE6-79A6BFE3AFEC}" type="pres">
      <dgm:prSet presAssocID="{B87B18E6-D5AA-4498-89C9-630944A5258A}" presName="parentLin" presStyleCnt="0"/>
      <dgm:spPr/>
    </dgm:pt>
    <dgm:pt modelId="{D04A90B2-A978-4140-B893-83646A3EFE6F}" type="pres">
      <dgm:prSet presAssocID="{B87B18E6-D5AA-4498-89C9-630944A5258A}" presName="parentLeftMargin" presStyleLbl="node1" presStyleIdx="0" presStyleCnt="2"/>
      <dgm:spPr/>
      <dgm:t>
        <a:bodyPr/>
        <a:lstStyle/>
        <a:p>
          <a:endParaRPr lang="en-US"/>
        </a:p>
      </dgm:t>
    </dgm:pt>
    <dgm:pt modelId="{AFB7CC7C-FB22-4848-B326-4A64A8F54539}" type="pres">
      <dgm:prSet presAssocID="{B87B18E6-D5AA-4498-89C9-630944A5258A}" presName="parentText" presStyleLbl="node1" presStyleIdx="0" presStyleCnt="2" custScaleY="37890">
        <dgm:presLayoutVars>
          <dgm:chMax val="0"/>
          <dgm:bulletEnabled val="1"/>
        </dgm:presLayoutVars>
      </dgm:prSet>
      <dgm:spPr/>
      <dgm:t>
        <a:bodyPr/>
        <a:lstStyle/>
        <a:p>
          <a:endParaRPr lang="en-US"/>
        </a:p>
      </dgm:t>
    </dgm:pt>
    <dgm:pt modelId="{09E1E3E2-A365-4DC1-8C49-5B3BE1467381}" type="pres">
      <dgm:prSet presAssocID="{B87B18E6-D5AA-4498-89C9-630944A5258A}" presName="negativeSpace" presStyleCnt="0"/>
      <dgm:spPr/>
    </dgm:pt>
    <dgm:pt modelId="{B5E68777-4B8C-4E0A-8632-DF5D27239FCC}" type="pres">
      <dgm:prSet presAssocID="{B87B18E6-D5AA-4498-89C9-630944A5258A}" presName="childText" presStyleLbl="conFgAcc1" presStyleIdx="0" presStyleCnt="2">
        <dgm:presLayoutVars>
          <dgm:bulletEnabled val="1"/>
        </dgm:presLayoutVars>
      </dgm:prSet>
      <dgm:spPr/>
      <dgm:t>
        <a:bodyPr/>
        <a:lstStyle/>
        <a:p>
          <a:endParaRPr lang="en-US"/>
        </a:p>
      </dgm:t>
    </dgm:pt>
    <dgm:pt modelId="{BDCD90CD-769F-4E0A-8783-3798581C3514}" type="pres">
      <dgm:prSet presAssocID="{B0DACD0D-0A33-43F5-ADC7-F3734E9545B9}" presName="spaceBetweenRectangles" presStyleCnt="0"/>
      <dgm:spPr/>
    </dgm:pt>
    <dgm:pt modelId="{A2213327-CEE8-47D3-AF1B-8DB2694B2EC7}" type="pres">
      <dgm:prSet presAssocID="{BA0EBBB8-8D04-46A0-8587-F2F35807E46A}" presName="parentLin" presStyleCnt="0"/>
      <dgm:spPr/>
    </dgm:pt>
    <dgm:pt modelId="{339D4589-B859-431D-AD2E-0143AB90EB5B}" type="pres">
      <dgm:prSet presAssocID="{BA0EBBB8-8D04-46A0-8587-F2F35807E46A}" presName="parentLeftMargin" presStyleLbl="node1" presStyleIdx="0" presStyleCnt="2"/>
      <dgm:spPr/>
      <dgm:t>
        <a:bodyPr/>
        <a:lstStyle/>
        <a:p>
          <a:endParaRPr lang="en-US"/>
        </a:p>
      </dgm:t>
    </dgm:pt>
    <dgm:pt modelId="{97B60CC0-5148-4D06-A633-AAB0898E40CA}" type="pres">
      <dgm:prSet presAssocID="{BA0EBBB8-8D04-46A0-8587-F2F35807E46A}" presName="parentText" presStyleLbl="node1" presStyleIdx="1" presStyleCnt="2" custScaleY="37748">
        <dgm:presLayoutVars>
          <dgm:chMax val="0"/>
          <dgm:bulletEnabled val="1"/>
        </dgm:presLayoutVars>
      </dgm:prSet>
      <dgm:spPr/>
      <dgm:t>
        <a:bodyPr/>
        <a:lstStyle/>
        <a:p>
          <a:endParaRPr lang="en-US"/>
        </a:p>
      </dgm:t>
    </dgm:pt>
    <dgm:pt modelId="{09A7311B-EFE1-419F-ADF6-D9D241A8A705}" type="pres">
      <dgm:prSet presAssocID="{BA0EBBB8-8D04-46A0-8587-F2F35807E46A}" presName="negativeSpace" presStyleCnt="0"/>
      <dgm:spPr/>
    </dgm:pt>
    <dgm:pt modelId="{53122610-4EF2-438D-85EC-55A1C4AF1727}" type="pres">
      <dgm:prSet presAssocID="{BA0EBBB8-8D04-46A0-8587-F2F35807E46A}" presName="childText" presStyleLbl="conFgAcc1" presStyleIdx="1" presStyleCnt="2">
        <dgm:presLayoutVars>
          <dgm:bulletEnabled val="1"/>
        </dgm:presLayoutVars>
      </dgm:prSet>
      <dgm:spPr/>
      <dgm:t>
        <a:bodyPr/>
        <a:lstStyle/>
        <a:p>
          <a:endParaRPr lang="en-US"/>
        </a:p>
      </dgm:t>
    </dgm:pt>
  </dgm:ptLst>
  <dgm:cxnLst>
    <dgm:cxn modelId="{520500E2-0D60-4CD7-92DF-91B7142F1B4E}" type="presOf" srcId="{BA0EBBB8-8D04-46A0-8587-F2F35807E46A}" destId="{97B60CC0-5148-4D06-A633-AAB0898E40CA}" srcOrd="1" destOrd="0" presId="urn:microsoft.com/office/officeart/2005/8/layout/list1"/>
    <dgm:cxn modelId="{BB43F299-8D28-4137-AACF-D17F090F0A17}" srcId="{BA0EBBB8-8D04-46A0-8587-F2F35807E46A}" destId="{A86D3373-57E3-4DC1-A987-B7EBD3D2E40D}" srcOrd="1" destOrd="0" parTransId="{0D06FA8E-7A9F-434F-BF36-F509DCB83162}" sibTransId="{61E2A93C-72B0-495B-9D02-525DE9B17EBF}"/>
    <dgm:cxn modelId="{830CB2CF-2BE1-4457-A416-B03217DC475C}" srcId="{A13318F2-97BB-4B84-BD75-D64C60F193D9}" destId="{BA0EBBB8-8D04-46A0-8587-F2F35807E46A}" srcOrd="1" destOrd="0" parTransId="{D98B1E5F-A575-458C-BE3A-38723FAC9D71}" sibTransId="{4A16AE25-5C51-4A04-990C-7CF5563EFEBF}"/>
    <dgm:cxn modelId="{3D3109CC-ACC9-43BE-A2CE-851635450700}" type="presOf" srcId="{A86D3373-57E3-4DC1-A987-B7EBD3D2E40D}" destId="{53122610-4EF2-438D-85EC-55A1C4AF1727}" srcOrd="0" destOrd="1" presId="urn:microsoft.com/office/officeart/2005/8/layout/list1"/>
    <dgm:cxn modelId="{A1E780B5-0335-4082-B20B-3FACF27A6DBC}" type="presOf" srcId="{A13318F2-97BB-4B84-BD75-D64C60F193D9}" destId="{B995A8C8-E028-4E8A-8EB0-3F387621EB62}" srcOrd="0" destOrd="0" presId="urn:microsoft.com/office/officeart/2005/8/layout/list1"/>
    <dgm:cxn modelId="{0AF4D9F9-8982-4B54-A68C-7EAAB67B122A}" srcId="{BA0EBBB8-8D04-46A0-8587-F2F35807E46A}" destId="{EFDB6E3A-CB70-40D2-8613-5BC21E1B49AA}" srcOrd="0" destOrd="0" parTransId="{844F5777-5EF0-410C-9B77-8F38732DC25D}" sibTransId="{439C1CDE-9DA2-425F-83D1-973E9824C3C8}"/>
    <dgm:cxn modelId="{26FEA34B-7015-40EC-9C33-2D5B75B74BE3}" type="presOf" srcId="{EFDB6E3A-CB70-40D2-8613-5BC21E1B49AA}" destId="{53122610-4EF2-438D-85EC-55A1C4AF1727}" srcOrd="0" destOrd="0" presId="urn:microsoft.com/office/officeart/2005/8/layout/list1"/>
    <dgm:cxn modelId="{727A0DA3-CCEC-4E0E-B5A8-53F12F1848DB}" type="presOf" srcId="{CF22FA60-0F67-4784-B065-E47A44A6E3E4}" destId="{B5E68777-4B8C-4E0A-8632-DF5D27239FCC}" srcOrd="0" destOrd="0" presId="urn:microsoft.com/office/officeart/2005/8/layout/list1"/>
    <dgm:cxn modelId="{42151376-FB73-4FA9-9DB3-E80FC15667C5}" srcId="{B87B18E6-D5AA-4498-89C9-630944A5258A}" destId="{8766E321-1A57-44DF-AAA4-B1A7A7C9FD5F}" srcOrd="2" destOrd="0" parTransId="{EC5E31D2-3B90-48CA-AB42-8C5215B9A02B}" sibTransId="{2E10C88C-9F54-4F7C-B087-8239EBCF1B1A}"/>
    <dgm:cxn modelId="{B7069587-F96B-4DA1-AFF3-4CB7502FC662}" type="presOf" srcId="{BA0EBBB8-8D04-46A0-8587-F2F35807E46A}" destId="{339D4589-B859-431D-AD2E-0143AB90EB5B}" srcOrd="0" destOrd="0" presId="urn:microsoft.com/office/officeart/2005/8/layout/list1"/>
    <dgm:cxn modelId="{7AC24344-0ABC-47C7-906B-3E463B5FFC65}" type="presOf" srcId="{B87B18E6-D5AA-4498-89C9-630944A5258A}" destId="{AFB7CC7C-FB22-4848-B326-4A64A8F54539}" srcOrd="1" destOrd="0" presId="urn:microsoft.com/office/officeart/2005/8/layout/list1"/>
    <dgm:cxn modelId="{3B4702C7-4712-4827-BE0A-9DE250B2295C}" type="presOf" srcId="{092C1ED0-E84F-4FB0-9C6C-704C951FAB4D}" destId="{B5E68777-4B8C-4E0A-8632-DF5D27239FCC}" srcOrd="0" destOrd="1" presId="urn:microsoft.com/office/officeart/2005/8/layout/list1"/>
    <dgm:cxn modelId="{9A0EA61A-D122-4259-B51B-089DBE0BC0D1}" srcId="{A13318F2-97BB-4B84-BD75-D64C60F193D9}" destId="{B87B18E6-D5AA-4498-89C9-630944A5258A}" srcOrd="0" destOrd="0" parTransId="{B9584E06-3B16-4CD7-BE9A-47648D3D4CD2}" sibTransId="{B0DACD0D-0A33-43F5-ADC7-F3734E9545B9}"/>
    <dgm:cxn modelId="{168DB78E-F980-4E5F-AE0E-29308A3C34C3}" type="presOf" srcId="{B87B18E6-D5AA-4498-89C9-630944A5258A}" destId="{D04A90B2-A978-4140-B893-83646A3EFE6F}" srcOrd="0" destOrd="0" presId="urn:microsoft.com/office/officeart/2005/8/layout/list1"/>
    <dgm:cxn modelId="{1795032B-9944-4D09-BFE6-AB9D382DB864}" type="presOf" srcId="{BC046C8E-C520-4AEA-B23D-233681BF9C17}" destId="{53122610-4EF2-438D-85EC-55A1C4AF1727}" srcOrd="0" destOrd="2" presId="urn:microsoft.com/office/officeart/2005/8/layout/list1"/>
    <dgm:cxn modelId="{6C374CDF-C427-47E7-B005-704E96881EF1}" type="presOf" srcId="{8766E321-1A57-44DF-AAA4-B1A7A7C9FD5F}" destId="{B5E68777-4B8C-4E0A-8632-DF5D27239FCC}" srcOrd="0" destOrd="2" presId="urn:microsoft.com/office/officeart/2005/8/layout/list1"/>
    <dgm:cxn modelId="{1E74ECE5-B947-46C7-96CC-55712B475E6D}" srcId="{BA0EBBB8-8D04-46A0-8587-F2F35807E46A}" destId="{BC046C8E-C520-4AEA-B23D-233681BF9C17}" srcOrd="2" destOrd="0" parTransId="{0DB99F08-ABCF-4C85-8D39-3FFFF70215C9}" sibTransId="{F4DFEFC9-0AE7-41E2-9442-AD0BF3EB45F5}"/>
    <dgm:cxn modelId="{E6ED152D-4997-419D-9E1B-790AFF0836A9}" srcId="{B87B18E6-D5AA-4498-89C9-630944A5258A}" destId="{092C1ED0-E84F-4FB0-9C6C-704C951FAB4D}" srcOrd="1" destOrd="0" parTransId="{C02A3CEE-9B96-488C-B0FC-DFEC0071632F}" sibTransId="{E5076E56-F869-41FC-9FD7-3B53F088A617}"/>
    <dgm:cxn modelId="{238A0E2B-F430-448A-B5F2-54C2E7C5EB74}" srcId="{B87B18E6-D5AA-4498-89C9-630944A5258A}" destId="{CF22FA60-0F67-4784-B065-E47A44A6E3E4}" srcOrd="0" destOrd="0" parTransId="{AD897CD0-0B4F-4D22-AF9A-10F73EB5522B}" sibTransId="{6127672B-5DC4-471D-A630-7C7380F70368}"/>
    <dgm:cxn modelId="{EC77B5A2-D283-4192-8DAE-31E0E0CB45E6}" type="presParOf" srcId="{B995A8C8-E028-4E8A-8EB0-3F387621EB62}" destId="{A6CB9D49-19D9-4C3A-BBE6-79A6BFE3AFEC}" srcOrd="0" destOrd="0" presId="urn:microsoft.com/office/officeart/2005/8/layout/list1"/>
    <dgm:cxn modelId="{46C5B8E2-8887-4643-BB6B-87B803912B4A}" type="presParOf" srcId="{A6CB9D49-19D9-4C3A-BBE6-79A6BFE3AFEC}" destId="{D04A90B2-A978-4140-B893-83646A3EFE6F}" srcOrd="0" destOrd="0" presId="urn:microsoft.com/office/officeart/2005/8/layout/list1"/>
    <dgm:cxn modelId="{E6ED9FBE-608D-461B-87B7-86696D569AA6}" type="presParOf" srcId="{A6CB9D49-19D9-4C3A-BBE6-79A6BFE3AFEC}" destId="{AFB7CC7C-FB22-4848-B326-4A64A8F54539}" srcOrd="1" destOrd="0" presId="urn:microsoft.com/office/officeart/2005/8/layout/list1"/>
    <dgm:cxn modelId="{6A9FD3C4-789C-489B-A642-9B8A39A8808F}" type="presParOf" srcId="{B995A8C8-E028-4E8A-8EB0-3F387621EB62}" destId="{09E1E3E2-A365-4DC1-8C49-5B3BE1467381}" srcOrd="1" destOrd="0" presId="urn:microsoft.com/office/officeart/2005/8/layout/list1"/>
    <dgm:cxn modelId="{6B4E6295-1C0E-4CEE-9A49-4552FC769254}" type="presParOf" srcId="{B995A8C8-E028-4E8A-8EB0-3F387621EB62}" destId="{B5E68777-4B8C-4E0A-8632-DF5D27239FCC}" srcOrd="2" destOrd="0" presId="urn:microsoft.com/office/officeart/2005/8/layout/list1"/>
    <dgm:cxn modelId="{0A4DF4DD-F32C-48DD-8269-7B0623F433A2}" type="presParOf" srcId="{B995A8C8-E028-4E8A-8EB0-3F387621EB62}" destId="{BDCD90CD-769F-4E0A-8783-3798581C3514}" srcOrd="3" destOrd="0" presId="urn:microsoft.com/office/officeart/2005/8/layout/list1"/>
    <dgm:cxn modelId="{863BA6EB-ADFA-4005-B55D-E204D280B4BF}" type="presParOf" srcId="{B995A8C8-E028-4E8A-8EB0-3F387621EB62}" destId="{A2213327-CEE8-47D3-AF1B-8DB2694B2EC7}" srcOrd="4" destOrd="0" presId="urn:microsoft.com/office/officeart/2005/8/layout/list1"/>
    <dgm:cxn modelId="{84BC3C85-C12E-4A74-90CA-A5DD6075A448}" type="presParOf" srcId="{A2213327-CEE8-47D3-AF1B-8DB2694B2EC7}" destId="{339D4589-B859-431D-AD2E-0143AB90EB5B}" srcOrd="0" destOrd="0" presId="urn:microsoft.com/office/officeart/2005/8/layout/list1"/>
    <dgm:cxn modelId="{4B68D904-119B-4EF5-8EAF-383C90445A56}" type="presParOf" srcId="{A2213327-CEE8-47D3-AF1B-8DB2694B2EC7}" destId="{97B60CC0-5148-4D06-A633-AAB0898E40CA}" srcOrd="1" destOrd="0" presId="urn:microsoft.com/office/officeart/2005/8/layout/list1"/>
    <dgm:cxn modelId="{31D373EC-3745-4CCE-8AC2-5188B524199E}" type="presParOf" srcId="{B995A8C8-E028-4E8A-8EB0-3F387621EB62}" destId="{09A7311B-EFE1-419F-ADF6-D9D241A8A705}" srcOrd="5" destOrd="0" presId="urn:microsoft.com/office/officeart/2005/8/layout/list1"/>
    <dgm:cxn modelId="{B0D942F6-DB29-4353-8994-076FA38EB98A}" type="presParOf" srcId="{B995A8C8-E028-4E8A-8EB0-3F387621EB62}" destId="{53122610-4EF2-438D-85EC-55A1C4AF1727}"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D0ED16-3388-40D2-A798-BB8AB8D7F908}"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460AFE1C-C620-4FC7-ACC9-85D756A7D9C6}">
      <dgm:prSet/>
      <dgm:spPr/>
      <dgm:t>
        <a:bodyPr/>
        <a:lstStyle/>
        <a:p>
          <a:r>
            <a:rPr lang="en-US" dirty="0"/>
            <a:t>Audio Recordings, </a:t>
          </a:r>
        </a:p>
        <a:p>
          <a:r>
            <a:rPr lang="en-US" dirty="0"/>
            <a:t>Mail, Visitation Logs, and Cameras</a:t>
          </a:r>
        </a:p>
      </dgm:t>
    </dgm:pt>
    <dgm:pt modelId="{A06C04EA-C99F-45D4-B90F-139C8D0F1743}" type="parTrans" cxnId="{FEAC1BF2-3683-4398-BAD4-1BCCD3A922D0}">
      <dgm:prSet/>
      <dgm:spPr/>
      <dgm:t>
        <a:bodyPr/>
        <a:lstStyle/>
        <a:p>
          <a:endParaRPr lang="en-US"/>
        </a:p>
      </dgm:t>
    </dgm:pt>
    <dgm:pt modelId="{49BB6C73-B845-462F-96A6-F120F4947253}" type="sibTrans" cxnId="{FEAC1BF2-3683-4398-BAD4-1BCCD3A922D0}">
      <dgm:prSet/>
      <dgm:spPr/>
      <dgm:t>
        <a:bodyPr/>
        <a:lstStyle/>
        <a:p>
          <a:endParaRPr lang="en-US"/>
        </a:p>
      </dgm:t>
    </dgm:pt>
    <dgm:pt modelId="{F87C597C-E995-4E1B-B47D-E7E876F88319}">
      <dgm:prSet/>
      <dgm:spPr/>
      <dgm:t>
        <a:bodyPr/>
        <a:lstStyle/>
        <a:p>
          <a:pPr algn="l"/>
          <a:r>
            <a:rPr lang="en-US" dirty="0"/>
            <a:t>Is there a protective order violation? </a:t>
          </a:r>
        </a:p>
        <a:p>
          <a:pPr algn="l"/>
          <a:r>
            <a:rPr lang="en-US" dirty="0"/>
            <a:t>Is there a confession?</a:t>
          </a:r>
        </a:p>
      </dgm:t>
    </dgm:pt>
    <dgm:pt modelId="{549E978E-CB4E-4218-9E54-0D96105FF7C1}" type="parTrans" cxnId="{977BB83C-E019-46CC-8C95-DDF36550A31E}">
      <dgm:prSet/>
      <dgm:spPr/>
      <dgm:t>
        <a:bodyPr/>
        <a:lstStyle/>
        <a:p>
          <a:endParaRPr lang="en-US"/>
        </a:p>
      </dgm:t>
    </dgm:pt>
    <dgm:pt modelId="{1D265BBB-93C9-497D-A19B-E67D507DD413}" type="sibTrans" cxnId="{977BB83C-E019-46CC-8C95-DDF36550A31E}">
      <dgm:prSet/>
      <dgm:spPr/>
      <dgm:t>
        <a:bodyPr/>
        <a:lstStyle/>
        <a:p>
          <a:endParaRPr lang="en-US"/>
        </a:p>
      </dgm:t>
    </dgm:pt>
    <dgm:pt modelId="{F0DC7E1B-0D46-4D4E-9545-61230AD7DB3A}">
      <dgm:prSet/>
      <dgm:spPr/>
      <dgm:t>
        <a:bodyPr/>
        <a:lstStyle/>
        <a:p>
          <a:pPr algn="l"/>
          <a:r>
            <a:rPr lang="en-US" dirty="0"/>
            <a:t>Who bonded the defendant out the picked them up?  </a:t>
          </a:r>
        </a:p>
      </dgm:t>
    </dgm:pt>
    <dgm:pt modelId="{8CAF2B3A-D3E3-4206-9CE3-D8E227719B15}" type="parTrans" cxnId="{613336CE-7F79-4865-9402-D3BEB8133CC1}">
      <dgm:prSet/>
      <dgm:spPr/>
      <dgm:t>
        <a:bodyPr/>
        <a:lstStyle/>
        <a:p>
          <a:endParaRPr lang="en-US"/>
        </a:p>
      </dgm:t>
    </dgm:pt>
    <dgm:pt modelId="{AC4F5D16-E2CE-4E3C-AFAC-14E5B2274A31}" type="sibTrans" cxnId="{613336CE-7F79-4865-9402-D3BEB8133CC1}">
      <dgm:prSet/>
      <dgm:spPr/>
      <dgm:t>
        <a:bodyPr/>
        <a:lstStyle/>
        <a:p>
          <a:endParaRPr lang="en-US"/>
        </a:p>
      </dgm:t>
    </dgm:pt>
    <dgm:pt modelId="{41969BE2-FEC2-4590-8897-383C6E2A3D90}">
      <dgm:prSet/>
      <dgm:spPr/>
      <dgm:t>
        <a:bodyPr/>
        <a:lstStyle/>
        <a:p>
          <a:pPr algn="l"/>
          <a:r>
            <a:rPr lang="en-US" dirty="0"/>
            <a:t>Is the defendant pressuring the victim to not cooperate?</a:t>
          </a:r>
        </a:p>
      </dgm:t>
    </dgm:pt>
    <dgm:pt modelId="{4C3C0FCA-8E40-4DEC-BC45-4B5D94A751C0}" type="parTrans" cxnId="{01883BE7-2651-4DAB-9A26-30566F8682B8}">
      <dgm:prSet/>
      <dgm:spPr/>
      <dgm:t>
        <a:bodyPr/>
        <a:lstStyle/>
        <a:p>
          <a:endParaRPr lang="en-US"/>
        </a:p>
      </dgm:t>
    </dgm:pt>
    <dgm:pt modelId="{8867499B-677F-4D7E-BBC3-6FF3F354AD3F}" type="sibTrans" cxnId="{01883BE7-2651-4DAB-9A26-30566F8682B8}">
      <dgm:prSet/>
      <dgm:spPr/>
      <dgm:t>
        <a:bodyPr/>
        <a:lstStyle/>
        <a:p>
          <a:endParaRPr lang="en-US"/>
        </a:p>
      </dgm:t>
    </dgm:pt>
    <dgm:pt modelId="{48FBD218-8322-4989-88C5-6F35D3118552}">
      <dgm:prSet/>
      <dgm:spPr/>
      <dgm:t>
        <a:bodyPr/>
        <a:lstStyle/>
        <a:p>
          <a:pPr algn="l"/>
          <a:endParaRPr lang="en-US" dirty="0"/>
        </a:p>
      </dgm:t>
    </dgm:pt>
    <dgm:pt modelId="{1292D9E1-7558-44AC-85B2-965B9448853B}" type="parTrans" cxnId="{92B3F136-E36A-4917-A219-65BD6AC0C617}">
      <dgm:prSet/>
      <dgm:spPr/>
      <dgm:t>
        <a:bodyPr/>
        <a:lstStyle/>
        <a:p>
          <a:endParaRPr lang="en-US"/>
        </a:p>
      </dgm:t>
    </dgm:pt>
    <dgm:pt modelId="{F0710750-8863-4485-AF71-2D82A4DF600C}" type="sibTrans" cxnId="{92B3F136-E36A-4917-A219-65BD6AC0C617}">
      <dgm:prSet/>
      <dgm:spPr/>
      <dgm:t>
        <a:bodyPr/>
        <a:lstStyle/>
        <a:p>
          <a:endParaRPr lang="en-US"/>
        </a:p>
      </dgm:t>
    </dgm:pt>
    <dgm:pt modelId="{6EECF49C-0829-49B7-9A66-B86D1BE53A6B}">
      <dgm:prSet/>
      <dgm:spPr/>
      <dgm:t>
        <a:bodyPr/>
        <a:lstStyle/>
        <a:p>
          <a:pPr algn="l"/>
          <a:endParaRPr lang="en-US" dirty="0"/>
        </a:p>
      </dgm:t>
    </dgm:pt>
    <dgm:pt modelId="{664A1745-C5D5-488E-9568-A55BE289480E}" type="parTrans" cxnId="{921AC707-2518-41C1-AF84-F7CF853500C5}">
      <dgm:prSet/>
      <dgm:spPr/>
    </dgm:pt>
    <dgm:pt modelId="{F74F68E4-BD1C-4328-8B7F-755E64000AFA}" type="sibTrans" cxnId="{921AC707-2518-41C1-AF84-F7CF853500C5}">
      <dgm:prSet/>
      <dgm:spPr/>
    </dgm:pt>
    <dgm:pt modelId="{89625A94-6922-47B5-9C16-9C7DD3761D57}" type="pres">
      <dgm:prSet presAssocID="{06D0ED16-3388-40D2-A798-BB8AB8D7F908}" presName="Name0" presStyleCnt="0">
        <dgm:presLayoutVars>
          <dgm:dir/>
          <dgm:animLvl val="lvl"/>
          <dgm:resizeHandles val="exact"/>
        </dgm:presLayoutVars>
      </dgm:prSet>
      <dgm:spPr/>
      <dgm:t>
        <a:bodyPr/>
        <a:lstStyle/>
        <a:p>
          <a:endParaRPr lang="en-US"/>
        </a:p>
      </dgm:t>
    </dgm:pt>
    <dgm:pt modelId="{4F3F2ED1-B204-45CC-95B7-23B47A810D38}" type="pres">
      <dgm:prSet presAssocID="{460AFE1C-C620-4FC7-ACC9-85D756A7D9C6}" presName="composite" presStyleCnt="0"/>
      <dgm:spPr/>
    </dgm:pt>
    <dgm:pt modelId="{E647AAB8-CE40-48E0-8C9E-C32BC6A6463E}" type="pres">
      <dgm:prSet presAssocID="{460AFE1C-C620-4FC7-ACC9-85D756A7D9C6}" presName="parTx" presStyleLbl="alignNode1" presStyleIdx="0" presStyleCnt="1">
        <dgm:presLayoutVars>
          <dgm:chMax val="0"/>
          <dgm:chPref val="0"/>
          <dgm:bulletEnabled val="1"/>
        </dgm:presLayoutVars>
      </dgm:prSet>
      <dgm:spPr/>
      <dgm:t>
        <a:bodyPr/>
        <a:lstStyle/>
        <a:p>
          <a:endParaRPr lang="en-US"/>
        </a:p>
      </dgm:t>
    </dgm:pt>
    <dgm:pt modelId="{FABF93E8-E6B9-4D78-BBC4-C28A8B7EADF6}" type="pres">
      <dgm:prSet presAssocID="{460AFE1C-C620-4FC7-ACC9-85D756A7D9C6}" presName="desTx" presStyleLbl="alignAccFollowNode1" presStyleIdx="0" presStyleCnt="1">
        <dgm:presLayoutVars>
          <dgm:bulletEnabled val="1"/>
        </dgm:presLayoutVars>
      </dgm:prSet>
      <dgm:spPr/>
      <dgm:t>
        <a:bodyPr/>
        <a:lstStyle/>
        <a:p>
          <a:endParaRPr lang="en-US"/>
        </a:p>
      </dgm:t>
    </dgm:pt>
  </dgm:ptLst>
  <dgm:cxnLst>
    <dgm:cxn modelId="{5B8B52A7-176A-4EC3-B027-BD15D451FF8E}" type="presOf" srcId="{6EECF49C-0829-49B7-9A66-B86D1BE53A6B}" destId="{FABF93E8-E6B9-4D78-BBC4-C28A8B7EADF6}" srcOrd="0" destOrd="1" presId="urn:microsoft.com/office/officeart/2005/8/layout/hList1"/>
    <dgm:cxn modelId="{01883BE7-2651-4DAB-9A26-30566F8682B8}" srcId="{460AFE1C-C620-4FC7-ACC9-85D756A7D9C6}" destId="{41969BE2-FEC2-4590-8897-383C6E2A3D90}" srcOrd="2" destOrd="0" parTransId="{4C3C0FCA-8E40-4DEC-BC45-4B5D94A751C0}" sibTransId="{8867499B-677F-4D7E-BBC3-6FF3F354AD3F}"/>
    <dgm:cxn modelId="{FEAC1BF2-3683-4398-BAD4-1BCCD3A922D0}" srcId="{06D0ED16-3388-40D2-A798-BB8AB8D7F908}" destId="{460AFE1C-C620-4FC7-ACC9-85D756A7D9C6}" srcOrd="0" destOrd="0" parTransId="{A06C04EA-C99F-45D4-B90F-139C8D0F1743}" sibTransId="{49BB6C73-B845-462F-96A6-F120F4947253}"/>
    <dgm:cxn modelId="{921AC707-2518-41C1-AF84-F7CF853500C5}" srcId="{460AFE1C-C620-4FC7-ACC9-85D756A7D9C6}" destId="{6EECF49C-0829-49B7-9A66-B86D1BE53A6B}" srcOrd="1" destOrd="0" parTransId="{664A1745-C5D5-488E-9568-A55BE289480E}" sibTransId="{F74F68E4-BD1C-4328-8B7F-755E64000AFA}"/>
    <dgm:cxn modelId="{B4F42C2C-63E2-4CD9-AC5C-73D919FEE6E1}" type="presOf" srcId="{F87C597C-E995-4E1B-B47D-E7E876F88319}" destId="{FABF93E8-E6B9-4D78-BBC4-C28A8B7EADF6}" srcOrd="0" destOrd="0" presId="urn:microsoft.com/office/officeart/2005/8/layout/hList1"/>
    <dgm:cxn modelId="{977BB83C-E019-46CC-8C95-DDF36550A31E}" srcId="{460AFE1C-C620-4FC7-ACC9-85D756A7D9C6}" destId="{F87C597C-E995-4E1B-B47D-E7E876F88319}" srcOrd="0" destOrd="0" parTransId="{549E978E-CB4E-4218-9E54-0D96105FF7C1}" sibTransId="{1D265BBB-93C9-497D-A19B-E67D507DD413}"/>
    <dgm:cxn modelId="{D9180622-6EBC-4672-9D26-8BD80CCDAEBE}" type="presOf" srcId="{F0DC7E1B-0D46-4D4E-9545-61230AD7DB3A}" destId="{FABF93E8-E6B9-4D78-BBC4-C28A8B7EADF6}" srcOrd="0" destOrd="4" presId="urn:microsoft.com/office/officeart/2005/8/layout/hList1"/>
    <dgm:cxn modelId="{C533D3B5-E541-44AD-8ACB-9FE7D767EB63}" type="presOf" srcId="{460AFE1C-C620-4FC7-ACC9-85D756A7D9C6}" destId="{E647AAB8-CE40-48E0-8C9E-C32BC6A6463E}" srcOrd="0" destOrd="0" presId="urn:microsoft.com/office/officeart/2005/8/layout/hList1"/>
    <dgm:cxn modelId="{92B3F136-E36A-4917-A219-65BD6AC0C617}" srcId="{460AFE1C-C620-4FC7-ACC9-85D756A7D9C6}" destId="{48FBD218-8322-4989-88C5-6F35D3118552}" srcOrd="3" destOrd="0" parTransId="{1292D9E1-7558-44AC-85B2-965B9448853B}" sibTransId="{F0710750-8863-4485-AF71-2D82A4DF600C}"/>
    <dgm:cxn modelId="{1572B48B-6162-4637-95C7-76A8F3228F6A}" type="presOf" srcId="{48FBD218-8322-4989-88C5-6F35D3118552}" destId="{FABF93E8-E6B9-4D78-BBC4-C28A8B7EADF6}" srcOrd="0" destOrd="3" presId="urn:microsoft.com/office/officeart/2005/8/layout/hList1"/>
    <dgm:cxn modelId="{927F39A1-AE40-4632-98F0-F35A94D05803}" type="presOf" srcId="{06D0ED16-3388-40D2-A798-BB8AB8D7F908}" destId="{89625A94-6922-47B5-9C16-9C7DD3761D57}" srcOrd="0" destOrd="0" presId="urn:microsoft.com/office/officeart/2005/8/layout/hList1"/>
    <dgm:cxn modelId="{028D40D9-2991-4FBA-B8C1-58212D93891A}" type="presOf" srcId="{41969BE2-FEC2-4590-8897-383C6E2A3D90}" destId="{FABF93E8-E6B9-4D78-BBC4-C28A8B7EADF6}" srcOrd="0" destOrd="2" presId="urn:microsoft.com/office/officeart/2005/8/layout/hList1"/>
    <dgm:cxn modelId="{613336CE-7F79-4865-9402-D3BEB8133CC1}" srcId="{460AFE1C-C620-4FC7-ACC9-85D756A7D9C6}" destId="{F0DC7E1B-0D46-4D4E-9545-61230AD7DB3A}" srcOrd="4" destOrd="0" parTransId="{8CAF2B3A-D3E3-4206-9CE3-D8E227719B15}" sibTransId="{AC4F5D16-E2CE-4E3C-AFAC-14E5B2274A31}"/>
    <dgm:cxn modelId="{EFB5F193-EC26-404F-A06E-73272BE240D1}" type="presParOf" srcId="{89625A94-6922-47B5-9C16-9C7DD3761D57}" destId="{4F3F2ED1-B204-45CC-95B7-23B47A810D38}" srcOrd="0" destOrd="0" presId="urn:microsoft.com/office/officeart/2005/8/layout/hList1"/>
    <dgm:cxn modelId="{931BF709-CBA2-40A4-801E-6B6A12CE8240}" type="presParOf" srcId="{4F3F2ED1-B204-45CC-95B7-23B47A810D38}" destId="{E647AAB8-CE40-48E0-8C9E-C32BC6A6463E}" srcOrd="0" destOrd="0" presId="urn:microsoft.com/office/officeart/2005/8/layout/hList1"/>
    <dgm:cxn modelId="{E0A91869-ADD0-409D-BB9B-0BEB2822EBC7}" type="presParOf" srcId="{4F3F2ED1-B204-45CC-95B7-23B47A810D38}" destId="{FABF93E8-E6B9-4D78-BBC4-C28A8B7EADF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D0ED16-3388-40D2-A798-BB8AB8D7F908}"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13A70722-89FA-43BA-B110-CEDDE1A19DEB}">
      <dgm:prSet/>
      <dgm:spPr/>
      <dgm:t>
        <a:bodyPr/>
        <a:lstStyle/>
        <a:p>
          <a:r>
            <a:rPr lang="en-US" dirty="0"/>
            <a:t>From EVERYONE</a:t>
          </a:r>
        </a:p>
      </dgm:t>
    </dgm:pt>
    <dgm:pt modelId="{D4E68544-4E1C-47BC-8869-2ADE4AC946AE}" type="parTrans" cxnId="{D62DF4B2-2AEC-4A5B-8238-DEFF00B2CCD7}">
      <dgm:prSet/>
      <dgm:spPr/>
      <dgm:t>
        <a:bodyPr/>
        <a:lstStyle/>
        <a:p>
          <a:endParaRPr lang="en-US"/>
        </a:p>
      </dgm:t>
    </dgm:pt>
    <dgm:pt modelId="{9F4F7DC1-2CFC-4942-93EE-379769F066CF}" type="sibTrans" cxnId="{D62DF4B2-2AEC-4A5B-8238-DEFF00B2CCD7}">
      <dgm:prSet/>
      <dgm:spPr/>
      <dgm:t>
        <a:bodyPr/>
        <a:lstStyle/>
        <a:p>
          <a:endParaRPr lang="en-US"/>
        </a:p>
      </dgm:t>
    </dgm:pt>
    <dgm:pt modelId="{3F12BF58-AD6D-4B24-AC12-D5CB4A8E3C1B}">
      <dgm:prSet/>
      <dgm:spPr/>
      <dgm:t>
        <a:bodyPr/>
        <a:lstStyle/>
        <a:p>
          <a:r>
            <a:rPr lang="en-US" dirty="0"/>
            <a:t>Ensure you have contact information, not only phone numbers but addresses and email addresses</a:t>
          </a:r>
        </a:p>
      </dgm:t>
    </dgm:pt>
    <dgm:pt modelId="{DBF6F283-3355-4520-A10D-EE58B0684983}" type="parTrans" cxnId="{5DA5CC31-2C60-4974-AC09-5BF015074C9B}">
      <dgm:prSet/>
      <dgm:spPr/>
      <dgm:t>
        <a:bodyPr/>
        <a:lstStyle/>
        <a:p>
          <a:endParaRPr lang="en-US"/>
        </a:p>
      </dgm:t>
    </dgm:pt>
    <dgm:pt modelId="{EF95DE06-17E5-4A4D-9F66-DA9CCC06190B}" type="sibTrans" cxnId="{5DA5CC31-2C60-4974-AC09-5BF015074C9B}">
      <dgm:prSet/>
      <dgm:spPr/>
      <dgm:t>
        <a:bodyPr/>
        <a:lstStyle/>
        <a:p>
          <a:endParaRPr lang="en-US"/>
        </a:p>
      </dgm:t>
    </dgm:pt>
    <dgm:pt modelId="{7427AC08-B6EB-4BD1-BBB6-7D99C494A561}">
      <dgm:prSet/>
      <dgm:spPr/>
      <dgm:t>
        <a:bodyPr/>
        <a:lstStyle/>
        <a:p>
          <a:endParaRPr lang="en-US" dirty="0"/>
        </a:p>
      </dgm:t>
    </dgm:pt>
    <dgm:pt modelId="{DD414613-B60C-49CD-A62A-2FE90E0004DA}" type="parTrans" cxnId="{692894D7-CF0C-4E92-BE48-A93B154CA924}">
      <dgm:prSet/>
      <dgm:spPr/>
      <dgm:t>
        <a:bodyPr/>
        <a:lstStyle/>
        <a:p>
          <a:endParaRPr lang="en-US"/>
        </a:p>
      </dgm:t>
    </dgm:pt>
    <dgm:pt modelId="{167418AA-749C-4A58-BB97-01ABFB9C0F09}" type="sibTrans" cxnId="{692894D7-CF0C-4E92-BE48-A93B154CA924}">
      <dgm:prSet/>
      <dgm:spPr/>
      <dgm:t>
        <a:bodyPr/>
        <a:lstStyle/>
        <a:p>
          <a:endParaRPr lang="en-US"/>
        </a:p>
      </dgm:t>
    </dgm:pt>
    <dgm:pt modelId="{C016E22E-40D4-4C6E-A3AF-BCA70ADE39FD}">
      <dgm:prSet/>
      <dgm:spPr/>
      <dgm:t>
        <a:bodyPr/>
        <a:lstStyle/>
        <a:p>
          <a:r>
            <a:rPr lang="en-US" dirty="0"/>
            <a:t>Go beyond who is on scene. Who are the doctors, care providers, attorneys, neighbors, extended family members, etc.?</a:t>
          </a:r>
        </a:p>
      </dgm:t>
    </dgm:pt>
    <dgm:pt modelId="{7588392E-DA32-43C2-AAE3-73B20E8AE53F}" type="parTrans" cxnId="{0B2E827B-1672-4156-9862-A75992DDB6EC}">
      <dgm:prSet/>
      <dgm:spPr/>
      <dgm:t>
        <a:bodyPr/>
        <a:lstStyle/>
        <a:p>
          <a:endParaRPr lang="en-US"/>
        </a:p>
      </dgm:t>
    </dgm:pt>
    <dgm:pt modelId="{B24FEB23-F967-42D2-86E8-11F4AFF73D56}" type="sibTrans" cxnId="{0B2E827B-1672-4156-9862-A75992DDB6EC}">
      <dgm:prSet/>
      <dgm:spPr/>
      <dgm:t>
        <a:bodyPr/>
        <a:lstStyle/>
        <a:p>
          <a:endParaRPr lang="en-US"/>
        </a:p>
      </dgm:t>
    </dgm:pt>
    <dgm:pt modelId="{C410E542-9877-42D4-8E12-AF4F1EB3BECC}">
      <dgm:prSet/>
      <dgm:spPr/>
      <dgm:t>
        <a:bodyPr/>
        <a:lstStyle/>
        <a:p>
          <a:endParaRPr lang="en-US" dirty="0"/>
        </a:p>
      </dgm:t>
    </dgm:pt>
    <dgm:pt modelId="{57A9E42F-F225-4D39-BEDB-E226B155F9BE}" type="parTrans" cxnId="{BB54CD4A-A787-4911-9012-EC0CCAD6E844}">
      <dgm:prSet/>
      <dgm:spPr/>
      <dgm:t>
        <a:bodyPr/>
        <a:lstStyle/>
        <a:p>
          <a:endParaRPr lang="en-US"/>
        </a:p>
      </dgm:t>
    </dgm:pt>
    <dgm:pt modelId="{2A2CB85E-199C-4EC0-9518-5CA9111B583E}" type="sibTrans" cxnId="{BB54CD4A-A787-4911-9012-EC0CCAD6E844}">
      <dgm:prSet/>
      <dgm:spPr/>
      <dgm:t>
        <a:bodyPr/>
        <a:lstStyle/>
        <a:p>
          <a:endParaRPr lang="en-US"/>
        </a:p>
      </dgm:t>
    </dgm:pt>
    <dgm:pt modelId="{EC2C58D9-7B3B-4D8F-9629-BD8437E1CCB2}">
      <dgm:prSet/>
      <dgm:spPr/>
      <dgm:t>
        <a:bodyPr/>
        <a:lstStyle/>
        <a:p>
          <a:r>
            <a:rPr lang="en-US" dirty="0"/>
            <a:t>What and where is the pharmacy, financial institution, salon, etc.?</a:t>
          </a:r>
        </a:p>
      </dgm:t>
    </dgm:pt>
    <dgm:pt modelId="{944EA84B-03C4-49CB-AF29-D13D9E5B64FE}" type="parTrans" cxnId="{79D52257-BECB-4D5E-A006-FD69977C221B}">
      <dgm:prSet/>
      <dgm:spPr/>
      <dgm:t>
        <a:bodyPr/>
        <a:lstStyle/>
        <a:p>
          <a:endParaRPr lang="en-US"/>
        </a:p>
      </dgm:t>
    </dgm:pt>
    <dgm:pt modelId="{C03A4289-34B5-4B83-B968-F38EBE711186}" type="sibTrans" cxnId="{79D52257-BECB-4D5E-A006-FD69977C221B}">
      <dgm:prSet/>
      <dgm:spPr/>
      <dgm:t>
        <a:bodyPr/>
        <a:lstStyle/>
        <a:p>
          <a:endParaRPr lang="en-US"/>
        </a:p>
      </dgm:t>
    </dgm:pt>
    <dgm:pt modelId="{89625A94-6922-47B5-9C16-9C7DD3761D57}" type="pres">
      <dgm:prSet presAssocID="{06D0ED16-3388-40D2-A798-BB8AB8D7F908}" presName="Name0" presStyleCnt="0">
        <dgm:presLayoutVars>
          <dgm:dir/>
          <dgm:animLvl val="lvl"/>
          <dgm:resizeHandles val="exact"/>
        </dgm:presLayoutVars>
      </dgm:prSet>
      <dgm:spPr/>
      <dgm:t>
        <a:bodyPr/>
        <a:lstStyle/>
        <a:p>
          <a:endParaRPr lang="en-US"/>
        </a:p>
      </dgm:t>
    </dgm:pt>
    <dgm:pt modelId="{03061E85-5130-47A8-A311-CF49BEF93E91}" type="pres">
      <dgm:prSet presAssocID="{13A70722-89FA-43BA-B110-CEDDE1A19DEB}" presName="composite" presStyleCnt="0"/>
      <dgm:spPr/>
    </dgm:pt>
    <dgm:pt modelId="{0B279A66-E137-4372-8FDF-77FCE8070E9B}" type="pres">
      <dgm:prSet presAssocID="{13A70722-89FA-43BA-B110-CEDDE1A19DEB}" presName="parTx" presStyleLbl="alignNode1" presStyleIdx="0" presStyleCnt="1" custLinFactNeighborX="-442" custLinFactNeighborY="-3723">
        <dgm:presLayoutVars>
          <dgm:chMax val="0"/>
          <dgm:chPref val="0"/>
          <dgm:bulletEnabled val="1"/>
        </dgm:presLayoutVars>
      </dgm:prSet>
      <dgm:spPr/>
      <dgm:t>
        <a:bodyPr/>
        <a:lstStyle/>
        <a:p>
          <a:endParaRPr lang="en-US"/>
        </a:p>
      </dgm:t>
    </dgm:pt>
    <dgm:pt modelId="{24C7C04A-FB9F-43E1-9353-C82F42B11F5B}" type="pres">
      <dgm:prSet presAssocID="{13A70722-89FA-43BA-B110-CEDDE1A19DEB}" presName="desTx" presStyleLbl="alignAccFollowNode1" presStyleIdx="0" presStyleCnt="1">
        <dgm:presLayoutVars>
          <dgm:bulletEnabled val="1"/>
        </dgm:presLayoutVars>
      </dgm:prSet>
      <dgm:spPr/>
      <dgm:t>
        <a:bodyPr/>
        <a:lstStyle/>
        <a:p>
          <a:endParaRPr lang="en-US"/>
        </a:p>
      </dgm:t>
    </dgm:pt>
  </dgm:ptLst>
  <dgm:cxnLst>
    <dgm:cxn modelId="{0B2E827B-1672-4156-9862-A75992DDB6EC}" srcId="{13A70722-89FA-43BA-B110-CEDDE1A19DEB}" destId="{C016E22E-40D4-4C6E-A3AF-BCA70ADE39FD}" srcOrd="0" destOrd="0" parTransId="{7588392E-DA32-43C2-AAE3-73B20E8AE53F}" sibTransId="{B24FEB23-F967-42D2-86E8-11F4AFF73D56}"/>
    <dgm:cxn modelId="{79D52257-BECB-4D5E-A006-FD69977C221B}" srcId="{13A70722-89FA-43BA-B110-CEDDE1A19DEB}" destId="{EC2C58D9-7B3B-4D8F-9629-BD8437E1CCB2}" srcOrd="1" destOrd="0" parTransId="{944EA84B-03C4-49CB-AF29-D13D9E5B64FE}" sibTransId="{C03A4289-34B5-4B83-B968-F38EBE711186}"/>
    <dgm:cxn modelId="{6DCF43EC-EEA3-49F7-B629-AD9DBAEB9E6E}" type="presOf" srcId="{13A70722-89FA-43BA-B110-CEDDE1A19DEB}" destId="{0B279A66-E137-4372-8FDF-77FCE8070E9B}" srcOrd="0" destOrd="0" presId="urn:microsoft.com/office/officeart/2005/8/layout/hList1"/>
    <dgm:cxn modelId="{98F70A40-C943-4F75-89FB-7E8CD8142AEC}" type="presOf" srcId="{7427AC08-B6EB-4BD1-BBB6-7D99C494A561}" destId="{24C7C04A-FB9F-43E1-9353-C82F42B11F5B}" srcOrd="0" destOrd="4" presId="urn:microsoft.com/office/officeart/2005/8/layout/hList1"/>
    <dgm:cxn modelId="{E2092EFD-1339-4AB1-B83A-3CC6B3D0DF63}" type="presOf" srcId="{3F12BF58-AD6D-4B24-AC12-D5CB4A8E3C1B}" destId="{24C7C04A-FB9F-43E1-9353-C82F42B11F5B}" srcOrd="0" destOrd="3" presId="urn:microsoft.com/office/officeart/2005/8/layout/hList1"/>
    <dgm:cxn modelId="{D62DF4B2-2AEC-4A5B-8238-DEFF00B2CCD7}" srcId="{06D0ED16-3388-40D2-A798-BB8AB8D7F908}" destId="{13A70722-89FA-43BA-B110-CEDDE1A19DEB}" srcOrd="0" destOrd="0" parTransId="{D4E68544-4E1C-47BC-8869-2ADE4AC946AE}" sibTransId="{9F4F7DC1-2CFC-4942-93EE-379769F066CF}"/>
    <dgm:cxn modelId="{D4C0B51F-387A-4169-9B0D-C202EE53258A}" type="presOf" srcId="{C016E22E-40D4-4C6E-A3AF-BCA70ADE39FD}" destId="{24C7C04A-FB9F-43E1-9353-C82F42B11F5B}" srcOrd="0" destOrd="0" presId="urn:microsoft.com/office/officeart/2005/8/layout/hList1"/>
    <dgm:cxn modelId="{BB54CD4A-A787-4911-9012-EC0CCAD6E844}" srcId="{13A70722-89FA-43BA-B110-CEDDE1A19DEB}" destId="{C410E542-9877-42D4-8E12-AF4F1EB3BECC}" srcOrd="2" destOrd="0" parTransId="{57A9E42F-F225-4D39-BEDB-E226B155F9BE}" sibTransId="{2A2CB85E-199C-4EC0-9518-5CA9111B583E}"/>
    <dgm:cxn modelId="{F556EA1C-FD18-43FA-B72F-7D50D2299072}" type="presOf" srcId="{EC2C58D9-7B3B-4D8F-9629-BD8437E1CCB2}" destId="{24C7C04A-FB9F-43E1-9353-C82F42B11F5B}" srcOrd="0" destOrd="1" presId="urn:microsoft.com/office/officeart/2005/8/layout/hList1"/>
    <dgm:cxn modelId="{692894D7-CF0C-4E92-BE48-A93B154CA924}" srcId="{13A70722-89FA-43BA-B110-CEDDE1A19DEB}" destId="{7427AC08-B6EB-4BD1-BBB6-7D99C494A561}" srcOrd="4" destOrd="0" parTransId="{DD414613-B60C-49CD-A62A-2FE90E0004DA}" sibTransId="{167418AA-749C-4A58-BB97-01ABFB9C0F09}"/>
    <dgm:cxn modelId="{5DA5CC31-2C60-4974-AC09-5BF015074C9B}" srcId="{13A70722-89FA-43BA-B110-CEDDE1A19DEB}" destId="{3F12BF58-AD6D-4B24-AC12-D5CB4A8E3C1B}" srcOrd="3" destOrd="0" parTransId="{DBF6F283-3355-4520-A10D-EE58B0684983}" sibTransId="{EF95DE06-17E5-4A4D-9F66-DA9CCC06190B}"/>
    <dgm:cxn modelId="{927F39A1-AE40-4632-98F0-F35A94D05803}" type="presOf" srcId="{06D0ED16-3388-40D2-A798-BB8AB8D7F908}" destId="{89625A94-6922-47B5-9C16-9C7DD3761D57}" srcOrd="0" destOrd="0" presId="urn:microsoft.com/office/officeart/2005/8/layout/hList1"/>
    <dgm:cxn modelId="{070B2913-060B-447C-9ABE-BDA8EAEDF713}" type="presOf" srcId="{C410E542-9877-42D4-8E12-AF4F1EB3BECC}" destId="{24C7C04A-FB9F-43E1-9353-C82F42B11F5B}" srcOrd="0" destOrd="2" presId="urn:microsoft.com/office/officeart/2005/8/layout/hList1"/>
    <dgm:cxn modelId="{EC78BA8B-67F2-4BBA-8683-230EE3181E9C}" type="presParOf" srcId="{89625A94-6922-47B5-9C16-9C7DD3761D57}" destId="{03061E85-5130-47A8-A311-CF49BEF93E91}" srcOrd="0" destOrd="0" presId="urn:microsoft.com/office/officeart/2005/8/layout/hList1"/>
    <dgm:cxn modelId="{59336642-A6FF-4C73-815C-C7C354795EAF}" type="presParOf" srcId="{03061E85-5130-47A8-A311-CF49BEF93E91}" destId="{0B279A66-E137-4372-8FDF-77FCE8070E9B}" srcOrd="0" destOrd="0" presId="urn:microsoft.com/office/officeart/2005/8/layout/hList1"/>
    <dgm:cxn modelId="{F8940F93-8B3A-447A-80AC-E5AFAAA91981}" type="presParOf" srcId="{03061E85-5130-47A8-A311-CF49BEF93E91}" destId="{24C7C04A-FB9F-43E1-9353-C82F42B11F5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37CA60-C11C-4E30-8FC7-5B709AEB369A}" type="doc">
      <dgm:prSet loTypeId="urn:microsoft.com/office/officeart/2008/layout/LinedList" loCatId="list" qsTypeId="urn:microsoft.com/office/officeart/2005/8/quickstyle/simple2" qsCatId="simple" csTypeId="urn:microsoft.com/office/officeart/2005/8/colors/accent5_2" csCatId="accent5" phldr="1"/>
      <dgm:spPr/>
      <dgm:t>
        <a:bodyPr/>
        <a:lstStyle/>
        <a:p>
          <a:endParaRPr lang="en-US"/>
        </a:p>
      </dgm:t>
    </dgm:pt>
    <dgm:pt modelId="{D7038937-8FA7-4195-9E7E-C0EA3DD98A79}">
      <dgm:prSet/>
      <dgm:spPr/>
      <dgm:t>
        <a:bodyPr/>
        <a:lstStyle/>
        <a:p>
          <a:r>
            <a:rPr lang="en-US" dirty="0"/>
            <a:t>Descriptive</a:t>
          </a:r>
        </a:p>
      </dgm:t>
    </dgm:pt>
    <dgm:pt modelId="{2157DB88-CEB6-4F9C-BAD1-7B7D9F07F25B}" type="parTrans" cxnId="{90947B40-613B-4FC6-8E4D-7CA31EAB71D2}">
      <dgm:prSet/>
      <dgm:spPr/>
      <dgm:t>
        <a:bodyPr/>
        <a:lstStyle/>
        <a:p>
          <a:endParaRPr lang="en-US"/>
        </a:p>
      </dgm:t>
    </dgm:pt>
    <dgm:pt modelId="{F5E5306A-97F3-4CC1-A9D9-BB27C5D50A71}" type="sibTrans" cxnId="{90947B40-613B-4FC6-8E4D-7CA31EAB71D2}">
      <dgm:prSet/>
      <dgm:spPr/>
      <dgm:t>
        <a:bodyPr/>
        <a:lstStyle/>
        <a:p>
          <a:endParaRPr lang="en-US"/>
        </a:p>
      </dgm:t>
    </dgm:pt>
    <dgm:pt modelId="{CA34733F-CF54-48C1-BF1F-8AC4C3851608}">
      <dgm:prSet/>
      <dgm:spPr/>
      <dgm:t>
        <a:bodyPr/>
        <a:lstStyle/>
        <a:p>
          <a:r>
            <a:rPr lang="en-US" dirty="0"/>
            <a:t>Quotations</a:t>
          </a:r>
        </a:p>
      </dgm:t>
    </dgm:pt>
    <dgm:pt modelId="{885A9BD5-5C9B-48CE-A783-C188830BF933}" type="parTrans" cxnId="{F1430C2C-1CD8-4E80-9E97-96A1064C86E2}">
      <dgm:prSet/>
      <dgm:spPr/>
      <dgm:t>
        <a:bodyPr/>
        <a:lstStyle/>
        <a:p>
          <a:endParaRPr lang="en-US"/>
        </a:p>
      </dgm:t>
    </dgm:pt>
    <dgm:pt modelId="{D93F9151-9D35-43C6-8CB8-AA0E0B88DA58}" type="sibTrans" cxnId="{F1430C2C-1CD8-4E80-9E97-96A1064C86E2}">
      <dgm:prSet/>
      <dgm:spPr/>
      <dgm:t>
        <a:bodyPr/>
        <a:lstStyle/>
        <a:p>
          <a:endParaRPr lang="en-US"/>
        </a:p>
      </dgm:t>
    </dgm:pt>
    <dgm:pt modelId="{B04731C3-C63E-410F-86C2-78370AC6EE15}">
      <dgm:prSet/>
      <dgm:spPr/>
      <dgm:t>
        <a:bodyPr/>
        <a:lstStyle/>
        <a:p>
          <a:r>
            <a:rPr lang="en-US" dirty="0"/>
            <a:t>Do not interrupt with questions</a:t>
          </a:r>
        </a:p>
      </dgm:t>
    </dgm:pt>
    <dgm:pt modelId="{2958B996-6232-4521-AB5B-3E9644D49389}" type="parTrans" cxnId="{2040C347-5259-4604-9AE8-FF68444331DC}">
      <dgm:prSet/>
      <dgm:spPr/>
      <dgm:t>
        <a:bodyPr/>
        <a:lstStyle/>
        <a:p>
          <a:endParaRPr lang="en-US"/>
        </a:p>
      </dgm:t>
    </dgm:pt>
    <dgm:pt modelId="{FA53269D-F6C6-4531-8A8C-D8F98625B597}" type="sibTrans" cxnId="{2040C347-5259-4604-9AE8-FF68444331DC}">
      <dgm:prSet/>
      <dgm:spPr/>
      <dgm:t>
        <a:bodyPr/>
        <a:lstStyle/>
        <a:p>
          <a:endParaRPr lang="en-US"/>
        </a:p>
      </dgm:t>
    </dgm:pt>
    <dgm:pt modelId="{EB667BCE-E961-49C9-9D7E-A9A57E70FB0A}">
      <dgm:prSet/>
      <dgm:spPr/>
      <dgm:t>
        <a:bodyPr/>
        <a:lstStyle/>
        <a:p>
          <a:endParaRPr lang="en-US" dirty="0"/>
        </a:p>
      </dgm:t>
    </dgm:pt>
    <dgm:pt modelId="{DAC6D928-D460-4031-A848-509971ADE148}" type="parTrans" cxnId="{BCF46742-3ACC-423F-8F20-37F18EBB619C}">
      <dgm:prSet/>
      <dgm:spPr/>
      <dgm:t>
        <a:bodyPr/>
        <a:lstStyle/>
        <a:p>
          <a:endParaRPr lang="en-US"/>
        </a:p>
      </dgm:t>
    </dgm:pt>
    <dgm:pt modelId="{F3BFB991-13A0-4EA4-A22B-AB0A905B1F86}" type="sibTrans" cxnId="{BCF46742-3ACC-423F-8F20-37F18EBB619C}">
      <dgm:prSet/>
      <dgm:spPr/>
      <dgm:t>
        <a:bodyPr/>
        <a:lstStyle/>
        <a:p>
          <a:endParaRPr lang="en-US"/>
        </a:p>
      </dgm:t>
    </dgm:pt>
    <dgm:pt modelId="{E115EB44-2DDE-4293-8027-506EF49301E0}" type="pres">
      <dgm:prSet presAssocID="{E837CA60-C11C-4E30-8FC7-5B709AEB369A}" presName="vert0" presStyleCnt="0">
        <dgm:presLayoutVars>
          <dgm:dir/>
          <dgm:animOne val="branch"/>
          <dgm:animLvl val="lvl"/>
        </dgm:presLayoutVars>
      </dgm:prSet>
      <dgm:spPr/>
      <dgm:t>
        <a:bodyPr/>
        <a:lstStyle/>
        <a:p>
          <a:endParaRPr lang="en-US"/>
        </a:p>
      </dgm:t>
    </dgm:pt>
    <dgm:pt modelId="{6F780838-79E1-4926-8177-F4B1229B7EEB}" type="pres">
      <dgm:prSet presAssocID="{D7038937-8FA7-4195-9E7E-C0EA3DD98A79}" presName="thickLine" presStyleLbl="alignNode1" presStyleIdx="0" presStyleCnt="4"/>
      <dgm:spPr/>
    </dgm:pt>
    <dgm:pt modelId="{F5260E1B-E9C1-4A01-A021-0773600F0670}" type="pres">
      <dgm:prSet presAssocID="{D7038937-8FA7-4195-9E7E-C0EA3DD98A79}" presName="horz1" presStyleCnt="0"/>
      <dgm:spPr/>
    </dgm:pt>
    <dgm:pt modelId="{C0CDD9B0-D39B-4CC8-9CB1-E45671A8CD68}" type="pres">
      <dgm:prSet presAssocID="{D7038937-8FA7-4195-9E7E-C0EA3DD98A79}" presName="tx1" presStyleLbl="revTx" presStyleIdx="0" presStyleCnt="4"/>
      <dgm:spPr/>
      <dgm:t>
        <a:bodyPr/>
        <a:lstStyle/>
        <a:p>
          <a:endParaRPr lang="en-US"/>
        </a:p>
      </dgm:t>
    </dgm:pt>
    <dgm:pt modelId="{25A14EA6-738C-403A-A36C-9EB2D8FADADC}" type="pres">
      <dgm:prSet presAssocID="{D7038937-8FA7-4195-9E7E-C0EA3DD98A79}" presName="vert1" presStyleCnt="0"/>
      <dgm:spPr/>
    </dgm:pt>
    <dgm:pt modelId="{3B674227-E6A3-458B-B4B1-4BB73998E983}" type="pres">
      <dgm:prSet presAssocID="{CA34733F-CF54-48C1-BF1F-8AC4C3851608}" presName="thickLine" presStyleLbl="alignNode1" presStyleIdx="1" presStyleCnt="4"/>
      <dgm:spPr/>
    </dgm:pt>
    <dgm:pt modelId="{5A71D9D1-9ED6-4D6B-B986-5C72400483F5}" type="pres">
      <dgm:prSet presAssocID="{CA34733F-CF54-48C1-BF1F-8AC4C3851608}" presName="horz1" presStyleCnt="0"/>
      <dgm:spPr/>
    </dgm:pt>
    <dgm:pt modelId="{85A7F28D-C1F5-4244-964C-DD5F05ED39D9}" type="pres">
      <dgm:prSet presAssocID="{CA34733F-CF54-48C1-BF1F-8AC4C3851608}" presName="tx1" presStyleLbl="revTx" presStyleIdx="1" presStyleCnt="4"/>
      <dgm:spPr/>
      <dgm:t>
        <a:bodyPr/>
        <a:lstStyle/>
        <a:p>
          <a:endParaRPr lang="en-US"/>
        </a:p>
      </dgm:t>
    </dgm:pt>
    <dgm:pt modelId="{709D565F-B1E6-4FA4-8F43-410D3700669B}" type="pres">
      <dgm:prSet presAssocID="{CA34733F-CF54-48C1-BF1F-8AC4C3851608}" presName="vert1" presStyleCnt="0"/>
      <dgm:spPr/>
    </dgm:pt>
    <dgm:pt modelId="{9AE426E8-7FC8-47C9-9B2F-53B4A98A8C7E}" type="pres">
      <dgm:prSet presAssocID="{B04731C3-C63E-410F-86C2-78370AC6EE15}" presName="thickLine" presStyleLbl="alignNode1" presStyleIdx="2" presStyleCnt="4"/>
      <dgm:spPr/>
    </dgm:pt>
    <dgm:pt modelId="{1C6A1923-6913-4940-96F2-9733AE944F23}" type="pres">
      <dgm:prSet presAssocID="{B04731C3-C63E-410F-86C2-78370AC6EE15}" presName="horz1" presStyleCnt="0"/>
      <dgm:spPr/>
    </dgm:pt>
    <dgm:pt modelId="{04D27263-991D-4C58-ABD4-C18A51E0B345}" type="pres">
      <dgm:prSet presAssocID="{B04731C3-C63E-410F-86C2-78370AC6EE15}" presName="tx1" presStyleLbl="revTx" presStyleIdx="2" presStyleCnt="4"/>
      <dgm:spPr/>
      <dgm:t>
        <a:bodyPr/>
        <a:lstStyle/>
        <a:p>
          <a:endParaRPr lang="en-US"/>
        </a:p>
      </dgm:t>
    </dgm:pt>
    <dgm:pt modelId="{3A360585-3AB1-4BCD-B7CA-83A14D893929}" type="pres">
      <dgm:prSet presAssocID="{B04731C3-C63E-410F-86C2-78370AC6EE15}" presName="vert1" presStyleCnt="0"/>
      <dgm:spPr/>
    </dgm:pt>
    <dgm:pt modelId="{C3C5B967-F17D-4CF6-A1D1-0D90816CCFC7}" type="pres">
      <dgm:prSet presAssocID="{EB667BCE-E961-49C9-9D7E-A9A57E70FB0A}" presName="thickLine" presStyleLbl="alignNode1" presStyleIdx="3" presStyleCnt="4"/>
      <dgm:spPr/>
    </dgm:pt>
    <dgm:pt modelId="{1AAA39CB-29B4-42C2-8681-DBF8F12A28B8}" type="pres">
      <dgm:prSet presAssocID="{EB667BCE-E961-49C9-9D7E-A9A57E70FB0A}" presName="horz1" presStyleCnt="0"/>
      <dgm:spPr/>
    </dgm:pt>
    <dgm:pt modelId="{1B19A423-51CD-410C-A97E-4C07E9185C99}" type="pres">
      <dgm:prSet presAssocID="{EB667BCE-E961-49C9-9D7E-A9A57E70FB0A}" presName="tx1" presStyleLbl="revTx" presStyleIdx="3" presStyleCnt="4"/>
      <dgm:spPr/>
      <dgm:t>
        <a:bodyPr/>
        <a:lstStyle/>
        <a:p>
          <a:endParaRPr lang="en-US"/>
        </a:p>
      </dgm:t>
    </dgm:pt>
    <dgm:pt modelId="{6ECCDA80-467C-44A2-B5C7-488A700CA8A3}" type="pres">
      <dgm:prSet presAssocID="{EB667BCE-E961-49C9-9D7E-A9A57E70FB0A}" presName="vert1" presStyleCnt="0"/>
      <dgm:spPr/>
    </dgm:pt>
  </dgm:ptLst>
  <dgm:cxnLst>
    <dgm:cxn modelId="{AB5FCBBE-2A7C-46F0-916F-210A01555C62}" type="presOf" srcId="{B04731C3-C63E-410F-86C2-78370AC6EE15}" destId="{04D27263-991D-4C58-ABD4-C18A51E0B345}" srcOrd="0" destOrd="0" presId="urn:microsoft.com/office/officeart/2008/layout/LinedList"/>
    <dgm:cxn modelId="{EC3F7A2A-32EB-46C7-9EE0-D4DC2A83AF14}" type="presOf" srcId="{EB667BCE-E961-49C9-9D7E-A9A57E70FB0A}" destId="{1B19A423-51CD-410C-A97E-4C07E9185C99}" srcOrd="0" destOrd="0" presId="urn:microsoft.com/office/officeart/2008/layout/LinedList"/>
    <dgm:cxn modelId="{538B1755-CD28-4238-B122-C9297BC0DE1B}" type="presOf" srcId="{D7038937-8FA7-4195-9E7E-C0EA3DD98A79}" destId="{C0CDD9B0-D39B-4CC8-9CB1-E45671A8CD68}" srcOrd="0" destOrd="0" presId="urn:microsoft.com/office/officeart/2008/layout/LinedList"/>
    <dgm:cxn modelId="{BCF46742-3ACC-423F-8F20-37F18EBB619C}" srcId="{E837CA60-C11C-4E30-8FC7-5B709AEB369A}" destId="{EB667BCE-E961-49C9-9D7E-A9A57E70FB0A}" srcOrd="3" destOrd="0" parTransId="{DAC6D928-D460-4031-A848-509971ADE148}" sibTransId="{F3BFB991-13A0-4EA4-A22B-AB0A905B1F86}"/>
    <dgm:cxn modelId="{2040C347-5259-4604-9AE8-FF68444331DC}" srcId="{E837CA60-C11C-4E30-8FC7-5B709AEB369A}" destId="{B04731C3-C63E-410F-86C2-78370AC6EE15}" srcOrd="2" destOrd="0" parTransId="{2958B996-6232-4521-AB5B-3E9644D49389}" sibTransId="{FA53269D-F6C6-4531-8A8C-D8F98625B597}"/>
    <dgm:cxn modelId="{90947B40-613B-4FC6-8E4D-7CA31EAB71D2}" srcId="{E837CA60-C11C-4E30-8FC7-5B709AEB369A}" destId="{D7038937-8FA7-4195-9E7E-C0EA3DD98A79}" srcOrd="0" destOrd="0" parTransId="{2157DB88-CEB6-4F9C-BAD1-7B7D9F07F25B}" sibTransId="{F5E5306A-97F3-4CC1-A9D9-BB27C5D50A71}"/>
    <dgm:cxn modelId="{F1430C2C-1CD8-4E80-9E97-96A1064C86E2}" srcId="{E837CA60-C11C-4E30-8FC7-5B709AEB369A}" destId="{CA34733F-CF54-48C1-BF1F-8AC4C3851608}" srcOrd="1" destOrd="0" parTransId="{885A9BD5-5C9B-48CE-A783-C188830BF933}" sibTransId="{D93F9151-9D35-43C6-8CB8-AA0E0B88DA58}"/>
    <dgm:cxn modelId="{62852EFD-790C-4D7D-B3C0-5ACAEB78513C}" type="presOf" srcId="{CA34733F-CF54-48C1-BF1F-8AC4C3851608}" destId="{85A7F28D-C1F5-4244-964C-DD5F05ED39D9}" srcOrd="0" destOrd="0" presId="urn:microsoft.com/office/officeart/2008/layout/LinedList"/>
    <dgm:cxn modelId="{CF060BBE-D693-4DD4-9CDF-F1EB467B35C5}" type="presOf" srcId="{E837CA60-C11C-4E30-8FC7-5B709AEB369A}" destId="{E115EB44-2DDE-4293-8027-506EF49301E0}" srcOrd="0" destOrd="0" presId="urn:microsoft.com/office/officeart/2008/layout/LinedList"/>
    <dgm:cxn modelId="{64DBD6D4-31B1-4C8E-8287-FAFBC2786F95}" type="presParOf" srcId="{E115EB44-2DDE-4293-8027-506EF49301E0}" destId="{6F780838-79E1-4926-8177-F4B1229B7EEB}" srcOrd="0" destOrd="0" presId="urn:microsoft.com/office/officeart/2008/layout/LinedList"/>
    <dgm:cxn modelId="{A5902700-44FC-4A46-8FDB-0180D36166E8}" type="presParOf" srcId="{E115EB44-2DDE-4293-8027-506EF49301E0}" destId="{F5260E1B-E9C1-4A01-A021-0773600F0670}" srcOrd="1" destOrd="0" presId="urn:microsoft.com/office/officeart/2008/layout/LinedList"/>
    <dgm:cxn modelId="{6E7C1EAB-B13B-44D1-B023-7BDE000D8E10}" type="presParOf" srcId="{F5260E1B-E9C1-4A01-A021-0773600F0670}" destId="{C0CDD9B0-D39B-4CC8-9CB1-E45671A8CD68}" srcOrd="0" destOrd="0" presId="urn:microsoft.com/office/officeart/2008/layout/LinedList"/>
    <dgm:cxn modelId="{CD6B34A4-29DA-4849-BFD6-0EBA4FD228C3}" type="presParOf" srcId="{F5260E1B-E9C1-4A01-A021-0773600F0670}" destId="{25A14EA6-738C-403A-A36C-9EB2D8FADADC}" srcOrd="1" destOrd="0" presId="urn:microsoft.com/office/officeart/2008/layout/LinedList"/>
    <dgm:cxn modelId="{9ED72405-1772-46A6-AF91-E19E48E1DBCE}" type="presParOf" srcId="{E115EB44-2DDE-4293-8027-506EF49301E0}" destId="{3B674227-E6A3-458B-B4B1-4BB73998E983}" srcOrd="2" destOrd="0" presId="urn:microsoft.com/office/officeart/2008/layout/LinedList"/>
    <dgm:cxn modelId="{65020FF1-E3B0-492F-BE3C-D675FBC5A916}" type="presParOf" srcId="{E115EB44-2DDE-4293-8027-506EF49301E0}" destId="{5A71D9D1-9ED6-4D6B-B986-5C72400483F5}" srcOrd="3" destOrd="0" presId="urn:microsoft.com/office/officeart/2008/layout/LinedList"/>
    <dgm:cxn modelId="{5A1A6C99-E568-419A-9EC5-C41F2086CC12}" type="presParOf" srcId="{5A71D9D1-9ED6-4D6B-B986-5C72400483F5}" destId="{85A7F28D-C1F5-4244-964C-DD5F05ED39D9}" srcOrd="0" destOrd="0" presId="urn:microsoft.com/office/officeart/2008/layout/LinedList"/>
    <dgm:cxn modelId="{1D8CE56B-A980-4826-B910-EBB804E9B76D}" type="presParOf" srcId="{5A71D9D1-9ED6-4D6B-B986-5C72400483F5}" destId="{709D565F-B1E6-4FA4-8F43-410D3700669B}" srcOrd="1" destOrd="0" presId="urn:microsoft.com/office/officeart/2008/layout/LinedList"/>
    <dgm:cxn modelId="{B2CA1491-721C-42C1-8565-69D923A1A3F2}" type="presParOf" srcId="{E115EB44-2DDE-4293-8027-506EF49301E0}" destId="{9AE426E8-7FC8-47C9-9B2F-53B4A98A8C7E}" srcOrd="4" destOrd="0" presId="urn:microsoft.com/office/officeart/2008/layout/LinedList"/>
    <dgm:cxn modelId="{E9FAF66B-B12D-4C41-9CD5-6BF4A5EA0A3A}" type="presParOf" srcId="{E115EB44-2DDE-4293-8027-506EF49301E0}" destId="{1C6A1923-6913-4940-96F2-9733AE944F23}" srcOrd="5" destOrd="0" presId="urn:microsoft.com/office/officeart/2008/layout/LinedList"/>
    <dgm:cxn modelId="{2CB176AF-2960-47C8-AF65-90647A2B770E}" type="presParOf" srcId="{1C6A1923-6913-4940-96F2-9733AE944F23}" destId="{04D27263-991D-4C58-ABD4-C18A51E0B345}" srcOrd="0" destOrd="0" presId="urn:microsoft.com/office/officeart/2008/layout/LinedList"/>
    <dgm:cxn modelId="{B52B3C39-CD4C-4F7F-A4AD-E27C793AB10C}" type="presParOf" srcId="{1C6A1923-6913-4940-96F2-9733AE944F23}" destId="{3A360585-3AB1-4BCD-B7CA-83A14D893929}" srcOrd="1" destOrd="0" presId="urn:microsoft.com/office/officeart/2008/layout/LinedList"/>
    <dgm:cxn modelId="{BC86181A-E7BD-4469-9C79-5E914351D3CB}" type="presParOf" srcId="{E115EB44-2DDE-4293-8027-506EF49301E0}" destId="{C3C5B967-F17D-4CF6-A1D1-0D90816CCFC7}" srcOrd="6" destOrd="0" presId="urn:microsoft.com/office/officeart/2008/layout/LinedList"/>
    <dgm:cxn modelId="{9D435FF2-12B5-4D1C-B1F7-9302EDE891C1}" type="presParOf" srcId="{E115EB44-2DDE-4293-8027-506EF49301E0}" destId="{1AAA39CB-29B4-42C2-8681-DBF8F12A28B8}" srcOrd="7" destOrd="0" presId="urn:microsoft.com/office/officeart/2008/layout/LinedList"/>
    <dgm:cxn modelId="{EEDB3C32-3C18-480B-B736-9535A7D57081}" type="presParOf" srcId="{1AAA39CB-29B4-42C2-8681-DBF8F12A28B8}" destId="{1B19A423-51CD-410C-A97E-4C07E9185C99}" srcOrd="0" destOrd="0" presId="urn:microsoft.com/office/officeart/2008/layout/LinedList"/>
    <dgm:cxn modelId="{20A64A4F-52D8-4A7B-90B5-8AB6FCD7B245}" type="presParOf" srcId="{1AAA39CB-29B4-42C2-8681-DBF8F12A28B8}" destId="{6ECCDA80-467C-44A2-B5C7-488A700CA8A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EBAD4F-5D0E-4B8E-8E88-B7C5B41B9CCC}"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en-US"/>
        </a:p>
      </dgm:t>
    </dgm:pt>
    <dgm:pt modelId="{1A63005B-A321-49CC-A7EC-CC233DF1270B}">
      <dgm:prSet custT="1"/>
      <dgm:spPr/>
      <dgm:t>
        <a:bodyPr/>
        <a:lstStyle/>
        <a:p>
          <a:r>
            <a:rPr lang="en-US" sz="3200" b="1" dirty="0"/>
            <a:t>Hearsay Exception: </a:t>
          </a:r>
        </a:p>
      </dgm:t>
    </dgm:pt>
    <dgm:pt modelId="{6010F464-8AC0-4C66-BB90-2796CA3C20AA}" type="parTrans" cxnId="{87989D04-6771-479C-913D-E67ADF5E4395}">
      <dgm:prSet/>
      <dgm:spPr/>
      <dgm:t>
        <a:bodyPr/>
        <a:lstStyle/>
        <a:p>
          <a:endParaRPr lang="en-US"/>
        </a:p>
      </dgm:t>
    </dgm:pt>
    <dgm:pt modelId="{A45EE379-6AE7-4B08-9FFF-B21A356E4BA6}" type="sibTrans" cxnId="{87989D04-6771-479C-913D-E67ADF5E4395}">
      <dgm:prSet/>
      <dgm:spPr/>
      <dgm:t>
        <a:bodyPr/>
        <a:lstStyle/>
        <a:p>
          <a:endParaRPr lang="en-US"/>
        </a:p>
      </dgm:t>
    </dgm:pt>
    <dgm:pt modelId="{DEC50E7D-EDD3-47C9-9038-A43DE510F669}">
      <dgm:prSet/>
      <dgm:spPr/>
      <dgm:t>
        <a:bodyPr/>
        <a:lstStyle/>
        <a:p>
          <a:endParaRPr lang="en-US" dirty="0"/>
        </a:p>
      </dgm:t>
    </dgm:pt>
    <dgm:pt modelId="{9B976626-8B28-4DF4-96F2-9E0EB0AB1860}" type="parTrans" cxnId="{8BDD7033-E801-432A-B557-88D371D15756}">
      <dgm:prSet/>
      <dgm:spPr/>
      <dgm:t>
        <a:bodyPr/>
        <a:lstStyle/>
        <a:p>
          <a:endParaRPr lang="en-US"/>
        </a:p>
      </dgm:t>
    </dgm:pt>
    <dgm:pt modelId="{E6E96FC3-3A3D-4520-BE4B-3501A59753BE}" type="sibTrans" cxnId="{8BDD7033-E801-432A-B557-88D371D15756}">
      <dgm:prSet/>
      <dgm:spPr/>
      <dgm:t>
        <a:bodyPr/>
        <a:lstStyle/>
        <a:p>
          <a:endParaRPr lang="en-US"/>
        </a:p>
      </dgm:t>
    </dgm:pt>
    <dgm:pt modelId="{65BA5282-B23E-4BE8-9A89-F9A7D14809FD}">
      <dgm:prSet custT="1"/>
      <dgm:spPr/>
      <dgm:t>
        <a:bodyPr/>
        <a:lstStyle/>
        <a:p>
          <a:r>
            <a:rPr lang="en-US" sz="2800" b="1" dirty="0"/>
            <a:t>     Excited Utterance,  Present-Sense Impression</a:t>
          </a:r>
        </a:p>
      </dgm:t>
    </dgm:pt>
    <dgm:pt modelId="{0ACCAE87-36D8-423C-B07E-5C0E293ACD1B}" type="parTrans" cxnId="{D00F7505-33D2-4D66-A6CB-6BF2B2A8B4A5}">
      <dgm:prSet/>
      <dgm:spPr/>
      <dgm:t>
        <a:bodyPr/>
        <a:lstStyle/>
        <a:p>
          <a:endParaRPr lang="en-US"/>
        </a:p>
      </dgm:t>
    </dgm:pt>
    <dgm:pt modelId="{12A188A6-45C8-4A16-BF9A-345A5966DECC}" type="sibTrans" cxnId="{D00F7505-33D2-4D66-A6CB-6BF2B2A8B4A5}">
      <dgm:prSet/>
      <dgm:spPr/>
      <dgm:t>
        <a:bodyPr/>
        <a:lstStyle/>
        <a:p>
          <a:endParaRPr lang="en-US"/>
        </a:p>
      </dgm:t>
    </dgm:pt>
    <dgm:pt modelId="{ECEAFC93-7152-4142-91FA-B0973D4E4CBC}">
      <dgm:prSet/>
      <dgm:spPr/>
      <dgm:t>
        <a:bodyPr/>
        <a:lstStyle/>
        <a:p>
          <a:r>
            <a:rPr lang="en-US" i="1" dirty="0"/>
            <a:t>Wilder v. Commonwealth 55 Va. App. 579 (2010)</a:t>
          </a:r>
          <a:endParaRPr lang="en-US" i="0" dirty="0"/>
        </a:p>
      </dgm:t>
    </dgm:pt>
    <dgm:pt modelId="{ACBAF4BC-99B1-4DD5-BB8A-49E4F0CBF427}" type="parTrans" cxnId="{FB2A6010-AF0C-464D-B128-4686301355AB}">
      <dgm:prSet/>
      <dgm:spPr/>
      <dgm:t>
        <a:bodyPr/>
        <a:lstStyle/>
        <a:p>
          <a:endParaRPr lang="en-US"/>
        </a:p>
      </dgm:t>
    </dgm:pt>
    <dgm:pt modelId="{5961B4AB-2C2F-4077-8585-39F9DF7293AA}" type="sibTrans" cxnId="{FB2A6010-AF0C-464D-B128-4686301355AB}">
      <dgm:prSet/>
      <dgm:spPr/>
      <dgm:t>
        <a:bodyPr/>
        <a:lstStyle/>
        <a:p>
          <a:endParaRPr lang="en-US"/>
        </a:p>
      </dgm:t>
    </dgm:pt>
    <dgm:pt modelId="{8D792957-4D81-41FC-83BA-61946B4AEEFA}">
      <dgm:prSet/>
      <dgm:spPr/>
      <dgm:t>
        <a:bodyPr/>
        <a:lstStyle/>
        <a:p>
          <a:r>
            <a:rPr lang="en-US" i="1" dirty="0" err="1"/>
            <a:t>Caison</a:t>
          </a:r>
          <a:r>
            <a:rPr lang="en-US" i="1" dirty="0"/>
            <a:t> v. Commonwealth  52 Va. App. 423 (2008)</a:t>
          </a:r>
          <a:endParaRPr lang="en-US" dirty="0"/>
        </a:p>
      </dgm:t>
    </dgm:pt>
    <dgm:pt modelId="{9F2758F8-E8D3-465E-836C-6578B70559B0}" type="parTrans" cxnId="{C6FF4D9B-ADBF-4F54-A3E9-3A8A639296D9}">
      <dgm:prSet/>
      <dgm:spPr/>
      <dgm:t>
        <a:bodyPr/>
        <a:lstStyle/>
        <a:p>
          <a:endParaRPr lang="en-US"/>
        </a:p>
      </dgm:t>
    </dgm:pt>
    <dgm:pt modelId="{F40F8A72-3B9C-4F5A-AD27-605019427DB6}" type="sibTrans" cxnId="{C6FF4D9B-ADBF-4F54-A3E9-3A8A639296D9}">
      <dgm:prSet/>
      <dgm:spPr/>
      <dgm:t>
        <a:bodyPr/>
        <a:lstStyle/>
        <a:p>
          <a:endParaRPr lang="en-US"/>
        </a:p>
      </dgm:t>
    </dgm:pt>
    <dgm:pt modelId="{D42BBA1F-79C9-4FFD-BACC-76A691E373BF}">
      <dgm:prSet/>
      <dgm:spPr/>
      <dgm:t>
        <a:bodyPr/>
        <a:lstStyle/>
        <a:p>
          <a:r>
            <a:rPr lang="en-US" i="0" dirty="0"/>
            <a:t>Dispatcher asked A LOT of questions</a:t>
          </a:r>
        </a:p>
      </dgm:t>
    </dgm:pt>
    <dgm:pt modelId="{DB338BCB-5114-4153-B166-958E3034A30E}" type="parTrans" cxnId="{B00793AB-5FD9-4EC4-8C1A-8BE03B251A6E}">
      <dgm:prSet/>
      <dgm:spPr/>
      <dgm:t>
        <a:bodyPr/>
        <a:lstStyle/>
        <a:p>
          <a:endParaRPr lang="en-US"/>
        </a:p>
      </dgm:t>
    </dgm:pt>
    <dgm:pt modelId="{3D137BA4-2E49-4250-A2C6-FE8B865B2360}" type="sibTrans" cxnId="{B00793AB-5FD9-4EC4-8C1A-8BE03B251A6E}">
      <dgm:prSet/>
      <dgm:spPr/>
      <dgm:t>
        <a:bodyPr/>
        <a:lstStyle/>
        <a:p>
          <a:endParaRPr lang="en-US"/>
        </a:p>
      </dgm:t>
    </dgm:pt>
    <dgm:pt modelId="{71EC245A-902A-45D9-9BC3-5C3EC4EFD0E4}">
      <dgm:prSet/>
      <dgm:spPr/>
      <dgm:t>
        <a:bodyPr/>
        <a:lstStyle/>
        <a:p>
          <a:r>
            <a:rPr lang="en-US" dirty="0"/>
            <a:t>911 Calls</a:t>
          </a:r>
        </a:p>
      </dgm:t>
    </dgm:pt>
    <dgm:pt modelId="{6479F1A5-BD30-4E86-AEFD-4D4335EED4CE}" type="parTrans" cxnId="{CB359F64-401C-45EB-AA80-5F9BAED3C974}">
      <dgm:prSet/>
      <dgm:spPr/>
      <dgm:t>
        <a:bodyPr/>
        <a:lstStyle/>
        <a:p>
          <a:endParaRPr lang="en-US"/>
        </a:p>
      </dgm:t>
    </dgm:pt>
    <dgm:pt modelId="{03E1BA3F-CC73-4CD7-A34E-54A721B1F250}" type="sibTrans" cxnId="{CB359F64-401C-45EB-AA80-5F9BAED3C974}">
      <dgm:prSet/>
      <dgm:spPr/>
      <dgm:t>
        <a:bodyPr/>
        <a:lstStyle/>
        <a:p>
          <a:endParaRPr lang="en-US"/>
        </a:p>
      </dgm:t>
    </dgm:pt>
    <dgm:pt modelId="{51002A04-1C82-4B8C-ABC1-B5165AB983B0}">
      <dgm:prSet/>
      <dgm:spPr/>
      <dgm:t>
        <a:bodyPr/>
        <a:lstStyle/>
        <a:p>
          <a:r>
            <a:rPr lang="en-US" i="0" dirty="0"/>
            <a:t>Be aware, this call was testimonial because there was NOT an ongoing emergency</a:t>
          </a:r>
        </a:p>
      </dgm:t>
    </dgm:pt>
    <dgm:pt modelId="{AA051D5A-6057-4A9F-ADCF-C20983AB46A3}" type="parTrans" cxnId="{E7019CEE-ADE8-4D70-89CF-2D5198F1BB9A}">
      <dgm:prSet/>
      <dgm:spPr/>
      <dgm:t>
        <a:bodyPr/>
        <a:lstStyle/>
        <a:p>
          <a:endParaRPr lang="en-US"/>
        </a:p>
      </dgm:t>
    </dgm:pt>
    <dgm:pt modelId="{5C8F543A-3A07-41C5-A50C-91DE93E4C5D3}" type="sibTrans" cxnId="{E7019CEE-ADE8-4D70-89CF-2D5198F1BB9A}">
      <dgm:prSet/>
      <dgm:spPr/>
      <dgm:t>
        <a:bodyPr/>
        <a:lstStyle/>
        <a:p>
          <a:endParaRPr lang="en-US"/>
        </a:p>
      </dgm:t>
    </dgm:pt>
    <dgm:pt modelId="{DCE9DAC3-AFE0-496D-AFB2-5E6A4FAB796D}">
      <dgm:prSet/>
      <dgm:spPr/>
      <dgm:t>
        <a:bodyPr/>
        <a:lstStyle/>
        <a:p>
          <a:r>
            <a:rPr lang="en-US" b="0" i="0" dirty="0"/>
            <a:t>Statements are nontestimonial when </a:t>
          </a:r>
          <a:r>
            <a:rPr lang="en-US" b="1" i="0" dirty="0">
              <a:solidFill>
                <a:srgbClr val="FF0000"/>
              </a:solidFill>
            </a:rPr>
            <a:t>made in the course of police interrogation under circumstances objectively indicating that the primary purpose of the interrogation is to enable police assistance to meet an ongoing emergency</a:t>
          </a:r>
          <a:r>
            <a:rPr lang="en-US" b="0" i="0" dirty="0"/>
            <a:t>. They are </a:t>
          </a:r>
          <a:r>
            <a:rPr lang="en-US" b="1" i="0" dirty="0">
              <a:solidFill>
                <a:srgbClr val="FF0000"/>
              </a:solidFill>
            </a:rPr>
            <a:t>testimonial when the circumstances objectively indicate that there is no such ongoing emergency</a:t>
          </a:r>
          <a:r>
            <a:rPr lang="en-US" b="0" i="0" dirty="0"/>
            <a:t>, and that the primary purpose of the interrogation is to establish or prove past events potentially relevant to later criminal prosecution.</a:t>
          </a:r>
          <a:endParaRPr lang="en-US" i="0" dirty="0"/>
        </a:p>
      </dgm:t>
    </dgm:pt>
    <dgm:pt modelId="{F56006A6-DBD4-4545-BF7C-BAA44071FE2C}" type="parTrans" cxnId="{2BA0BEE7-3922-432E-B743-EF25F459474C}">
      <dgm:prSet/>
      <dgm:spPr/>
      <dgm:t>
        <a:bodyPr/>
        <a:lstStyle/>
        <a:p>
          <a:endParaRPr lang="en-US"/>
        </a:p>
      </dgm:t>
    </dgm:pt>
    <dgm:pt modelId="{33C8CCFD-DBEC-4C52-A54F-3B40DD36E3EB}" type="sibTrans" cxnId="{2BA0BEE7-3922-432E-B743-EF25F459474C}">
      <dgm:prSet/>
      <dgm:spPr/>
      <dgm:t>
        <a:bodyPr/>
        <a:lstStyle/>
        <a:p>
          <a:endParaRPr lang="en-US"/>
        </a:p>
      </dgm:t>
    </dgm:pt>
    <dgm:pt modelId="{F1C6F9EE-A5AE-4000-9406-8789971069FB}" type="pres">
      <dgm:prSet presAssocID="{83EBAD4F-5D0E-4B8E-8E88-B7C5B41B9CCC}" presName="linear" presStyleCnt="0">
        <dgm:presLayoutVars>
          <dgm:dir/>
          <dgm:animLvl val="lvl"/>
          <dgm:resizeHandles val="exact"/>
        </dgm:presLayoutVars>
      </dgm:prSet>
      <dgm:spPr/>
      <dgm:t>
        <a:bodyPr/>
        <a:lstStyle/>
        <a:p>
          <a:endParaRPr lang="en-US"/>
        </a:p>
      </dgm:t>
    </dgm:pt>
    <dgm:pt modelId="{AAB2052B-F78E-4EB4-9B87-D2586C0DD5CB}" type="pres">
      <dgm:prSet presAssocID="{1A63005B-A321-49CC-A7EC-CC233DF1270B}" presName="parentLin" presStyleCnt="0"/>
      <dgm:spPr/>
    </dgm:pt>
    <dgm:pt modelId="{06285028-148C-4592-A7D0-34C2D3DB94AF}" type="pres">
      <dgm:prSet presAssocID="{1A63005B-A321-49CC-A7EC-CC233DF1270B}" presName="parentLeftMargin" presStyleLbl="node1" presStyleIdx="0" presStyleCnt="2"/>
      <dgm:spPr/>
      <dgm:t>
        <a:bodyPr/>
        <a:lstStyle/>
        <a:p>
          <a:endParaRPr lang="en-US"/>
        </a:p>
      </dgm:t>
    </dgm:pt>
    <dgm:pt modelId="{3F044783-3F25-4C3E-A05D-0C0C88EEF651}" type="pres">
      <dgm:prSet presAssocID="{1A63005B-A321-49CC-A7EC-CC233DF1270B}" presName="parentText" presStyleLbl="node1" presStyleIdx="0" presStyleCnt="2">
        <dgm:presLayoutVars>
          <dgm:chMax val="0"/>
          <dgm:bulletEnabled val="1"/>
        </dgm:presLayoutVars>
      </dgm:prSet>
      <dgm:spPr/>
      <dgm:t>
        <a:bodyPr/>
        <a:lstStyle/>
        <a:p>
          <a:endParaRPr lang="en-US"/>
        </a:p>
      </dgm:t>
    </dgm:pt>
    <dgm:pt modelId="{4E9F0B71-123E-41EC-91F7-62F17D273706}" type="pres">
      <dgm:prSet presAssocID="{1A63005B-A321-49CC-A7EC-CC233DF1270B}" presName="negativeSpace" presStyleCnt="0"/>
      <dgm:spPr/>
    </dgm:pt>
    <dgm:pt modelId="{9583B93C-DAE5-4A85-B346-40644FF4F48C}" type="pres">
      <dgm:prSet presAssocID="{1A63005B-A321-49CC-A7EC-CC233DF1270B}" presName="childText" presStyleLbl="conFgAcc1" presStyleIdx="0" presStyleCnt="2">
        <dgm:presLayoutVars>
          <dgm:bulletEnabled val="1"/>
        </dgm:presLayoutVars>
      </dgm:prSet>
      <dgm:spPr/>
      <dgm:t>
        <a:bodyPr/>
        <a:lstStyle/>
        <a:p>
          <a:endParaRPr lang="en-US"/>
        </a:p>
      </dgm:t>
    </dgm:pt>
    <dgm:pt modelId="{C4D9F80A-42AC-4FEC-81EE-23C4EE8F82E3}" type="pres">
      <dgm:prSet presAssocID="{A45EE379-6AE7-4B08-9FFF-B21A356E4BA6}" presName="spaceBetweenRectangles" presStyleCnt="0"/>
      <dgm:spPr/>
    </dgm:pt>
    <dgm:pt modelId="{0D7FD92C-5BE4-4196-8C01-F7CA2EB68495}" type="pres">
      <dgm:prSet presAssocID="{65BA5282-B23E-4BE8-9A89-F9A7D14809FD}" presName="parentLin" presStyleCnt="0"/>
      <dgm:spPr/>
    </dgm:pt>
    <dgm:pt modelId="{90ADF133-A918-48BA-8E02-54FD47FAD538}" type="pres">
      <dgm:prSet presAssocID="{65BA5282-B23E-4BE8-9A89-F9A7D14809FD}" presName="parentLeftMargin" presStyleLbl="node1" presStyleIdx="0" presStyleCnt="2"/>
      <dgm:spPr/>
      <dgm:t>
        <a:bodyPr/>
        <a:lstStyle/>
        <a:p>
          <a:endParaRPr lang="en-US"/>
        </a:p>
      </dgm:t>
    </dgm:pt>
    <dgm:pt modelId="{94432489-8400-4691-9752-376F4FAC7D83}" type="pres">
      <dgm:prSet presAssocID="{65BA5282-B23E-4BE8-9A89-F9A7D14809FD}" presName="parentText" presStyleLbl="node1" presStyleIdx="1" presStyleCnt="2" custScaleX="142857" custScaleY="154265">
        <dgm:presLayoutVars>
          <dgm:chMax val="0"/>
          <dgm:bulletEnabled val="1"/>
        </dgm:presLayoutVars>
      </dgm:prSet>
      <dgm:spPr/>
      <dgm:t>
        <a:bodyPr/>
        <a:lstStyle/>
        <a:p>
          <a:endParaRPr lang="en-US"/>
        </a:p>
      </dgm:t>
    </dgm:pt>
    <dgm:pt modelId="{FBE9AE12-9ABD-4DC7-BE89-5AB45DE529FC}" type="pres">
      <dgm:prSet presAssocID="{65BA5282-B23E-4BE8-9A89-F9A7D14809FD}" presName="negativeSpace" presStyleCnt="0"/>
      <dgm:spPr/>
    </dgm:pt>
    <dgm:pt modelId="{71723694-D182-4C07-AEEA-A5E8ADDC4267}" type="pres">
      <dgm:prSet presAssocID="{65BA5282-B23E-4BE8-9A89-F9A7D14809FD}" presName="childText" presStyleLbl="conFgAcc1" presStyleIdx="1" presStyleCnt="2">
        <dgm:presLayoutVars>
          <dgm:bulletEnabled val="1"/>
        </dgm:presLayoutVars>
      </dgm:prSet>
      <dgm:spPr/>
      <dgm:t>
        <a:bodyPr/>
        <a:lstStyle/>
        <a:p>
          <a:endParaRPr lang="en-US"/>
        </a:p>
      </dgm:t>
    </dgm:pt>
  </dgm:ptLst>
  <dgm:cxnLst>
    <dgm:cxn modelId="{B00793AB-5FD9-4EC4-8C1A-8BE03B251A6E}" srcId="{8D792957-4D81-41FC-83BA-61946B4AEEFA}" destId="{D42BBA1F-79C9-4FFD-BACC-76A691E373BF}" srcOrd="0" destOrd="0" parTransId="{DB338BCB-5114-4153-B166-958E3034A30E}" sibTransId="{3D137BA4-2E49-4250-A2C6-FE8B865B2360}"/>
    <dgm:cxn modelId="{776D848A-0970-49AD-A8CB-1FA4129CFA34}" type="presOf" srcId="{ECEAFC93-7152-4142-91FA-B0973D4E4CBC}" destId="{71723694-D182-4C07-AEEA-A5E8ADDC4267}" srcOrd="0" destOrd="1" presId="urn:microsoft.com/office/officeart/2005/8/layout/list1"/>
    <dgm:cxn modelId="{CB359F64-401C-45EB-AA80-5F9BAED3C974}" srcId="{65BA5282-B23E-4BE8-9A89-F9A7D14809FD}" destId="{71EC245A-902A-45D9-9BC3-5C3EC4EFD0E4}" srcOrd="0" destOrd="0" parTransId="{6479F1A5-BD30-4E86-AEFD-4D4335EED4CE}" sibTransId="{03E1BA3F-CC73-4CD7-A34E-54A721B1F250}"/>
    <dgm:cxn modelId="{FB2A6010-AF0C-464D-B128-4686301355AB}" srcId="{65BA5282-B23E-4BE8-9A89-F9A7D14809FD}" destId="{ECEAFC93-7152-4142-91FA-B0973D4E4CBC}" srcOrd="1" destOrd="0" parTransId="{ACBAF4BC-99B1-4DD5-BB8A-49E4F0CBF427}" sibTransId="{5961B4AB-2C2F-4077-8585-39F9DF7293AA}"/>
    <dgm:cxn modelId="{26A43CA6-6B3E-4851-8C16-E28B6BC66303}" type="presOf" srcId="{65BA5282-B23E-4BE8-9A89-F9A7D14809FD}" destId="{90ADF133-A918-48BA-8E02-54FD47FAD538}" srcOrd="0" destOrd="0" presId="urn:microsoft.com/office/officeart/2005/8/layout/list1"/>
    <dgm:cxn modelId="{FC40443E-892C-46B7-BC3F-BB03485DA072}" type="presOf" srcId="{71EC245A-902A-45D9-9BC3-5C3EC4EFD0E4}" destId="{71723694-D182-4C07-AEEA-A5E8ADDC4267}" srcOrd="0" destOrd="0" presId="urn:microsoft.com/office/officeart/2005/8/layout/list1"/>
    <dgm:cxn modelId="{D00F7505-33D2-4D66-A6CB-6BF2B2A8B4A5}" srcId="{83EBAD4F-5D0E-4B8E-8E88-B7C5B41B9CCC}" destId="{65BA5282-B23E-4BE8-9A89-F9A7D14809FD}" srcOrd="1" destOrd="0" parTransId="{0ACCAE87-36D8-423C-B07E-5C0E293ACD1B}" sibTransId="{12A188A6-45C8-4A16-BF9A-345A5966DECC}"/>
    <dgm:cxn modelId="{E7019CEE-ADE8-4D70-89CF-2D5198F1BB9A}" srcId="{ECEAFC93-7152-4142-91FA-B0973D4E4CBC}" destId="{51002A04-1C82-4B8C-ABC1-B5165AB983B0}" srcOrd="0" destOrd="0" parTransId="{AA051D5A-6057-4A9F-ADCF-C20983AB46A3}" sibTransId="{5C8F543A-3A07-41C5-A50C-91DE93E4C5D3}"/>
    <dgm:cxn modelId="{AB9A7F23-A7B6-4BD3-A0C5-BCB0D72D90CC}" type="presOf" srcId="{83EBAD4F-5D0E-4B8E-8E88-B7C5B41B9CCC}" destId="{F1C6F9EE-A5AE-4000-9406-8789971069FB}" srcOrd="0" destOrd="0" presId="urn:microsoft.com/office/officeart/2005/8/layout/list1"/>
    <dgm:cxn modelId="{2BA0BEE7-3922-432E-B743-EF25F459474C}" srcId="{65BA5282-B23E-4BE8-9A89-F9A7D14809FD}" destId="{DCE9DAC3-AFE0-496D-AFB2-5E6A4FAB796D}" srcOrd="3" destOrd="0" parTransId="{F56006A6-DBD4-4545-BF7C-BAA44071FE2C}" sibTransId="{33C8CCFD-DBEC-4C52-A54F-3B40DD36E3EB}"/>
    <dgm:cxn modelId="{AE92DA66-F253-423D-AA1C-1E06BEE630FE}" type="presOf" srcId="{1A63005B-A321-49CC-A7EC-CC233DF1270B}" destId="{3F044783-3F25-4C3E-A05D-0C0C88EEF651}" srcOrd="1" destOrd="0" presId="urn:microsoft.com/office/officeart/2005/8/layout/list1"/>
    <dgm:cxn modelId="{5E24C1C5-B58B-4AE1-8300-D09C79E90E24}" type="presOf" srcId="{1A63005B-A321-49CC-A7EC-CC233DF1270B}" destId="{06285028-148C-4592-A7D0-34C2D3DB94AF}" srcOrd="0" destOrd="0" presId="urn:microsoft.com/office/officeart/2005/8/layout/list1"/>
    <dgm:cxn modelId="{A466E86B-B194-4303-8A2B-68EBC3F043BC}" type="presOf" srcId="{8D792957-4D81-41FC-83BA-61946B4AEEFA}" destId="{71723694-D182-4C07-AEEA-A5E8ADDC4267}" srcOrd="0" destOrd="3" presId="urn:microsoft.com/office/officeart/2005/8/layout/list1"/>
    <dgm:cxn modelId="{8BDD7033-E801-432A-B557-88D371D15756}" srcId="{1A63005B-A321-49CC-A7EC-CC233DF1270B}" destId="{DEC50E7D-EDD3-47C9-9038-A43DE510F669}" srcOrd="0" destOrd="0" parTransId="{9B976626-8B28-4DF4-96F2-9E0EB0AB1860}" sibTransId="{E6E96FC3-3A3D-4520-BE4B-3501A59753BE}"/>
    <dgm:cxn modelId="{D8B54A40-448E-4A90-89B5-B461460242EA}" type="presOf" srcId="{51002A04-1C82-4B8C-ABC1-B5165AB983B0}" destId="{71723694-D182-4C07-AEEA-A5E8ADDC4267}" srcOrd="0" destOrd="2" presId="urn:microsoft.com/office/officeart/2005/8/layout/list1"/>
    <dgm:cxn modelId="{87989D04-6771-479C-913D-E67ADF5E4395}" srcId="{83EBAD4F-5D0E-4B8E-8E88-B7C5B41B9CCC}" destId="{1A63005B-A321-49CC-A7EC-CC233DF1270B}" srcOrd="0" destOrd="0" parTransId="{6010F464-8AC0-4C66-BB90-2796CA3C20AA}" sibTransId="{A45EE379-6AE7-4B08-9FFF-B21A356E4BA6}"/>
    <dgm:cxn modelId="{C6FF4D9B-ADBF-4F54-A3E9-3A8A639296D9}" srcId="{65BA5282-B23E-4BE8-9A89-F9A7D14809FD}" destId="{8D792957-4D81-41FC-83BA-61946B4AEEFA}" srcOrd="2" destOrd="0" parTransId="{9F2758F8-E8D3-465E-836C-6578B70559B0}" sibTransId="{F40F8A72-3B9C-4F5A-AD27-605019427DB6}"/>
    <dgm:cxn modelId="{B7A76F45-E870-4BBC-8355-7FA3D6AFF3F5}" type="presOf" srcId="{DEC50E7D-EDD3-47C9-9038-A43DE510F669}" destId="{9583B93C-DAE5-4A85-B346-40644FF4F48C}" srcOrd="0" destOrd="0" presId="urn:microsoft.com/office/officeart/2005/8/layout/list1"/>
    <dgm:cxn modelId="{DCEB32E5-72C3-424D-959F-43231DEA9BD5}" type="presOf" srcId="{DCE9DAC3-AFE0-496D-AFB2-5E6A4FAB796D}" destId="{71723694-D182-4C07-AEEA-A5E8ADDC4267}" srcOrd="0" destOrd="5" presId="urn:microsoft.com/office/officeart/2005/8/layout/list1"/>
    <dgm:cxn modelId="{C3CEE574-4760-4193-BBBD-5CA1AC8DF195}" type="presOf" srcId="{D42BBA1F-79C9-4FFD-BACC-76A691E373BF}" destId="{71723694-D182-4C07-AEEA-A5E8ADDC4267}" srcOrd="0" destOrd="4" presId="urn:microsoft.com/office/officeart/2005/8/layout/list1"/>
    <dgm:cxn modelId="{3DB11171-821D-4B78-A92F-2A858C059443}" type="presOf" srcId="{65BA5282-B23E-4BE8-9A89-F9A7D14809FD}" destId="{94432489-8400-4691-9752-376F4FAC7D83}" srcOrd="1" destOrd="0" presId="urn:microsoft.com/office/officeart/2005/8/layout/list1"/>
    <dgm:cxn modelId="{05B62ABE-9AFA-4166-9CFC-D0FEADD951D5}" type="presParOf" srcId="{F1C6F9EE-A5AE-4000-9406-8789971069FB}" destId="{AAB2052B-F78E-4EB4-9B87-D2586C0DD5CB}" srcOrd="0" destOrd="0" presId="urn:microsoft.com/office/officeart/2005/8/layout/list1"/>
    <dgm:cxn modelId="{F9C9B4CD-E05F-4300-A679-FDA2F74D63AD}" type="presParOf" srcId="{AAB2052B-F78E-4EB4-9B87-D2586C0DD5CB}" destId="{06285028-148C-4592-A7D0-34C2D3DB94AF}" srcOrd="0" destOrd="0" presId="urn:microsoft.com/office/officeart/2005/8/layout/list1"/>
    <dgm:cxn modelId="{1B45F33C-BF2C-47BC-8041-1C7B23F8F462}" type="presParOf" srcId="{AAB2052B-F78E-4EB4-9B87-D2586C0DD5CB}" destId="{3F044783-3F25-4C3E-A05D-0C0C88EEF651}" srcOrd="1" destOrd="0" presId="urn:microsoft.com/office/officeart/2005/8/layout/list1"/>
    <dgm:cxn modelId="{0AFE9727-FCD3-4EE1-AEAE-D803BD741EFF}" type="presParOf" srcId="{F1C6F9EE-A5AE-4000-9406-8789971069FB}" destId="{4E9F0B71-123E-41EC-91F7-62F17D273706}" srcOrd="1" destOrd="0" presId="urn:microsoft.com/office/officeart/2005/8/layout/list1"/>
    <dgm:cxn modelId="{7E966727-284E-4471-8C05-49FAC204F656}" type="presParOf" srcId="{F1C6F9EE-A5AE-4000-9406-8789971069FB}" destId="{9583B93C-DAE5-4A85-B346-40644FF4F48C}" srcOrd="2" destOrd="0" presId="urn:microsoft.com/office/officeart/2005/8/layout/list1"/>
    <dgm:cxn modelId="{7220D8E7-EB0B-4900-8DF9-02FF353B0E4A}" type="presParOf" srcId="{F1C6F9EE-A5AE-4000-9406-8789971069FB}" destId="{C4D9F80A-42AC-4FEC-81EE-23C4EE8F82E3}" srcOrd="3" destOrd="0" presId="urn:microsoft.com/office/officeart/2005/8/layout/list1"/>
    <dgm:cxn modelId="{9168D780-87DB-4C09-8E18-C5013DF6AAFB}" type="presParOf" srcId="{F1C6F9EE-A5AE-4000-9406-8789971069FB}" destId="{0D7FD92C-5BE4-4196-8C01-F7CA2EB68495}" srcOrd="4" destOrd="0" presId="urn:microsoft.com/office/officeart/2005/8/layout/list1"/>
    <dgm:cxn modelId="{E0CEB923-1893-430D-981C-A4465EE5DB6C}" type="presParOf" srcId="{0D7FD92C-5BE4-4196-8C01-F7CA2EB68495}" destId="{90ADF133-A918-48BA-8E02-54FD47FAD538}" srcOrd="0" destOrd="0" presId="urn:microsoft.com/office/officeart/2005/8/layout/list1"/>
    <dgm:cxn modelId="{594AFA85-7A37-473B-9E1E-40D805D4E8D3}" type="presParOf" srcId="{0D7FD92C-5BE4-4196-8C01-F7CA2EB68495}" destId="{94432489-8400-4691-9752-376F4FAC7D83}" srcOrd="1" destOrd="0" presId="urn:microsoft.com/office/officeart/2005/8/layout/list1"/>
    <dgm:cxn modelId="{9FD0AB2A-D9DB-4227-AEE7-DDD9CB9ED092}" type="presParOf" srcId="{F1C6F9EE-A5AE-4000-9406-8789971069FB}" destId="{FBE9AE12-9ABD-4DC7-BE89-5AB45DE529FC}" srcOrd="5" destOrd="0" presId="urn:microsoft.com/office/officeart/2005/8/layout/list1"/>
    <dgm:cxn modelId="{31D985F8-4284-491D-9AC1-D0BE5E9DEDE2}" type="presParOf" srcId="{F1C6F9EE-A5AE-4000-9406-8789971069FB}" destId="{71723694-D182-4C07-AEEA-A5E8ADDC4267}"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FA6053-3EFB-4ABA-8DBF-B5EC5E5DFEED}"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8AF6E159-6DF2-442E-9916-79031CE635AE}">
      <dgm:prSet custT="1"/>
      <dgm:spPr/>
      <dgm:t>
        <a:bodyPr/>
        <a:lstStyle/>
        <a:p>
          <a:r>
            <a:rPr lang="en-US" sz="2000" dirty="0"/>
            <a:t>How long does it take to get from arrest to trial?</a:t>
          </a:r>
        </a:p>
      </dgm:t>
    </dgm:pt>
    <dgm:pt modelId="{642932FA-1238-4C3B-BCE8-67BF363680D1}" type="parTrans" cxnId="{83A79FB1-0CF4-447F-A20D-746B1C30E9B7}">
      <dgm:prSet/>
      <dgm:spPr/>
      <dgm:t>
        <a:bodyPr/>
        <a:lstStyle/>
        <a:p>
          <a:endParaRPr lang="en-US"/>
        </a:p>
      </dgm:t>
    </dgm:pt>
    <dgm:pt modelId="{E0D60BF2-A7DC-4E18-8EB5-E355B88B427F}" type="sibTrans" cxnId="{83A79FB1-0CF4-447F-A20D-746B1C30E9B7}">
      <dgm:prSet/>
      <dgm:spPr/>
      <dgm:t>
        <a:bodyPr/>
        <a:lstStyle/>
        <a:p>
          <a:endParaRPr lang="en-US"/>
        </a:p>
      </dgm:t>
    </dgm:pt>
    <dgm:pt modelId="{83CAD624-89C8-4A63-AB6E-53CEB0078BA9}">
      <dgm:prSet custT="1"/>
      <dgm:spPr/>
      <dgm:t>
        <a:bodyPr/>
        <a:lstStyle/>
        <a:p>
          <a:r>
            <a:rPr lang="en-US" sz="2000" dirty="0"/>
            <a:t>Months?</a:t>
          </a:r>
        </a:p>
      </dgm:t>
    </dgm:pt>
    <dgm:pt modelId="{5250DC6D-BDEC-43A9-B195-6F5F4757DE27}" type="parTrans" cxnId="{91185208-EAC2-4729-98B6-3C0BFE664334}">
      <dgm:prSet/>
      <dgm:spPr/>
      <dgm:t>
        <a:bodyPr/>
        <a:lstStyle/>
        <a:p>
          <a:endParaRPr lang="en-US"/>
        </a:p>
      </dgm:t>
    </dgm:pt>
    <dgm:pt modelId="{1DD0E623-14A8-4915-8C4B-4EDB72846DA0}" type="sibTrans" cxnId="{91185208-EAC2-4729-98B6-3C0BFE664334}">
      <dgm:prSet/>
      <dgm:spPr/>
      <dgm:t>
        <a:bodyPr/>
        <a:lstStyle/>
        <a:p>
          <a:endParaRPr lang="en-US"/>
        </a:p>
      </dgm:t>
    </dgm:pt>
    <dgm:pt modelId="{80D39DA6-32CA-4027-A94B-8D8B39F3BBD9}">
      <dgm:prSet custT="1"/>
      <dgm:spPr/>
      <dgm:t>
        <a:bodyPr/>
        <a:lstStyle/>
        <a:p>
          <a:r>
            <a:rPr lang="en-US" sz="2000" dirty="0"/>
            <a:t>Years?</a:t>
          </a:r>
        </a:p>
      </dgm:t>
    </dgm:pt>
    <dgm:pt modelId="{12DAFAA5-6D27-4CBA-A26D-BED7B9AF8806}" type="parTrans" cxnId="{AAB63ED6-4B01-4F0C-A228-FCD730D083FB}">
      <dgm:prSet/>
      <dgm:spPr/>
      <dgm:t>
        <a:bodyPr/>
        <a:lstStyle/>
        <a:p>
          <a:endParaRPr lang="en-US"/>
        </a:p>
      </dgm:t>
    </dgm:pt>
    <dgm:pt modelId="{6015B1AC-0393-415D-A142-94A82C06C53E}" type="sibTrans" cxnId="{AAB63ED6-4B01-4F0C-A228-FCD730D083FB}">
      <dgm:prSet/>
      <dgm:spPr/>
      <dgm:t>
        <a:bodyPr/>
        <a:lstStyle/>
        <a:p>
          <a:endParaRPr lang="en-US"/>
        </a:p>
      </dgm:t>
    </dgm:pt>
    <dgm:pt modelId="{8859E26F-AA8D-464C-B8EB-B8BCEA56686B}">
      <dgm:prSet custT="1"/>
      <dgm:spPr/>
      <dgm:t>
        <a:bodyPr/>
        <a:lstStyle/>
        <a:p>
          <a:r>
            <a:rPr lang="en-US" sz="2000" dirty="0"/>
            <a:t>And what if there isn’t an immediate arrest?</a:t>
          </a:r>
        </a:p>
      </dgm:t>
    </dgm:pt>
    <dgm:pt modelId="{C0A2F2AF-654E-48AB-BE67-E812B6267E07}" type="parTrans" cxnId="{AE11F90E-702F-4991-B0A1-E1AE4400E61E}">
      <dgm:prSet/>
      <dgm:spPr/>
      <dgm:t>
        <a:bodyPr/>
        <a:lstStyle/>
        <a:p>
          <a:endParaRPr lang="en-US"/>
        </a:p>
      </dgm:t>
    </dgm:pt>
    <dgm:pt modelId="{A9F168CE-B54A-4223-B380-9C7670A96EAA}" type="sibTrans" cxnId="{AE11F90E-702F-4991-B0A1-E1AE4400E61E}">
      <dgm:prSet/>
      <dgm:spPr/>
      <dgm:t>
        <a:bodyPr/>
        <a:lstStyle/>
        <a:p>
          <a:endParaRPr lang="en-US"/>
        </a:p>
      </dgm:t>
    </dgm:pt>
    <dgm:pt modelId="{25731DB3-F0B8-4D07-AFC0-3E55220A743D}">
      <dgm:prSet custT="1"/>
      <dgm:spPr/>
      <dgm:t>
        <a:bodyPr/>
        <a:lstStyle/>
        <a:p>
          <a:r>
            <a:rPr lang="en-US" sz="2000" dirty="0"/>
            <a:t>How many reports in between?</a:t>
          </a:r>
        </a:p>
      </dgm:t>
    </dgm:pt>
    <dgm:pt modelId="{A8D9EB85-5AE0-47EC-A0AB-0D26A18B77C2}" type="parTrans" cxnId="{6FB8B0A2-B94E-4B8C-8510-F335FF4ADBED}">
      <dgm:prSet/>
      <dgm:spPr/>
      <dgm:t>
        <a:bodyPr/>
        <a:lstStyle/>
        <a:p>
          <a:endParaRPr lang="en-US"/>
        </a:p>
      </dgm:t>
    </dgm:pt>
    <dgm:pt modelId="{587CAC8E-322E-4EF4-BBBC-A82AEEDB7469}" type="sibTrans" cxnId="{6FB8B0A2-B94E-4B8C-8510-F335FF4ADBED}">
      <dgm:prSet/>
      <dgm:spPr/>
      <dgm:t>
        <a:bodyPr/>
        <a:lstStyle/>
        <a:p>
          <a:endParaRPr lang="en-US"/>
        </a:p>
      </dgm:t>
    </dgm:pt>
    <dgm:pt modelId="{320EA7A5-9B4E-4F74-9451-BCC5D2F20F2A}">
      <dgm:prSet custT="1"/>
      <dgm:spPr/>
      <dgm:t>
        <a:bodyPr/>
        <a:lstStyle/>
        <a:p>
          <a:r>
            <a:rPr lang="en-US" sz="2000" dirty="0"/>
            <a:t>Properly save and store all evidence</a:t>
          </a:r>
        </a:p>
      </dgm:t>
    </dgm:pt>
    <dgm:pt modelId="{6A2CDA07-FB3C-4FD4-98E7-EBA497D6314C}" type="parTrans" cxnId="{C48CA55D-BCD7-4FAF-8DA0-60F1C54E3ACD}">
      <dgm:prSet/>
      <dgm:spPr/>
      <dgm:t>
        <a:bodyPr/>
        <a:lstStyle/>
        <a:p>
          <a:endParaRPr lang="en-US"/>
        </a:p>
      </dgm:t>
    </dgm:pt>
    <dgm:pt modelId="{AF41FE8B-B4B4-44EB-AC01-520EBD534493}" type="sibTrans" cxnId="{C48CA55D-BCD7-4FAF-8DA0-60F1C54E3ACD}">
      <dgm:prSet/>
      <dgm:spPr/>
      <dgm:t>
        <a:bodyPr/>
        <a:lstStyle/>
        <a:p>
          <a:endParaRPr lang="en-US"/>
        </a:p>
      </dgm:t>
    </dgm:pt>
    <dgm:pt modelId="{201D8135-EF6B-4C87-B68F-4CCDF21AC8B0}" type="pres">
      <dgm:prSet presAssocID="{63FA6053-3EFB-4ABA-8DBF-B5EC5E5DFEED}" presName="Name0" presStyleCnt="0">
        <dgm:presLayoutVars>
          <dgm:dir/>
          <dgm:animLvl val="lvl"/>
          <dgm:resizeHandles val="exact"/>
        </dgm:presLayoutVars>
      </dgm:prSet>
      <dgm:spPr/>
      <dgm:t>
        <a:bodyPr/>
        <a:lstStyle/>
        <a:p>
          <a:endParaRPr lang="en-US"/>
        </a:p>
      </dgm:t>
    </dgm:pt>
    <dgm:pt modelId="{CAC40E68-6022-4BBD-A4A4-803B44C24EA3}" type="pres">
      <dgm:prSet presAssocID="{320EA7A5-9B4E-4F74-9451-BCC5D2F20F2A}" presName="boxAndChildren" presStyleCnt="0"/>
      <dgm:spPr/>
    </dgm:pt>
    <dgm:pt modelId="{1DD792B3-1018-4FAF-9272-D89792E1F184}" type="pres">
      <dgm:prSet presAssocID="{320EA7A5-9B4E-4F74-9451-BCC5D2F20F2A}" presName="parentTextBox" presStyleLbl="node1" presStyleIdx="0" presStyleCnt="4"/>
      <dgm:spPr/>
      <dgm:t>
        <a:bodyPr/>
        <a:lstStyle/>
        <a:p>
          <a:endParaRPr lang="en-US"/>
        </a:p>
      </dgm:t>
    </dgm:pt>
    <dgm:pt modelId="{4725418A-EAF5-4A7D-8C48-F646E9F84E2D}" type="pres">
      <dgm:prSet presAssocID="{587CAC8E-322E-4EF4-BBBC-A82AEEDB7469}" presName="sp" presStyleCnt="0"/>
      <dgm:spPr/>
    </dgm:pt>
    <dgm:pt modelId="{73CC8860-511B-4FD0-9D49-18E5DDE0CCB2}" type="pres">
      <dgm:prSet presAssocID="{25731DB3-F0B8-4D07-AFC0-3E55220A743D}" presName="arrowAndChildren" presStyleCnt="0"/>
      <dgm:spPr/>
    </dgm:pt>
    <dgm:pt modelId="{3AD809DB-7C4B-4A1F-98E0-FF6058B59EE2}" type="pres">
      <dgm:prSet presAssocID="{25731DB3-F0B8-4D07-AFC0-3E55220A743D}" presName="parentTextArrow" presStyleLbl="node1" presStyleIdx="1" presStyleCnt="4"/>
      <dgm:spPr/>
      <dgm:t>
        <a:bodyPr/>
        <a:lstStyle/>
        <a:p>
          <a:endParaRPr lang="en-US"/>
        </a:p>
      </dgm:t>
    </dgm:pt>
    <dgm:pt modelId="{632E0562-D938-49BA-8B7D-BDA954557941}" type="pres">
      <dgm:prSet presAssocID="{A9F168CE-B54A-4223-B380-9C7670A96EAA}" presName="sp" presStyleCnt="0"/>
      <dgm:spPr/>
    </dgm:pt>
    <dgm:pt modelId="{D5D5F6A7-617F-4BF4-9BAF-54E0225B02D9}" type="pres">
      <dgm:prSet presAssocID="{8859E26F-AA8D-464C-B8EB-B8BCEA56686B}" presName="arrowAndChildren" presStyleCnt="0"/>
      <dgm:spPr/>
    </dgm:pt>
    <dgm:pt modelId="{103676DA-B1FD-4CEE-A6B6-86AD8C6A5E7B}" type="pres">
      <dgm:prSet presAssocID="{8859E26F-AA8D-464C-B8EB-B8BCEA56686B}" presName="parentTextArrow" presStyleLbl="node1" presStyleIdx="2" presStyleCnt="4"/>
      <dgm:spPr/>
      <dgm:t>
        <a:bodyPr/>
        <a:lstStyle/>
        <a:p>
          <a:endParaRPr lang="en-US"/>
        </a:p>
      </dgm:t>
    </dgm:pt>
    <dgm:pt modelId="{72F80076-500A-4C8A-8701-C420F881577F}" type="pres">
      <dgm:prSet presAssocID="{E0D60BF2-A7DC-4E18-8EB5-E355B88B427F}" presName="sp" presStyleCnt="0"/>
      <dgm:spPr/>
    </dgm:pt>
    <dgm:pt modelId="{91DEFE3F-D400-4225-8DD9-3B8F1C4BBB04}" type="pres">
      <dgm:prSet presAssocID="{8AF6E159-6DF2-442E-9916-79031CE635AE}" presName="arrowAndChildren" presStyleCnt="0"/>
      <dgm:spPr/>
    </dgm:pt>
    <dgm:pt modelId="{BAA2E83B-DA4A-4EA8-BC8C-AE3BA103EC03}" type="pres">
      <dgm:prSet presAssocID="{8AF6E159-6DF2-442E-9916-79031CE635AE}" presName="parentTextArrow" presStyleLbl="node1" presStyleIdx="2" presStyleCnt="4"/>
      <dgm:spPr/>
      <dgm:t>
        <a:bodyPr/>
        <a:lstStyle/>
        <a:p>
          <a:endParaRPr lang="en-US"/>
        </a:p>
      </dgm:t>
    </dgm:pt>
    <dgm:pt modelId="{0A585BC5-2EC2-48DF-9C36-BC6CE7DFF031}" type="pres">
      <dgm:prSet presAssocID="{8AF6E159-6DF2-442E-9916-79031CE635AE}" presName="arrow" presStyleLbl="node1" presStyleIdx="3" presStyleCnt="4"/>
      <dgm:spPr/>
      <dgm:t>
        <a:bodyPr/>
        <a:lstStyle/>
        <a:p>
          <a:endParaRPr lang="en-US"/>
        </a:p>
      </dgm:t>
    </dgm:pt>
    <dgm:pt modelId="{56A115CF-E457-4414-9B42-718FD4C43BE1}" type="pres">
      <dgm:prSet presAssocID="{8AF6E159-6DF2-442E-9916-79031CE635AE}" presName="descendantArrow" presStyleCnt="0"/>
      <dgm:spPr/>
    </dgm:pt>
    <dgm:pt modelId="{69C0A282-847C-4516-8E24-51B5AAC351AD}" type="pres">
      <dgm:prSet presAssocID="{83CAD624-89C8-4A63-AB6E-53CEB0078BA9}" presName="childTextArrow" presStyleLbl="fgAccFollowNode1" presStyleIdx="0" presStyleCnt="2">
        <dgm:presLayoutVars>
          <dgm:bulletEnabled val="1"/>
        </dgm:presLayoutVars>
      </dgm:prSet>
      <dgm:spPr/>
      <dgm:t>
        <a:bodyPr/>
        <a:lstStyle/>
        <a:p>
          <a:endParaRPr lang="en-US"/>
        </a:p>
      </dgm:t>
    </dgm:pt>
    <dgm:pt modelId="{FDA1B963-4DA6-44E4-A79E-1111AEB2BEE4}" type="pres">
      <dgm:prSet presAssocID="{80D39DA6-32CA-4027-A94B-8D8B39F3BBD9}" presName="childTextArrow" presStyleLbl="fgAccFollowNode1" presStyleIdx="1" presStyleCnt="2">
        <dgm:presLayoutVars>
          <dgm:bulletEnabled val="1"/>
        </dgm:presLayoutVars>
      </dgm:prSet>
      <dgm:spPr/>
      <dgm:t>
        <a:bodyPr/>
        <a:lstStyle/>
        <a:p>
          <a:endParaRPr lang="en-US"/>
        </a:p>
      </dgm:t>
    </dgm:pt>
  </dgm:ptLst>
  <dgm:cxnLst>
    <dgm:cxn modelId="{6FB8B0A2-B94E-4B8C-8510-F335FF4ADBED}" srcId="{63FA6053-3EFB-4ABA-8DBF-B5EC5E5DFEED}" destId="{25731DB3-F0B8-4D07-AFC0-3E55220A743D}" srcOrd="2" destOrd="0" parTransId="{A8D9EB85-5AE0-47EC-A0AB-0D26A18B77C2}" sibTransId="{587CAC8E-322E-4EF4-BBBC-A82AEEDB7469}"/>
    <dgm:cxn modelId="{C48CA55D-BCD7-4FAF-8DA0-60F1C54E3ACD}" srcId="{63FA6053-3EFB-4ABA-8DBF-B5EC5E5DFEED}" destId="{320EA7A5-9B4E-4F74-9451-BCC5D2F20F2A}" srcOrd="3" destOrd="0" parTransId="{6A2CDA07-FB3C-4FD4-98E7-EBA497D6314C}" sibTransId="{AF41FE8B-B4B4-44EB-AC01-520EBD534493}"/>
    <dgm:cxn modelId="{900B592D-3AF5-414A-9EDA-7E51338AC366}" type="presOf" srcId="{8859E26F-AA8D-464C-B8EB-B8BCEA56686B}" destId="{103676DA-B1FD-4CEE-A6B6-86AD8C6A5E7B}" srcOrd="0" destOrd="0" presId="urn:microsoft.com/office/officeart/2005/8/layout/process4"/>
    <dgm:cxn modelId="{B0C40B34-8C08-4F2A-A1AA-681598B8D7FD}" type="presOf" srcId="{25731DB3-F0B8-4D07-AFC0-3E55220A743D}" destId="{3AD809DB-7C4B-4A1F-98E0-FF6058B59EE2}" srcOrd="0" destOrd="0" presId="urn:microsoft.com/office/officeart/2005/8/layout/process4"/>
    <dgm:cxn modelId="{EAA82E66-CE06-4182-B0DE-E41BF61B7661}" type="presOf" srcId="{320EA7A5-9B4E-4F74-9451-BCC5D2F20F2A}" destId="{1DD792B3-1018-4FAF-9272-D89792E1F184}" srcOrd="0" destOrd="0" presId="urn:microsoft.com/office/officeart/2005/8/layout/process4"/>
    <dgm:cxn modelId="{2C0EE34C-0BE0-40E2-9401-CBFC355057C6}" type="presOf" srcId="{83CAD624-89C8-4A63-AB6E-53CEB0078BA9}" destId="{69C0A282-847C-4516-8E24-51B5AAC351AD}" srcOrd="0" destOrd="0" presId="urn:microsoft.com/office/officeart/2005/8/layout/process4"/>
    <dgm:cxn modelId="{7A451E01-862E-43A5-A8BA-3ADFFEAF4916}" type="presOf" srcId="{8AF6E159-6DF2-442E-9916-79031CE635AE}" destId="{BAA2E83B-DA4A-4EA8-BC8C-AE3BA103EC03}" srcOrd="0" destOrd="0" presId="urn:microsoft.com/office/officeart/2005/8/layout/process4"/>
    <dgm:cxn modelId="{AAB63ED6-4B01-4F0C-A228-FCD730D083FB}" srcId="{8AF6E159-6DF2-442E-9916-79031CE635AE}" destId="{80D39DA6-32CA-4027-A94B-8D8B39F3BBD9}" srcOrd="1" destOrd="0" parTransId="{12DAFAA5-6D27-4CBA-A26D-BED7B9AF8806}" sibTransId="{6015B1AC-0393-415D-A142-94A82C06C53E}"/>
    <dgm:cxn modelId="{27D5B590-F819-48AE-B1CD-C9693E59B276}" type="presOf" srcId="{8AF6E159-6DF2-442E-9916-79031CE635AE}" destId="{0A585BC5-2EC2-48DF-9C36-BC6CE7DFF031}" srcOrd="1" destOrd="0" presId="urn:microsoft.com/office/officeart/2005/8/layout/process4"/>
    <dgm:cxn modelId="{E965EDEE-6DA8-4641-9DE1-1C2353FEB8C2}" type="presOf" srcId="{80D39DA6-32CA-4027-A94B-8D8B39F3BBD9}" destId="{FDA1B963-4DA6-44E4-A79E-1111AEB2BEE4}" srcOrd="0" destOrd="0" presId="urn:microsoft.com/office/officeart/2005/8/layout/process4"/>
    <dgm:cxn modelId="{51609C2A-135C-4523-8DEF-6F787EA72B95}" type="presOf" srcId="{63FA6053-3EFB-4ABA-8DBF-B5EC5E5DFEED}" destId="{201D8135-EF6B-4C87-B68F-4CCDF21AC8B0}" srcOrd="0" destOrd="0" presId="urn:microsoft.com/office/officeart/2005/8/layout/process4"/>
    <dgm:cxn modelId="{91185208-EAC2-4729-98B6-3C0BFE664334}" srcId="{8AF6E159-6DF2-442E-9916-79031CE635AE}" destId="{83CAD624-89C8-4A63-AB6E-53CEB0078BA9}" srcOrd="0" destOrd="0" parTransId="{5250DC6D-BDEC-43A9-B195-6F5F4757DE27}" sibTransId="{1DD0E623-14A8-4915-8C4B-4EDB72846DA0}"/>
    <dgm:cxn modelId="{83A79FB1-0CF4-447F-A20D-746B1C30E9B7}" srcId="{63FA6053-3EFB-4ABA-8DBF-B5EC5E5DFEED}" destId="{8AF6E159-6DF2-442E-9916-79031CE635AE}" srcOrd="0" destOrd="0" parTransId="{642932FA-1238-4C3B-BCE8-67BF363680D1}" sibTransId="{E0D60BF2-A7DC-4E18-8EB5-E355B88B427F}"/>
    <dgm:cxn modelId="{AE11F90E-702F-4991-B0A1-E1AE4400E61E}" srcId="{63FA6053-3EFB-4ABA-8DBF-B5EC5E5DFEED}" destId="{8859E26F-AA8D-464C-B8EB-B8BCEA56686B}" srcOrd="1" destOrd="0" parTransId="{C0A2F2AF-654E-48AB-BE67-E812B6267E07}" sibTransId="{A9F168CE-B54A-4223-B380-9C7670A96EAA}"/>
    <dgm:cxn modelId="{001F9E8C-45ED-4702-8257-55E1D9AA7169}" type="presParOf" srcId="{201D8135-EF6B-4C87-B68F-4CCDF21AC8B0}" destId="{CAC40E68-6022-4BBD-A4A4-803B44C24EA3}" srcOrd="0" destOrd="0" presId="urn:microsoft.com/office/officeart/2005/8/layout/process4"/>
    <dgm:cxn modelId="{17A7E1E8-3BC4-4D5B-A049-36E7461E45AD}" type="presParOf" srcId="{CAC40E68-6022-4BBD-A4A4-803B44C24EA3}" destId="{1DD792B3-1018-4FAF-9272-D89792E1F184}" srcOrd="0" destOrd="0" presId="urn:microsoft.com/office/officeart/2005/8/layout/process4"/>
    <dgm:cxn modelId="{3CEA09B5-85DC-4397-B60D-7A8FA0E1B755}" type="presParOf" srcId="{201D8135-EF6B-4C87-B68F-4CCDF21AC8B0}" destId="{4725418A-EAF5-4A7D-8C48-F646E9F84E2D}" srcOrd="1" destOrd="0" presId="urn:microsoft.com/office/officeart/2005/8/layout/process4"/>
    <dgm:cxn modelId="{A3D34B45-865A-45E9-BED4-E1AF343886F0}" type="presParOf" srcId="{201D8135-EF6B-4C87-B68F-4CCDF21AC8B0}" destId="{73CC8860-511B-4FD0-9D49-18E5DDE0CCB2}" srcOrd="2" destOrd="0" presId="urn:microsoft.com/office/officeart/2005/8/layout/process4"/>
    <dgm:cxn modelId="{C82E816D-8C79-45F1-BDE9-0690E9AE99A3}" type="presParOf" srcId="{73CC8860-511B-4FD0-9D49-18E5DDE0CCB2}" destId="{3AD809DB-7C4B-4A1F-98E0-FF6058B59EE2}" srcOrd="0" destOrd="0" presId="urn:microsoft.com/office/officeart/2005/8/layout/process4"/>
    <dgm:cxn modelId="{D40253C5-11DF-4D75-A572-8844AA166BB8}" type="presParOf" srcId="{201D8135-EF6B-4C87-B68F-4CCDF21AC8B0}" destId="{632E0562-D938-49BA-8B7D-BDA954557941}" srcOrd="3" destOrd="0" presId="urn:microsoft.com/office/officeart/2005/8/layout/process4"/>
    <dgm:cxn modelId="{207D7824-EFF3-44B1-BE66-D23B1A4CE3D0}" type="presParOf" srcId="{201D8135-EF6B-4C87-B68F-4CCDF21AC8B0}" destId="{D5D5F6A7-617F-4BF4-9BAF-54E0225B02D9}" srcOrd="4" destOrd="0" presId="urn:microsoft.com/office/officeart/2005/8/layout/process4"/>
    <dgm:cxn modelId="{D805290D-5059-4F67-8145-6E249962C333}" type="presParOf" srcId="{D5D5F6A7-617F-4BF4-9BAF-54E0225B02D9}" destId="{103676DA-B1FD-4CEE-A6B6-86AD8C6A5E7B}" srcOrd="0" destOrd="0" presId="urn:microsoft.com/office/officeart/2005/8/layout/process4"/>
    <dgm:cxn modelId="{74EA0725-CB52-48A5-A32B-49AC86EB6BD4}" type="presParOf" srcId="{201D8135-EF6B-4C87-B68F-4CCDF21AC8B0}" destId="{72F80076-500A-4C8A-8701-C420F881577F}" srcOrd="5" destOrd="0" presId="urn:microsoft.com/office/officeart/2005/8/layout/process4"/>
    <dgm:cxn modelId="{CA1E7A3B-615E-43A4-934E-91E7E497425C}" type="presParOf" srcId="{201D8135-EF6B-4C87-B68F-4CCDF21AC8B0}" destId="{91DEFE3F-D400-4225-8DD9-3B8F1C4BBB04}" srcOrd="6" destOrd="0" presId="urn:microsoft.com/office/officeart/2005/8/layout/process4"/>
    <dgm:cxn modelId="{4BDDF597-77D4-4C2A-BE1C-ED565F48D3B9}" type="presParOf" srcId="{91DEFE3F-D400-4225-8DD9-3B8F1C4BBB04}" destId="{BAA2E83B-DA4A-4EA8-BC8C-AE3BA103EC03}" srcOrd="0" destOrd="0" presId="urn:microsoft.com/office/officeart/2005/8/layout/process4"/>
    <dgm:cxn modelId="{7017DA4D-7946-430D-83C3-CCF44DDD64FB}" type="presParOf" srcId="{91DEFE3F-D400-4225-8DD9-3B8F1C4BBB04}" destId="{0A585BC5-2EC2-48DF-9C36-BC6CE7DFF031}" srcOrd="1" destOrd="0" presId="urn:microsoft.com/office/officeart/2005/8/layout/process4"/>
    <dgm:cxn modelId="{1849B2C9-147C-4A6A-9B90-A083F918ABC9}" type="presParOf" srcId="{91DEFE3F-D400-4225-8DD9-3B8F1C4BBB04}" destId="{56A115CF-E457-4414-9B42-718FD4C43BE1}" srcOrd="2" destOrd="0" presId="urn:microsoft.com/office/officeart/2005/8/layout/process4"/>
    <dgm:cxn modelId="{2F5664F9-EE93-48F0-8EAC-509D2708F09B}" type="presParOf" srcId="{56A115CF-E457-4414-9B42-718FD4C43BE1}" destId="{69C0A282-847C-4516-8E24-51B5AAC351AD}" srcOrd="0" destOrd="0" presId="urn:microsoft.com/office/officeart/2005/8/layout/process4"/>
    <dgm:cxn modelId="{86C10DFF-FF0A-4C3A-8F62-6CCBB6633F82}" type="presParOf" srcId="{56A115CF-E457-4414-9B42-718FD4C43BE1}" destId="{FDA1B963-4DA6-44E4-A79E-1111AEB2BEE4}"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25837-1FCB-4027-AEC7-671FE36B92EE}">
      <dsp:nvSpPr>
        <dsp:cNvPr id="0" name=""/>
        <dsp:cNvSpPr/>
      </dsp:nvSpPr>
      <dsp:spPr>
        <a:xfrm>
          <a:off x="0" y="3725249"/>
          <a:ext cx="5232750" cy="2444167"/>
        </a:xfrm>
        <a:prstGeom prst="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a:t>ALWAYS ASSUME THE VICTIM WILL NOT COOPERATE</a:t>
          </a:r>
        </a:p>
      </dsp:txBody>
      <dsp:txXfrm>
        <a:off x="0" y="3725249"/>
        <a:ext cx="5232750" cy="2444167"/>
      </dsp:txXfrm>
    </dsp:sp>
    <dsp:sp modelId="{B3589378-00D9-4D84-B1E0-A5CEF514F483}">
      <dsp:nvSpPr>
        <dsp:cNvPr id="0" name=""/>
        <dsp:cNvSpPr/>
      </dsp:nvSpPr>
      <dsp:spPr>
        <a:xfrm rot="10800000">
          <a:off x="0" y="2783"/>
          <a:ext cx="5232750" cy="3759128"/>
        </a:xfrm>
        <a:prstGeom prst="upArrowCallout">
          <a:avLst/>
        </a:prstGeom>
        <a:gradFill rotWithShape="0">
          <a:gsLst>
            <a:gs pos="0">
              <a:schemeClr val="accent2">
                <a:hueOff val="-3110148"/>
                <a:satOff val="-16453"/>
                <a:lumOff val="-6274"/>
                <a:alphaOff val="0"/>
                <a:tint val="98000"/>
                <a:lumMod val="100000"/>
              </a:schemeClr>
            </a:gs>
            <a:gs pos="100000">
              <a:schemeClr val="accent2">
                <a:hueOff val="-3110148"/>
                <a:satOff val="-16453"/>
                <a:lumOff val="-6274"/>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a:t>The first responding officer is the key</a:t>
          </a:r>
        </a:p>
      </dsp:txBody>
      <dsp:txXfrm rot="-10800000">
        <a:off x="0" y="2783"/>
        <a:ext cx="5232750" cy="1319454"/>
      </dsp:txXfrm>
    </dsp:sp>
    <dsp:sp modelId="{33CDC53A-0AAD-4E07-B6C1-CFBF91BFF689}">
      <dsp:nvSpPr>
        <dsp:cNvPr id="0" name=""/>
        <dsp:cNvSpPr/>
      </dsp:nvSpPr>
      <dsp:spPr>
        <a:xfrm>
          <a:off x="0" y="1322237"/>
          <a:ext cx="2616375" cy="1123979"/>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lvl="0" algn="ctr" defTabSz="1111250">
            <a:lnSpc>
              <a:spcPct val="90000"/>
            </a:lnSpc>
            <a:spcBef>
              <a:spcPct val="0"/>
            </a:spcBef>
            <a:spcAft>
              <a:spcPct val="35000"/>
            </a:spcAft>
          </a:pPr>
          <a:r>
            <a:rPr lang="en-US" sz="2500" kern="1200"/>
            <a:t>Only witness in most cases</a:t>
          </a:r>
        </a:p>
      </dsp:txBody>
      <dsp:txXfrm>
        <a:off x="0" y="1322237"/>
        <a:ext cx="2616375" cy="1123979"/>
      </dsp:txXfrm>
    </dsp:sp>
    <dsp:sp modelId="{60FDD614-8346-47F0-8210-EAE21AEB83B1}">
      <dsp:nvSpPr>
        <dsp:cNvPr id="0" name=""/>
        <dsp:cNvSpPr/>
      </dsp:nvSpPr>
      <dsp:spPr>
        <a:xfrm>
          <a:off x="2616375" y="1322237"/>
          <a:ext cx="2616375" cy="1123979"/>
        </a:xfrm>
        <a:prstGeom prst="rect">
          <a:avLst/>
        </a:prstGeom>
        <a:solidFill>
          <a:schemeClr val="accent2">
            <a:tint val="40000"/>
            <a:alpha val="90000"/>
            <a:hueOff val="-3871361"/>
            <a:satOff val="-19132"/>
            <a:lumOff val="-1925"/>
            <a:alphaOff val="0"/>
          </a:schemeClr>
        </a:solidFill>
        <a:ln w="9525" cap="rnd" cmpd="sng" algn="ctr">
          <a:solidFill>
            <a:schemeClr val="accent2">
              <a:tint val="40000"/>
              <a:alpha val="90000"/>
              <a:hueOff val="-3871361"/>
              <a:satOff val="-19132"/>
              <a:lumOff val="-192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lvl="0" algn="ctr" defTabSz="1111250">
            <a:lnSpc>
              <a:spcPct val="90000"/>
            </a:lnSpc>
            <a:spcBef>
              <a:spcPct val="0"/>
            </a:spcBef>
            <a:spcAft>
              <a:spcPct val="35000"/>
            </a:spcAft>
          </a:pPr>
          <a:r>
            <a:rPr lang="en-US" sz="2500" kern="1200"/>
            <a:t>Recreate facts, scene and emotion</a:t>
          </a:r>
        </a:p>
      </dsp:txBody>
      <dsp:txXfrm>
        <a:off x="2616375" y="1322237"/>
        <a:ext cx="2616375" cy="11239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5C70B-B437-4CEA-BB13-7AF58D304A3E}">
      <dsp:nvSpPr>
        <dsp:cNvPr id="0" name=""/>
        <dsp:cNvSpPr/>
      </dsp:nvSpPr>
      <dsp:spPr>
        <a:xfrm>
          <a:off x="6781799" y="113991"/>
          <a:ext cx="1837687" cy="1837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D7957C2-8FEA-446B-B5AA-7A4029219202}">
      <dsp:nvSpPr>
        <dsp:cNvPr id="0" name=""/>
        <dsp:cNvSpPr/>
      </dsp:nvSpPr>
      <dsp:spPr>
        <a:xfrm>
          <a:off x="6386098" y="2362196"/>
          <a:ext cx="2453118" cy="1119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90000"/>
            </a:lnSpc>
            <a:spcBef>
              <a:spcPct val="0"/>
            </a:spcBef>
            <a:spcAft>
              <a:spcPct val="35000"/>
            </a:spcAft>
          </a:pPr>
          <a:r>
            <a:rPr lang="en-US" sz="2800" kern="1200" dirty="0"/>
            <a:t>Detailed Documentation</a:t>
          </a:r>
        </a:p>
      </dsp:txBody>
      <dsp:txXfrm>
        <a:off x="6386098" y="2362196"/>
        <a:ext cx="2453118" cy="1119423"/>
      </dsp:txXfrm>
    </dsp:sp>
    <dsp:sp modelId="{C90A1B2F-74BD-466D-BE15-74DFD2525497}">
      <dsp:nvSpPr>
        <dsp:cNvPr id="0" name=""/>
        <dsp:cNvSpPr/>
      </dsp:nvSpPr>
      <dsp:spPr>
        <a:xfrm>
          <a:off x="3544715" y="44860"/>
          <a:ext cx="1837687" cy="1837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7E02197-7C0B-47C0-A0D2-97411791738F}">
      <dsp:nvSpPr>
        <dsp:cNvPr id="0" name=""/>
        <dsp:cNvSpPr/>
      </dsp:nvSpPr>
      <dsp:spPr>
        <a:xfrm>
          <a:off x="2690578" y="2362202"/>
          <a:ext cx="3458037" cy="912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90000"/>
            </a:lnSpc>
            <a:spcBef>
              <a:spcPct val="0"/>
            </a:spcBef>
            <a:spcAft>
              <a:spcPct val="35000"/>
            </a:spcAft>
          </a:pPr>
          <a:r>
            <a:rPr lang="en-US" sz="2800" kern="1200" dirty="0"/>
            <a:t>Thorough Evidence Collection</a:t>
          </a:r>
        </a:p>
      </dsp:txBody>
      <dsp:txXfrm>
        <a:off x="2690578" y="2362202"/>
        <a:ext cx="3458037" cy="9129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68777-4B8C-4E0A-8632-DF5D27239FCC}">
      <dsp:nvSpPr>
        <dsp:cNvPr id="0" name=""/>
        <dsp:cNvSpPr/>
      </dsp:nvSpPr>
      <dsp:spPr>
        <a:xfrm>
          <a:off x="0" y="109683"/>
          <a:ext cx="5622034" cy="2661750"/>
        </a:xfrm>
        <a:prstGeom prst="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6332" tIns="1353820" rIns="436332" bIns="170688" numCol="1" spcCol="1270" anchor="t" anchorCtr="0">
          <a:noAutofit/>
        </a:bodyPr>
        <a:lstStyle/>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t>Copy or record video on-scene</a:t>
          </a:r>
        </a:p>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t>Surveillance footage at bank, ATMs</a:t>
          </a:r>
        </a:p>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t>Do not delay getting a video</a:t>
          </a:r>
        </a:p>
      </dsp:txBody>
      <dsp:txXfrm>
        <a:off x="0" y="109683"/>
        <a:ext cx="5622034" cy="2661750"/>
      </dsp:txXfrm>
    </dsp:sp>
    <dsp:sp modelId="{AFB7CC7C-FB22-4848-B326-4A64A8F54539}">
      <dsp:nvSpPr>
        <dsp:cNvPr id="0" name=""/>
        <dsp:cNvSpPr/>
      </dsp:nvSpPr>
      <dsp:spPr>
        <a:xfrm>
          <a:off x="281101" y="342050"/>
          <a:ext cx="3935423" cy="727033"/>
        </a:xfrm>
        <a:prstGeom prst="roundRect">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750" tIns="0" rIns="148750" bIns="0" numCol="1" spcCol="1270" anchor="ctr" anchorCtr="0">
          <a:noAutofit/>
        </a:bodyPr>
        <a:lstStyle/>
        <a:p>
          <a:pPr lvl="0" algn="l" defTabSz="1244600">
            <a:lnSpc>
              <a:spcPct val="90000"/>
            </a:lnSpc>
            <a:spcBef>
              <a:spcPct val="0"/>
            </a:spcBef>
            <a:spcAft>
              <a:spcPct val="35000"/>
            </a:spcAft>
          </a:pPr>
          <a:r>
            <a:rPr lang="en-US" sz="2800" b="1" kern="1200" dirty="0"/>
            <a:t>Can you get a video? </a:t>
          </a:r>
        </a:p>
      </dsp:txBody>
      <dsp:txXfrm>
        <a:off x="316592" y="377541"/>
        <a:ext cx="3864441" cy="656051"/>
      </dsp:txXfrm>
    </dsp:sp>
    <dsp:sp modelId="{53122610-4EF2-438D-85EC-55A1C4AF1727}">
      <dsp:nvSpPr>
        <dsp:cNvPr id="0" name=""/>
        <dsp:cNvSpPr/>
      </dsp:nvSpPr>
      <dsp:spPr>
        <a:xfrm>
          <a:off x="0" y="2887342"/>
          <a:ext cx="5622034" cy="3378375"/>
        </a:xfrm>
        <a:prstGeom prst="rect">
          <a:avLst/>
        </a:prstGeom>
        <a:solidFill>
          <a:schemeClr val="lt1">
            <a:alpha val="90000"/>
            <a:hueOff val="0"/>
            <a:satOff val="0"/>
            <a:lumOff val="0"/>
            <a:alphaOff val="0"/>
          </a:schemeClr>
        </a:solidFill>
        <a:ln w="9525" cap="rnd" cmpd="sng" algn="ctr">
          <a:solidFill>
            <a:schemeClr val="accent5">
              <a:hueOff val="-2004937"/>
              <a:satOff val="1102"/>
              <a:lumOff val="529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6332" tIns="1353820" rIns="436332" bIns="170688" numCol="1" spcCol="1270" anchor="t" anchorCtr="0">
          <a:noAutofit/>
        </a:bodyPr>
        <a:lstStyle/>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t>Follow up photos - injuries are ALWAYS different 3 to 5 days later</a:t>
          </a:r>
        </a:p>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t>If you can see it, photograph it!</a:t>
          </a:r>
        </a:p>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t>The absence of something can be just as important! </a:t>
          </a:r>
        </a:p>
      </dsp:txBody>
      <dsp:txXfrm>
        <a:off x="0" y="2887342"/>
        <a:ext cx="5622034" cy="3378375"/>
      </dsp:txXfrm>
    </dsp:sp>
    <dsp:sp modelId="{97B60CC0-5148-4D06-A633-AAB0898E40CA}">
      <dsp:nvSpPr>
        <dsp:cNvPr id="0" name=""/>
        <dsp:cNvSpPr/>
      </dsp:nvSpPr>
      <dsp:spPr>
        <a:xfrm>
          <a:off x="281101" y="3122433"/>
          <a:ext cx="3935423" cy="724308"/>
        </a:xfrm>
        <a:prstGeom prst="roundRect">
          <a:avLst/>
        </a:prstGeom>
        <a:gradFill rotWithShape="0">
          <a:gsLst>
            <a:gs pos="0">
              <a:schemeClr val="accent5">
                <a:hueOff val="-2004937"/>
                <a:satOff val="1102"/>
                <a:lumOff val="5294"/>
                <a:alphaOff val="0"/>
                <a:tint val="98000"/>
                <a:lumMod val="100000"/>
              </a:schemeClr>
            </a:gs>
            <a:gs pos="100000">
              <a:schemeClr val="accent5">
                <a:hueOff val="-2004937"/>
                <a:satOff val="1102"/>
                <a:lumOff val="5294"/>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750" tIns="0" rIns="148750" bIns="0" numCol="1" spcCol="1270" anchor="ctr" anchorCtr="0">
          <a:noAutofit/>
        </a:bodyPr>
        <a:lstStyle/>
        <a:p>
          <a:pPr lvl="0" algn="l" defTabSz="1244600">
            <a:lnSpc>
              <a:spcPct val="90000"/>
            </a:lnSpc>
            <a:spcBef>
              <a:spcPct val="0"/>
            </a:spcBef>
            <a:spcAft>
              <a:spcPct val="35000"/>
            </a:spcAft>
          </a:pPr>
          <a:r>
            <a:rPr lang="en-US" sz="2800" b="1" kern="1200" dirty="0"/>
            <a:t>Photographs</a:t>
          </a:r>
        </a:p>
      </dsp:txBody>
      <dsp:txXfrm>
        <a:off x="316459" y="3157791"/>
        <a:ext cx="3864707" cy="6535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7AAB8-CE40-48E0-8C9E-C32BC6A6463E}">
      <dsp:nvSpPr>
        <dsp:cNvPr id="0" name=""/>
        <dsp:cNvSpPr/>
      </dsp:nvSpPr>
      <dsp:spPr>
        <a:xfrm>
          <a:off x="0" y="178256"/>
          <a:ext cx="8610600" cy="1242862"/>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en-US" sz="2900" kern="1200" dirty="0"/>
            <a:t>Audio Recordings, </a:t>
          </a:r>
        </a:p>
        <a:p>
          <a:pPr lvl="0" algn="ctr" defTabSz="1289050">
            <a:lnSpc>
              <a:spcPct val="90000"/>
            </a:lnSpc>
            <a:spcBef>
              <a:spcPct val="0"/>
            </a:spcBef>
            <a:spcAft>
              <a:spcPct val="35000"/>
            </a:spcAft>
          </a:pPr>
          <a:r>
            <a:rPr lang="en-US" sz="2900" kern="1200" dirty="0"/>
            <a:t>Mail, Visitation Logs, and Cameras</a:t>
          </a:r>
        </a:p>
      </dsp:txBody>
      <dsp:txXfrm>
        <a:off x="0" y="178256"/>
        <a:ext cx="8610600" cy="1242862"/>
      </dsp:txXfrm>
    </dsp:sp>
    <dsp:sp modelId="{FABF93E8-E6B9-4D78-BBC4-C28A8B7EADF6}">
      <dsp:nvSpPr>
        <dsp:cNvPr id="0" name=""/>
        <dsp:cNvSpPr/>
      </dsp:nvSpPr>
      <dsp:spPr>
        <a:xfrm>
          <a:off x="0" y="1421118"/>
          <a:ext cx="8610600" cy="3582225"/>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Is there a protective order violation? </a:t>
          </a:r>
        </a:p>
        <a:p>
          <a:pPr marL="285750" lvl="1" indent="-285750" algn="l" defTabSz="1289050">
            <a:lnSpc>
              <a:spcPct val="90000"/>
            </a:lnSpc>
            <a:spcBef>
              <a:spcPct val="0"/>
            </a:spcBef>
            <a:spcAft>
              <a:spcPct val="15000"/>
            </a:spcAft>
            <a:buChar char="••"/>
          </a:pPr>
          <a:r>
            <a:rPr lang="en-US" sz="2900" kern="1200" dirty="0"/>
            <a:t>Is there a confession?</a:t>
          </a:r>
        </a:p>
        <a:p>
          <a:pPr marL="285750" lvl="1" indent="-285750" algn="l" defTabSz="1289050">
            <a:lnSpc>
              <a:spcPct val="90000"/>
            </a:lnSpc>
            <a:spcBef>
              <a:spcPct val="0"/>
            </a:spcBef>
            <a:spcAft>
              <a:spcPct val="15000"/>
            </a:spcAft>
            <a:buChar char="••"/>
          </a:pPr>
          <a:endParaRPr lang="en-US" sz="2900" kern="1200" dirty="0"/>
        </a:p>
        <a:p>
          <a:pPr marL="285750" lvl="1" indent="-285750" algn="l" defTabSz="1289050">
            <a:lnSpc>
              <a:spcPct val="90000"/>
            </a:lnSpc>
            <a:spcBef>
              <a:spcPct val="0"/>
            </a:spcBef>
            <a:spcAft>
              <a:spcPct val="15000"/>
            </a:spcAft>
            <a:buChar char="••"/>
          </a:pPr>
          <a:r>
            <a:rPr lang="en-US" sz="2900" kern="1200" dirty="0"/>
            <a:t>Is the defendant pressuring the victim to not cooperate?</a:t>
          </a:r>
        </a:p>
        <a:p>
          <a:pPr marL="285750" lvl="1" indent="-285750" algn="l" defTabSz="1289050">
            <a:lnSpc>
              <a:spcPct val="90000"/>
            </a:lnSpc>
            <a:spcBef>
              <a:spcPct val="0"/>
            </a:spcBef>
            <a:spcAft>
              <a:spcPct val="15000"/>
            </a:spcAft>
            <a:buChar char="••"/>
          </a:pPr>
          <a:endParaRPr lang="en-US" sz="2900" kern="1200" dirty="0"/>
        </a:p>
        <a:p>
          <a:pPr marL="285750" lvl="1" indent="-285750" algn="l" defTabSz="1289050">
            <a:lnSpc>
              <a:spcPct val="90000"/>
            </a:lnSpc>
            <a:spcBef>
              <a:spcPct val="0"/>
            </a:spcBef>
            <a:spcAft>
              <a:spcPct val="15000"/>
            </a:spcAft>
            <a:buChar char="••"/>
          </a:pPr>
          <a:r>
            <a:rPr lang="en-US" sz="2900" kern="1200" dirty="0"/>
            <a:t>Who bonded the defendant out the picked them up?  </a:t>
          </a:r>
        </a:p>
      </dsp:txBody>
      <dsp:txXfrm>
        <a:off x="0" y="1421118"/>
        <a:ext cx="8610600" cy="35822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79A66-E137-4372-8FDF-77FCE8070E9B}">
      <dsp:nvSpPr>
        <dsp:cNvPr id="0" name=""/>
        <dsp:cNvSpPr/>
      </dsp:nvSpPr>
      <dsp:spPr>
        <a:xfrm>
          <a:off x="0" y="0"/>
          <a:ext cx="8686800" cy="806400"/>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dirty="0"/>
            <a:t>From EVERYONE</a:t>
          </a:r>
        </a:p>
      </dsp:txBody>
      <dsp:txXfrm>
        <a:off x="0" y="0"/>
        <a:ext cx="8686800" cy="806400"/>
      </dsp:txXfrm>
    </dsp:sp>
    <dsp:sp modelId="{24C7C04A-FB9F-43E1-9353-C82F42B11F5B}">
      <dsp:nvSpPr>
        <dsp:cNvPr id="0" name=""/>
        <dsp:cNvSpPr/>
      </dsp:nvSpPr>
      <dsp:spPr>
        <a:xfrm>
          <a:off x="0" y="835979"/>
          <a:ext cx="8686800" cy="4150439"/>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Go beyond who is on scene. Who are the doctors, care providers, attorneys, neighbors, extended family members, etc.?</a:t>
          </a:r>
        </a:p>
        <a:p>
          <a:pPr marL="285750" lvl="1" indent="-285750" algn="l" defTabSz="1244600">
            <a:lnSpc>
              <a:spcPct val="90000"/>
            </a:lnSpc>
            <a:spcBef>
              <a:spcPct val="0"/>
            </a:spcBef>
            <a:spcAft>
              <a:spcPct val="15000"/>
            </a:spcAft>
            <a:buChar char="••"/>
          </a:pPr>
          <a:r>
            <a:rPr lang="en-US" sz="2800" kern="1200" dirty="0"/>
            <a:t>What and where is the pharmacy, financial institution, salon, etc.?</a:t>
          </a:r>
        </a:p>
        <a:p>
          <a:pPr marL="285750" lvl="1" indent="-285750" algn="l" defTabSz="1244600">
            <a:lnSpc>
              <a:spcPct val="90000"/>
            </a:lnSpc>
            <a:spcBef>
              <a:spcPct val="0"/>
            </a:spcBef>
            <a:spcAft>
              <a:spcPct val="15000"/>
            </a:spcAft>
            <a:buChar char="••"/>
          </a:pPr>
          <a:endParaRPr lang="en-US" sz="2800" kern="1200" dirty="0"/>
        </a:p>
        <a:p>
          <a:pPr marL="285750" lvl="1" indent="-285750" algn="l" defTabSz="1244600">
            <a:lnSpc>
              <a:spcPct val="90000"/>
            </a:lnSpc>
            <a:spcBef>
              <a:spcPct val="0"/>
            </a:spcBef>
            <a:spcAft>
              <a:spcPct val="15000"/>
            </a:spcAft>
            <a:buChar char="••"/>
          </a:pPr>
          <a:r>
            <a:rPr lang="en-US" sz="2800" kern="1200" dirty="0"/>
            <a:t>Ensure you have contact information, not only phone numbers but addresses and email addresses</a:t>
          </a:r>
        </a:p>
        <a:p>
          <a:pPr marL="285750" lvl="1" indent="-285750" algn="l" defTabSz="1244600">
            <a:lnSpc>
              <a:spcPct val="90000"/>
            </a:lnSpc>
            <a:spcBef>
              <a:spcPct val="0"/>
            </a:spcBef>
            <a:spcAft>
              <a:spcPct val="15000"/>
            </a:spcAft>
            <a:buChar char="••"/>
          </a:pPr>
          <a:endParaRPr lang="en-US" sz="2800" kern="1200" dirty="0"/>
        </a:p>
      </dsp:txBody>
      <dsp:txXfrm>
        <a:off x="0" y="835979"/>
        <a:ext cx="8686800" cy="41504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80838-79E1-4926-8177-F4B1229B7EEB}">
      <dsp:nvSpPr>
        <dsp:cNvPr id="0" name=""/>
        <dsp:cNvSpPr/>
      </dsp:nvSpPr>
      <dsp:spPr>
        <a:xfrm>
          <a:off x="0" y="0"/>
          <a:ext cx="7598569"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0CDD9B0-D39B-4CC8-9CB1-E45671A8CD68}">
      <dsp:nvSpPr>
        <dsp:cNvPr id="0" name=""/>
        <dsp:cNvSpPr/>
      </dsp:nvSpPr>
      <dsp:spPr>
        <a:xfrm>
          <a:off x="0" y="0"/>
          <a:ext cx="7598569" cy="912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lvl="0" algn="l" defTabSz="1866900">
            <a:lnSpc>
              <a:spcPct val="90000"/>
            </a:lnSpc>
            <a:spcBef>
              <a:spcPct val="0"/>
            </a:spcBef>
            <a:spcAft>
              <a:spcPct val="35000"/>
            </a:spcAft>
          </a:pPr>
          <a:r>
            <a:rPr lang="en-US" sz="4200" kern="1200" dirty="0"/>
            <a:t>Descriptive</a:t>
          </a:r>
        </a:p>
      </dsp:txBody>
      <dsp:txXfrm>
        <a:off x="0" y="0"/>
        <a:ext cx="7598569" cy="912283"/>
      </dsp:txXfrm>
    </dsp:sp>
    <dsp:sp modelId="{3B674227-E6A3-458B-B4B1-4BB73998E983}">
      <dsp:nvSpPr>
        <dsp:cNvPr id="0" name=""/>
        <dsp:cNvSpPr/>
      </dsp:nvSpPr>
      <dsp:spPr>
        <a:xfrm>
          <a:off x="0" y="912283"/>
          <a:ext cx="7598569"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5A7F28D-C1F5-4244-964C-DD5F05ED39D9}">
      <dsp:nvSpPr>
        <dsp:cNvPr id="0" name=""/>
        <dsp:cNvSpPr/>
      </dsp:nvSpPr>
      <dsp:spPr>
        <a:xfrm>
          <a:off x="0" y="912283"/>
          <a:ext cx="7598569" cy="912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lvl="0" algn="l" defTabSz="1866900">
            <a:lnSpc>
              <a:spcPct val="90000"/>
            </a:lnSpc>
            <a:spcBef>
              <a:spcPct val="0"/>
            </a:spcBef>
            <a:spcAft>
              <a:spcPct val="35000"/>
            </a:spcAft>
          </a:pPr>
          <a:r>
            <a:rPr lang="en-US" sz="4200" kern="1200" dirty="0"/>
            <a:t>Quotations</a:t>
          </a:r>
        </a:p>
      </dsp:txBody>
      <dsp:txXfrm>
        <a:off x="0" y="912283"/>
        <a:ext cx="7598569" cy="912283"/>
      </dsp:txXfrm>
    </dsp:sp>
    <dsp:sp modelId="{9AE426E8-7FC8-47C9-9B2F-53B4A98A8C7E}">
      <dsp:nvSpPr>
        <dsp:cNvPr id="0" name=""/>
        <dsp:cNvSpPr/>
      </dsp:nvSpPr>
      <dsp:spPr>
        <a:xfrm>
          <a:off x="0" y="1824566"/>
          <a:ext cx="7598569"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4D27263-991D-4C58-ABD4-C18A51E0B345}">
      <dsp:nvSpPr>
        <dsp:cNvPr id="0" name=""/>
        <dsp:cNvSpPr/>
      </dsp:nvSpPr>
      <dsp:spPr>
        <a:xfrm>
          <a:off x="0" y="1824566"/>
          <a:ext cx="7598569" cy="912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lvl="0" algn="l" defTabSz="1866900">
            <a:lnSpc>
              <a:spcPct val="90000"/>
            </a:lnSpc>
            <a:spcBef>
              <a:spcPct val="0"/>
            </a:spcBef>
            <a:spcAft>
              <a:spcPct val="35000"/>
            </a:spcAft>
          </a:pPr>
          <a:r>
            <a:rPr lang="en-US" sz="4200" kern="1200" dirty="0"/>
            <a:t>Do not interrupt with questions</a:t>
          </a:r>
        </a:p>
      </dsp:txBody>
      <dsp:txXfrm>
        <a:off x="0" y="1824566"/>
        <a:ext cx="7598569" cy="912283"/>
      </dsp:txXfrm>
    </dsp:sp>
    <dsp:sp modelId="{C3C5B967-F17D-4CF6-A1D1-0D90816CCFC7}">
      <dsp:nvSpPr>
        <dsp:cNvPr id="0" name=""/>
        <dsp:cNvSpPr/>
      </dsp:nvSpPr>
      <dsp:spPr>
        <a:xfrm>
          <a:off x="0" y="2736849"/>
          <a:ext cx="7598569"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B19A423-51CD-410C-A97E-4C07E9185C99}">
      <dsp:nvSpPr>
        <dsp:cNvPr id="0" name=""/>
        <dsp:cNvSpPr/>
      </dsp:nvSpPr>
      <dsp:spPr>
        <a:xfrm>
          <a:off x="0" y="2736849"/>
          <a:ext cx="7598569" cy="912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lvl="0" algn="l" defTabSz="1866900">
            <a:lnSpc>
              <a:spcPct val="90000"/>
            </a:lnSpc>
            <a:spcBef>
              <a:spcPct val="0"/>
            </a:spcBef>
            <a:spcAft>
              <a:spcPct val="35000"/>
            </a:spcAft>
          </a:pPr>
          <a:endParaRPr lang="en-US" sz="4200" kern="1200" dirty="0"/>
        </a:p>
      </dsp:txBody>
      <dsp:txXfrm>
        <a:off x="0" y="2736849"/>
        <a:ext cx="7598569" cy="9122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3B93C-DAE5-4A85-B346-40644FF4F48C}">
      <dsp:nvSpPr>
        <dsp:cNvPr id="0" name=""/>
        <dsp:cNvSpPr/>
      </dsp:nvSpPr>
      <dsp:spPr>
        <a:xfrm>
          <a:off x="0" y="407019"/>
          <a:ext cx="8686800" cy="478800"/>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74192" tIns="395732" rIns="674192" bIns="135128" numCol="1" spcCol="1270" anchor="t" anchorCtr="0">
          <a:noAutofit/>
        </a:bodyPr>
        <a:lstStyle/>
        <a:p>
          <a:pPr marL="171450" lvl="1" indent="-171450" algn="l" defTabSz="844550">
            <a:lnSpc>
              <a:spcPct val="90000"/>
            </a:lnSpc>
            <a:spcBef>
              <a:spcPct val="0"/>
            </a:spcBef>
            <a:spcAft>
              <a:spcPct val="15000"/>
            </a:spcAft>
            <a:buChar char="••"/>
          </a:pPr>
          <a:endParaRPr lang="en-US" sz="1900" kern="1200" dirty="0"/>
        </a:p>
      </dsp:txBody>
      <dsp:txXfrm>
        <a:off x="0" y="407019"/>
        <a:ext cx="8686800" cy="478800"/>
      </dsp:txXfrm>
    </dsp:sp>
    <dsp:sp modelId="{3F044783-3F25-4C3E-A05D-0C0C88EEF651}">
      <dsp:nvSpPr>
        <dsp:cNvPr id="0" name=""/>
        <dsp:cNvSpPr/>
      </dsp:nvSpPr>
      <dsp:spPr>
        <a:xfrm>
          <a:off x="434340" y="126579"/>
          <a:ext cx="6080760" cy="560880"/>
        </a:xfrm>
        <a:prstGeom prst="round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229838" tIns="0" rIns="229838" bIns="0" numCol="1" spcCol="1270" anchor="ctr" anchorCtr="0">
          <a:noAutofit/>
        </a:bodyPr>
        <a:lstStyle/>
        <a:p>
          <a:pPr lvl="0" algn="l" defTabSz="1422400">
            <a:lnSpc>
              <a:spcPct val="90000"/>
            </a:lnSpc>
            <a:spcBef>
              <a:spcPct val="0"/>
            </a:spcBef>
            <a:spcAft>
              <a:spcPct val="35000"/>
            </a:spcAft>
          </a:pPr>
          <a:r>
            <a:rPr lang="en-US" sz="3200" b="1" kern="1200" dirty="0"/>
            <a:t>Hearsay Exception: </a:t>
          </a:r>
        </a:p>
      </dsp:txBody>
      <dsp:txXfrm>
        <a:off x="461720" y="153959"/>
        <a:ext cx="6026000" cy="506120"/>
      </dsp:txXfrm>
    </dsp:sp>
    <dsp:sp modelId="{71723694-D182-4C07-AEEA-A5E8ADDC4267}">
      <dsp:nvSpPr>
        <dsp:cNvPr id="0" name=""/>
        <dsp:cNvSpPr/>
      </dsp:nvSpPr>
      <dsp:spPr>
        <a:xfrm>
          <a:off x="0" y="1573220"/>
          <a:ext cx="8686800" cy="4548600"/>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74192" tIns="395732" rIns="674192"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911 Calls</a:t>
          </a:r>
        </a:p>
        <a:p>
          <a:pPr marL="171450" lvl="1" indent="-171450" algn="l" defTabSz="844550">
            <a:lnSpc>
              <a:spcPct val="90000"/>
            </a:lnSpc>
            <a:spcBef>
              <a:spcPct val="0"/>
            </a:spcBef>
            <a:spcAft>
              <a:spcPct val="15000"/>
            </a:spcAft>
            <a:buChar char="••"/>
          </a:pPr>
          <a:r>
            <a:rPr lang="en-US" sz="1900" i="1" kern="1200" dirty="0"/>
            <a:t>Wilder v. Commonwealth 55 Va. App. 579 (2010)</a:t>
          </a:r>
          <a:endParaRPr lang="en-US" sz="1900" i="0" kern="1200" dirty="0"/>
        </a:p>
        <a:p>
          <a:pPr marL="342900" lvl="2" indent="-171450" algn="l" defTabSz="844550">
            <a:lnSpc>
              <a:spcPct val="90000"/>
            </a:lnSpc>
            <a:spcBef>
              <a:spcPct val="0"/>
            </a:spcBef>
            <a:spcAft>
              <a:spcPct val="15000"/>
            </a:spcAft>
            <a:buChar char="••"/>
          </a:pPr>
          <a:r>
            <a:rPr lang="en-US" sz="1900" i="0" kern="1200" dirty="0"/>
            <a:t>Be aware, this call was testimonial because there was NOT an ongoing emergency</a:t>
          </a:r>
        </a:p>
        <a:p>
          <a:pPr marL="171450" lvl="1" indent="-171450" algn="l" defTabSz="844550">
            <a:lnSpc>
              <a:spcPct val="90000"/>
            </a:lnSpc>
            <a:spcBef>
              <a:spcPct val="0"/>
            </a:spcBef>
            <a:spcAft>
              <a:spcPct val="15000"/>
            </a:spcAft>
            <a:buChar char="••"/>
          </a:pPr>
          <a:r>
            <a:rPr lang="en-US" sz="1900" i="1" kern="1200" dirty="0" err="1"/>
            <a:t>Caison</a:t>
          </a:r>
          <a:r>
            <a:rPr lang="en-US" sz="1900" i="1" kern="1200" dirty="0"/>
            <a:t> v. Commonwealth  52 Va. App. 423 (2008)</a:t>
          </a:r>
          <a:endParaRPr lang="en-US" sz="1900" kern="1200" dirty="0"/>
        </a:p>
        <a:p>
          <a:pPr marL="342900" lvl="2" indent="-171450" algn="l" defTabSz="844550">
            <a:lnSpc>
              <a:spcPct val="90000"/>
            </a:lnSpc>
            <a:spcBef>
              <a:spcPct val="0"/>
            </a:spcBef>
            <a:spcAft>
              <a:spcPct val="15000"/>
            </a:spcAft>
            <a:buChar char="••"/>
          </a:pPr>
          <a:r>
            <a:rPr lang="en-US" sz="1900" i="0" kern="1200" dirty="0"/>
            <a:t>Dispatcher asked A LOT of questions</a:t>
          </a:r>
        </a:p>
        <a:p>
          <a:pPr marL="171450" lvl="1" indent="-171450" algn="l" defTabSz="844550">
            <a:lnSpc>
              <a:spcPct val="90000"/>
            </a:lnSpc>
            <a:spcBef>
              <a:spcPct val="0"/>
            </a:spcBef>
            <a:spcAft>
              <a:spcPct val="15000"/>
            </a:spcAft>
            <a:buChar char="••"/>
          </a:pPr>
          <a:r>
            <a:rPr lang="en-US" sz="1900" b="0" i="0" kern="1200" dirty="0"/>
            <a:t>Statements are nontestimonial when </a:t>
          </a:r>
          <a:r>
            <a:rPr lang="en-US" sz="1900" b="1" i="0" kern="1200" dirty="0">
              <a:solidFill>
                <a:srgbClr val="FF0000"/>
              </a:solidFill>
            </a:rPr>
            <a:t>made in the course of police interrogation under circumstances objectively indicating that the primary purpose of the interrogation is to enable police assistance to meet an ongoing emergency</a:t>
          </a:r>
          <a:r>
            <a:rPr lang="en-US" sz="1900" b="0" i="0" kern="1200" dirty="0"/>
            <a:t>. They are </a:t>
          </a:r>
          <a:r>
            <a:rPr lang="en-US" sz="1900" b="1" i="0" kern="1200" dirty="0">
              <a:solidFill>
                <a:srgbClr val="FF0000"/>
              </a:solidFill>
            </a:rPr>
            <a:t>testimonial when the circumstances objectively indicate that there is no such ongoing emergency</a:t>
          </a:r>
          <a:r>
            <a:rPr lang="en-US" sz="1900" b="0" i="0" kern="1200" dirty="0"/>
            <a:t>, and that the primary purpose of the interrogation is to establish or prove past events potentially relevant to later criminal prosecution.</a:t>
          </a:r>
          <a:endParaRPr lang="en-US" sz="1900" i="0" kern="1200" dirty="0"/>
        </a:p>
      </dsp:txBody>
      <dsp:txXfrm>
        <a:off x="0" y="1573220"/>
        <a:ext cx="8686800" cy="4548600"/>
      </dsp:txXfrm>
    </dsp:sp>
    <dsp:sp modelId="{94432489-8400-4691-9752-376F4FAC7D83}">
      <dsp:nvSpPr>
        <dsp:cNvPr id="0" name=""/>
        <dsp:cNvSpPr/>
      </dsp:nvSpPr>
      <dsp:spPr>
        <a:xfrm>
          <a:off x="413556" y="988419"/>
          <a:ext cx="8271114" cy="865241"/>
        </a:xfrm>
        <a:prstGeom prst="round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229838" tIns="0" rIns="229838" bIns="0" numCol="1" spcCol="1270" anchor="ctr" anchorCtr="0">
          <a:noAutofit/>
        </a:bodyPr>
        <a:lstStyle/>
        <a:p>
          <a:pPr lvl="0" algn="l" defTabSz="1244600">
            <a:lnSpc>
              <a:spcPct val="90000"/>
            </a:lnSpc>
            <a:spcBef>
              <a:spcPct val="0"/>
            </a:spcBef>
            <a:spcAft>
              <a:spcPct val="35000"/>
            </a:spcAft>
          </a:pPr>
          <a:r>
            <a:rPr lang="en-US" sz="2800" b="1" kern="1200" dirty="0"/>
            <a:t>     Excited Utterance,  Present-Sense Impression</a:t>
          </a:r>
        </a:p>
      </dsp:txBody>
      <dsp:txXfrm>
        <a:off x="455794" y="1030657"/>
        <a:ext cx="8186638" cy="7807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792B3-1018-4FAF-9272-D89792E1F184}">
      <dsp:nvSpPr>
        <dsp:cNvPr id="0" name=""/>
        <dsp:cNvSpPr/>
      </dsp:nvSpPr>
      <dsp:spPr>
        <a:xfrm>
          <a:off x="0" y="5250042"/>
          <a:ext cx="5715000" cy="1148581"/>
        </a:xfrm>
        <a:prstGeom prst="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Properly save and store all evidence</a:t>
          </a:r>
        </a:p>
      </dsp:txBody>
      <dsp:txXfrm>
        <a:off x="0" y="5250042"/>
        <a:ext cx="5715000" cy="1148581"/>
      </dsp:txXfrm>
    </dsp:sp>
    <dsp:sp modelId="{3AD809DB-7C4B-4A1F-98E0-FF6058B59EE2}">
      <dsp:nvSpPr>
        <dsp:cNvPr id="0" name=""/>
        <dsp:cNvSpPr/>
      </dsp:nvSpPr>
      <dsp:spPr>
        <a:xfrm rot="10800000">
          <a:off x="0" y="3500753"/>
          <a:ext cx="5715000" cy="1766517"/>
        </a:xfrm>
        <a:prstGeom prst="upArrowCallout">
          <a:avLst/>
        </a:prstGeom>
        <a:gradFill rotWithShape="0">
          <a:gsLst>
            <a:gs pos="0">
              <a:schemeClr val="accent2">
                <a:hueOff val="-1036716"/>
                <a:satOff val="-5484"/>
                <a:lumOff val="-2091"/>
                <a:alphaOff val="0"/>
                <a:tint val="98000"/>
                <a:lumMod val="100000"/>
              </a:schemeClr>
            </a:gs>
            <a:gs pos="100000">
              <a:schemeClr val="accent2">
                <a:hueOff val="-1036716"/>
                <a:satOff val="-5484"/>
                <a:lumOff val="-2091"/>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How many reports in between?</a:t>
          </a:r>
        </a:p>
      </dsp:txBody>
      <dsp:txXfrm rot="10800000">
        <a:off x="0" y="3500753"/>
        <a:ext cx="5715000" cy="1147830"/>
      </dsp:txXfrm>
    </dsp:sp>
    <dsp:sp modelId="{103676DA-B1FD-4CEE-A6B6-86AD8C6A5E7B}">
      <dsp:nvSpPr>
        <dsp:cNvPr id="0" name=""/>
        <dsp:cNvSpPr/>
      </dsp:nvSpPr>
      <dsp:spPr>
        <a:xfrm rot="10800000">
          <a:off x="0" y="1751464"/>
          <a:ext cx="5715000" cy="1766517"/>
        </a:xfrm>
        <a:prstGeom prst="upArrowCallout">
          <a:avLst/>
        </a:prstGeom>
        <a:gradFill rotWithShape="0">
          <a:gsLst>
            <a:gs pos="0">
              <a:schemeClr val="accent2">
                <a:hueOff val="-2073432"/>
                <a:satOff val="-10969"/>
                <a:lumOff val="-4183"/>
                <a:alphaOff val="0"/>
                <a:tint val="98000"/>
                <a:lumMod val="100000"/>
              </a:schemeClr>
            </a:gs>
            <a:gs pos="100000">
              <a:schemeClr val="accent2">
                <a:hueOff val="-2073432"/>
                <a:satOff val="-10969"/>
                <a:lumOff val="-4183"/>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And what if there isn’t an immediate arrest?</a:t>
          </a:r>
        </a:p>
      </dsp:txBody>
      <dsp:txXfrm rot="10800000">
        <a:off x="0" y="1751464"/>
        <a:ext cx="5715000" cy="1147830"/>
      </dsp:txXfrm>
    </dsp:sp>
    <dsp:sp modelId="{0A585BC5-2EC2-48DF-9C36-BC6CE7DFF031}">
      <dsp:nvSpPr>
        <dsp:cNvPr id="0" name=""/>
        <dsp:cNvSpPr/>
      </dsp:nvSpPr>
      <dsp:spPr>
        <a:xfrm rot="10800000">
          <a:off x="0" y="2176"/>
          <a:ext cx="5715000" cy="1766517"/>
        </a:xfrm>
        <a:prstGeom prst="upArrowCallout">
          <a:avLst/>
        </a:prstGeom>
        <a:gradFill rotWithShape="0">
          <a:gsLst>
            <a:gs pos="0">
              <a:schemeClr val="accent2">
                <a:hueOff val="-3110148"/>
                <a:satOff val="-16453"/>
                <a:lumOff val="-6274"/>
                <a:alphaOff val="0"/>
                <a:tint val="98000"/>
                <a:lumMod val="100000"/>
              </a:schemeClr>
            </a:gs>
            <a:gs pos="100000">
              <a:schemeClr val="accent2">
                <a:hueOff val="-3110148"/>
                <a:satOff val="-16453"/>
                <a:lumOff val="-6274"/>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How long does it take to get from arrest to trial?</a:t>
          </a:r>
        </a:p>
      </dsp:txBody>
      <dsp:txXfrm rot="-10800000">
        <a:off x="0" y="2176"/>
        <a:ext cx="5715000" cy="620047"/>
      </dsp:txXfrm>
    </dsp:sp>
    <dsp:sp modelId="{69C0A282-847C-4516-8E24-51B5AAC351AD}">
      <dsp:nvSpPr>
        <dsp:cNvPr id="0" name=""/>
        <dsp:cNvSpPr/>
      </dsp:nvSpPr>
      <dsp:spPr>
        <a:xfrm>
          <a:off x="0" y="622223"/>
          <a:ext cx="2857500" cy="528188"/>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a:t>Months?</a:t>
          </a:r>
        </a:p>
      </dsp:txBody>
      <dsp:txXfrm>
        <a:off x="0" y="622223"/>
        <a:ext cx="2857500" cy="528188"/>
      </dsp:txXfrm>
    </dsp:sp>
    <dsp:sp modelId="{FDA1B963-4DA6-44E4-A79E-1111AEB2BEE4}">
      <dsp:nvSpPr>
        <dsp:cNvPr id="0" name=""/>
        <dsp:cNvSpPr/>
      </dsp:nvSpPr>
      <dsp:spPr>
        <a:xfrm>
          <a:off x="2857500" y="622223"/>
          <a:ext cx="2857500" cy="528188"/>
        </a:xfrm>
        <a:prstGeom prst="rect">
          <a:avLst/>
        </a:prstGeom>
        <a:solidFill>
          <a:schemeClr val="accent2">
            <a:tint val="40000"/>
            <a:alpha val="90000"/>
            <a:hueOff val="-3871361"/>
            <a:satOff val="-19132"/>
            <a:lumOff val="-1925"/>
            <a:alphaOff val="0"/>
          </a:schemeClr>
        </a:solidFill>
        <a:ln w="9525" cap="rnd" cmpd="sng" algn="ctr">
          <a:solidFill>
            <a:schemeClr val="accent2">
              <a:tint val="40000"/>
              <a:alpha val="90000"/>
              <a:hueOff val="-3871361"/>
              <a:satOff val="-19132"/>
              <a:lumOff val="-192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a:t>Years?</a:t>
          </a:r>
        </a:p>
      </dsp:txBody>
      <dsp:txXfrm>
        <a:off x="2857500" y="622223"/>
        <a:ext cx="2857500" cy="5281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B73BBEDF-E247-403B-94C4-9C22E2328820}" type="datetimeFigureOut">
              <a:rPr lang="en-US" smtClean="0"/>
              <a:t>5/31/2022</a:t>
            </a:fld>
            <a:endParaRPr lang="en-US"/>
          </a:p>
        </p:txBody>
      </p:sp>
      <p:sp>
        <p:nvSpPr>
          <p:cNvPr id="4" name="Footer Placeholder 3"/>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90A8E5CC-0FC3-4601-AF69-823EC39FF135}" type="slidenum">
              <a:rPr lang="en-US" smtClean="0"/>
              <a:t>‹#›</a:t>
            </a:fld>
            <a:endParaRPr lang="en-US"/>
          </a:p>
        </p:txBody>
      </p:sp>
    </p:spTree>
    <p:extLst>
      <p:ext uri="{BB962C8B-B14F-4D97-AF65-F5344CB8AC3E}">
        <p14:creationId xmlns:p14="http://schemas.microsoft.com/office/powerpoint/2010/main" val="4055233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048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870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048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D7177428-E0A4-4466-9518-56EE78464BEB}" type="slidenum">
              <a:rPr lang="en-US"/>
              <a:pPr>
                <a:defRPr/>
              </a:pPr>
              <a:t>‹#›</a:t>
            </a:fld>
            <a:endParaRPr lang="en-US"/>
          </a:p>
        </p:txBody>
      </p:sp>
    </p:spTree>
    <p:extLst>
      <p:ext uri="{BB962C8B-B14F-4D97-AF65-F5344CB8AC3E}">
        <p14:creationId xmlns:p14="http://schemas.microsoft.com/office/powerpoint/2010/main" val="2657521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link.springer.com/article/10.1007%2Fs12103-015-9321-7" TargetMode="External"/><Relationship Id="rId3" Type="http://schemas.openxmlformats.org/officeDocument/2006/relationships/hyperlink" Target="https://www.ncbi.nlm.nih.gov/pubmed/?term=DeLiema%20M%5BAuthor%5D&amp;cauthor=true&amp;cauthor_uid=30327577" TargetMode="External"/><Relationship Id="rId7" Type="http://schemas.openxmlformats.org/officeDocument/2006/relationships/hyperlink" Target="https://www.ncbi.nlm.nih.gov/pmc/articles/PMC6186451/"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ncbi.nlm.nih.gov/pubmed/?term=Wilber%20KH%5BAuthor%5D&amp;cauthor=true&amp;cauthor_uid=30327577" TargetMode="External"/><Relationship Id="rId5" Type="http://schemas.openxmlformats.org/officeDocument/2006/relationships/hyperlink" Target="https://www.ncbi.nlm.nih.gov/pubmed/?term=Moss%20M%5BAuthor%5D&amp;cauthor=true&amp;cauthor_uid=30327577" TargetMode="External"/><Relationship Id="rId4" Type="http://schemas.openxmlformats.org/officeDocument/2006/relationships/hyperlink" Target="https://www.ncbi.nlm.nih.gov/pubmed/?term=Navarro%20AE%5BAuthor%5D&amp;cauthor=true&amp;cauthor_uid=30327577" TargetMode="External"/><Relationship Id="rId9" Type="http://schemas.openxmlformats.org/officeDocument/2006/relationships/hyperlink" Target="https://dx.doi.org/10.1007%2Fs12103-015-9321-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1</a:t>
            </a:fld>
            <a:endParaRPr lang="en-US"/>
          </a:p>
        </p:txBody>
      </p:sp>
    </p:spTree>
    <p:extLst>
      <p:ext uri="{BB962C8B-B14F-4D97-AF65-F5344CB8AC3E}">
        <p14:creationId xmlns:p14="http://schemas.microsoft.com/office/powerpoint/2010/main" val="3253394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10</a:t>
            </a:fld>
            <a:endParaRPr lang="en-US"/>
          </a:p>
        </p:txBody>
      </p:sp>
    </p:spTree>
    <p:extLst>
      <p:ext uri="{BB962C8B-B14F-4D97-AF65-F5344CB8AC3E}">
        <p14:creationId xmlns:p14="http://schemas.microsoft.com/office/powerpoint/2010/main" val="3273601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F5E659C-6908-4845-92E7-B408DE949756}" type="slidenum">
              <a:rPr lang="en-US" smtClean="0"/>
              <a:pPr/>
              <a:t>11</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dirty="0"/>
              <a:t>Beth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225CD041-9C3F-4484-86BD-244BC2052146}" type="slidenum">
              <a:rPr lang="en-US" smtClean="0"/>
              <a:pPr/>
              <a:t>12</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dirty="0"/>
              <a:t>Beth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13</a:t>
            </a:fld>
            <a:endParaRPr lang="en-US"/>
          </a:p>
        </p:txBody>
      </p:sp>
    </p:spTree>
    <p:extLst>
      <p:ext uri="{BB962C8B-B14F-4D97-AF65-F5344CB8AC3E}">
        <p14:creationId xmlns:p14="http://schemas.microsoft.com/office/powerpoint/2010/main" val="1405703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14</a:t>
            </a:fld>
            <a:endParaRPr lang="en-US"/>
          </a:p>
        </p:txBody>
      </p:sp>
    </p:spTree>
    <p:extLst>
      <p:ext uri="{BB962C8B-B14F-4D97-AF65-F5344CB8AC3E}">
        <p14:creationId xmlns:p14="http://schemas.microsoft.com/office/powerpoint/2010/main" val="2342135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a:t>Susan</a:t>
            </a:r>
          </a:p>
        </p:txBody>
      </p:sp>
    </p:spTree>
    <p:extLst>
      <p:ext uri="{BB962C8B-B14F-4D97-AF65-F5344CB8AC3E}">
        <p14:creationId xmlns:p14="http://schemas.microsoft.com/office/powerpoint/2010/main" val="2432341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prstClr val="black">
                    <a:lumMod val="65000"/>
                    <a:lumOff val="35000"/>
                  </a:prstClr>
                </a:solidFill>
              </a:rPr>
              <a:t>Susan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prstClr val="black">
                  <a:lumMod val="65000"/>
                  <a:lumOff val="35000"/>
                </a:prst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Susan</a:t>
            </a:r>
            <a:endParaRPr lang="en-US" dirty="0">
              <a:solidFill>
                <a:prstClr val="black">
                  <a:lumMod val="65000"/>
                  <a:lumOff val="35000"/>
                </a:prst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prstClr val="black">
                    <a:lumMod val="65000"/>
                    <a:lumOff val="35000"/>
                  </a:prstClr>
                </a:solidFill>
              </a:rPr>
              <a:t>OVW, FLETC and NCALL (2012)             Module 1:   Elder Abuse Investigations			SU</a:t>
            </a:r>
          </a:p>
          <a:p>
            <a:endParaRPr lang="en-US" dirty="0"/>
          </a:p>
        </p:txBody>
      </p:sp>
      <p:sp>
        <p:nvSpPr>
          <p:cNvPr id="4" name="Slide Number Placeholder 3"/>
          <p:cNvSpPr>
            <a:spLocks noGrp="1"/>
          </p:cNvSpPr>
          <p:nvPr>
            <p:ph type="sldNum" sz="quarter" idx="5"/>
          </p:nvPr>
        </p:nvSpPr>
        <p:spPr/>
        <p:txBody>
          <a:bodyPr/>
          <a:lstStyle/>
          <a:p>
            <a:pPr>
              <a:defRPr/>
            </a:pPr>
            <a:fld id="{D7177428-E0A4-4466-9518-56EE78464BEB}" type="slidenum">
              <a:rPr lang="en-US" smtClean="0"/>
              <a:pPr>
                <a:defRPr/>
              </a:pPr>
              <a:t>16</a:t>
            </a:fld>
            <a:endParaRPr lang="en-US"/>
          </a:p>
        </p:txBody>
      </p:sp>
    </p:spTree>
    <p:extLst>
      <p:ext uri="{BB962C8B-B14F-4D97-AF65-F5344CB8AC3E}">
        <p14:creationId xmlns:p14="http://schemas.microsoft.com/office/powerpoint/2010/main" val="587434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Susan</a:t>
            </a:r>
            <a:endParaRPr lang="en-US" dirty="0">
              <a:solidFill>
                <a:prstClr val="black">
                  <a:lumMod val="65000"/>
                  <a:lumOff val="35000"/>
                </a:prst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prstClr val="black">
                    <a:lumMod val="65000"/>
                    <a:lumOff val="35000"/>
                  </a:prstClr>
                </a:solidFill>
              </a:rPr>
              <a:t>OVW, FLETC and NCALL (2012)             Module 1:   Elder Abuse Investigations			</a:t>
            </a:r>
          </a:p>
          <a:p>
            <a:endParaRPr lang="en-US" dirty="0"/>
          </a:p>
        </p:txBody>
      </p:sp>
      <p:sp>
        <p:nvSpPr>
          <p:cNvPr id="4" name="Slide Number Placeholder 3"/>
          <p:cNvSpPr>
            <a:spLocks noGrp="1"/>
          </p:cNvSpPr>
          <p:nvPr>
            <p:ph type="sldNum" sz="quarter" idx="5"/>
          </p:nvPr>
        </p:nvSpPr>
        <p:spPr/>
        <p:txBody>
          <a:bodyPr/>
          <a:lstStyle/>
          <a:p>
            <a:pPr>
              <a:defRPr/>
            </a:pPr>
            <a:fld id="{D7177428-E0A4-4466-9518-56EE78464BEB}" type="slidenum">
              <a:rPr lang="en-US" smtClean="0"/>
              <a:pPr>
                <a:defRPr/>
              </a:pPr>
              <a:t>17</a:t>
            </a:fld>
            <a:endParaRPr lang="en-US"/>
          </a:p>
        </p:txBody>
      </p:sp>
    </p:spTree>
    <p:extLst>
      <p:ext uri="{BB962C8B-B14F-4D97-AF65-F5344CB8AC3E}">
        <p14:creationId xmlns:p14="http://schemas.microsoft.com/office/powerpoint/2010/main" val="2265870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Susan</a:t>
            </a:r>
            <a:endParaRPr lang="en-US" dirty="0">
              <a:solidFill>
                <a:prstClr val="black">
                  <a:lumMod val="65000"/>
                  <a:lumOff val="35000"/>
                </a:prst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prstClr val="black">
                    <a:lumMod val="65000"/>
                    <a:lumOff val="35000"/>
                  </a:prstClr>
                </a:solidFill>
              </a:rPr>
              <a:t>OVW, FLETC and NCALL (2012)             Module 1:   Elder Abuse Investigations			</a:t>
            </a:r>
          </a:p>
          <a:p>
            <a:endParaRPr lang="en-US" dirty="0"/>
          </a:p>
        </p:txBody>
      </p:sp>
      <p:sp>
        <p:nvSpPr>
          <p:cNvPr id="4" name="Slide Number Placeholder 3"/>
          <p:cNvSpPr>
            <a:spLocks noGrp="1"/>
          </p:cNvSpPr>
          <p:nvPr>
            <p:ph type="sldNum" sz="quarter" idx="5"/>
          </p:nvPr>
        </p:nvSpPr>
        <p:spPr/>
        <p:txBody>
          <a:bodyPr/>
          <a:lstStyle/>
          <a:p>
            <a:pPr>
              <a:defRPr/>
            </a:pPr>
            <a:fld id="{D7177428-E0A4-4466-9518-56EE78464BEB}" type="slidenum">
              <a:rPr lang="en-US" smtClean="0"/>
              <a:pPr>
                <a:defRPr/>
              </a:pPr>
              <a:t>18</a:t>
            </a:fld>
            <a:endParaRPr lang="en-US"/>
          </a:p>
        </p:txBody>
      </p:sp>
    </p:spTree>
    <p:extLst>
      <p:ext uri="{BB962C8B-B14F-4D97-AF65-F5344CB8AC3E}">
        <p14:creationId xmlns:p14="http://schemas.microsoft.com/office/powerpoint/2010/main" val="1372151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numCol="1"/>
          <a:lstStyle/>
          <a:p>
            <a:r>
              <a:rPr lang="en-US" dirty="0">
                <a:solidFill>
                  <a:prstClr val="white"/>
                </a:solidFill>
              </a:rPr>
              <a:t>4.</a:t>
            </a:r>
            <a:fld id="{A97D9713-D8A8-4723-8D54-FF501D489862}" type="slidenum">
              <a:rPr lang="en-US" smtClean="0">
                <a:solidFill>
                  <a:prstClr val="white"/>
                </a:solidFill>
              </a:rPr>
              <a:pPr/>
              <a:t>19</a:t>
            </a:fld>
            <a:endParaRPr lang="en-US" dirty="0">
              <a:solidFill>
                <a:prstClr val="white"/>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numCol="1"/>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Susan</a:t>
            </a:r>
            <a:endParaRPr lang="en-US" dirty="0">
              <a:solidFill>
                <a:prstClr val="black">
                  <a:lumMod val="65000"/>
                  <a:lumOff val="35000"/>
                </a:prst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prstClr val="black">
                    <a:lumMod val="65000"/>
                    <a:lumOff val="35000"/>
                  </a:prstClr>
                </a:solidFill>
              </a:rPr>
              <a:t>OVW, FLETC and NCALL (2012)             Module 1:   Elder Abuse Investigations			</a:t>
            </a:r>
          </a:p>
          <a:p>
            <a:endParaRPr lang="en-US" dirty="0"/>
          </a:p>
        </p:txBody>
      </p:sp>
      <p:sp>
        <p:nvSpPr>
          <p:cNvPr id="5" name="Header Placeholder 4"/>
          <p:cNvSpPr>
            <a:spLocks noGrp="1"/>
          </p:cNvSpPr>
          <p:nvPr>
            <p:ph type="hdr" sz="quarter" idx="10"/>
          </p:nvPr>
        </p:nvSpPr>
        <p:spPr/>
        <p:txBody>
          <a:bodyPr numCol="1"/>
          <a:lstStyle/>
          <a:p>
            <a:pPr>
              <a:defRPr/>
            </a:pPr>
            <a:r>
              <a:rPr lang="en-US">
                <a:solidFill>
                  <a:prstClr val="white"/>
                </a:solidFill>
              </a:rPr>
              <a:t>Module 1: Elder Abuse Investigations</a:t>
            </a:r>
          </a:p>
        </p:txBody>
      </p:sp>
    </p:spTree>
    <p:extLst>
      <p:ext uri="{BB962C8B-B14F-4D97-AF65-F5344CB8AC3E}">
        <p14:creationId xmlns:p14="http://schemas.microsoft.com/office/powerpoint/2010/main" val="712817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2</a:t>
            </a:fld>
            <a:endParaRPr lang="en-US"/>
          </a:p>
        </p:txBody>
      </p:sp>
    </p:spTree>
    <p:extLst>
      <p:ext uri="{BB962C8B-B14F-4D97-AF65-F5344CB8AC3E}">
        <p14:creationId xmlns:p14="http://schemas.microsoft.com/office/powerpoint/2010/main" val="3136218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numCol="1"/>
          <a:lstStyle/>
          <a:p>
            <a:r>
              <a:rPr lang="en-US" dirty="0">
                <a:solidFill>
                  <a:prstClr val="white"/>
                </a:solidFill>
              </a:rPr>
              <a:t>4.</a:t>
            </a:r>
            <a:fld id="{F603E567-CDC8-4301-84C2-38EA2763A572}" type="slidenum">
              <a:rPr lang="en-US" smtClean="0">
                <a:solidFill>
                  <a:prstClr val="white"/>
                </a:solidFill>
              </a:rPr>
              <a:pPr/>
              <a:t>20</a:t>
            </a:fld>
            <a:endParaRPr lang="en-US" dirty="0">
              <a:solidFill>
                <a:prstClr val="white"/>
              </a:solidFill>
            </a:endParaRPr>
          </a:p>
        </p:txBody>
      </p:sp>
      <p:sp>
        <p:nvSpPr>
          <p:cNvPr id="25603" name="Rectangle 6"/>
          <p:cNvSpPr txBox="1">
            <a:spLocks noGrp="1" noChangeArrowheads="1"/>
          </p:cNvSpPr>
          <p:nvPr/>
        </p:nvSpPr>
        <p:spPr>
          <a:xfrm>
            <a:off x="2" y="8841739"/>
            <a:ext cx="3013763" cy="465773"/>
          </a:xfrm>
          <a:prstGeom prst="rect">
            <a:avLst/>
          </a:prstGeom>
          <a:noFill/>
          <a:ln w="9525">
            <a:noFill/>
            <a:miter lim="800000"/>
            <a:headEnd/>
            <a:tailEnd/>
          </a:ln>
        </p:spPr>
        <p:txBody>
          <a:bodyPr lIns="92265" tIns="46133" rIns="92265" bIns="46133" numCol="1" anchor="b"/>
          <a:lstStyle/>
          <a:p>
            <a:pPr fontAlgn="base">
              <a:spcBef>
                <a:spcPct val="0"/>
              </a:spcBef>
              <a:spcAft>
                <a:spcPct val="0"/>
              </a:spcAft>
            </a:pPr>
            <a:r>
              <a:rPr lang="en-US" sz="1300" dirty="0">
                <a:solidFill>
                  <a:prstClr val="black"/>
                </a:solidFill>
                <a:latin typeface="Arial" charset="0"/>
              </a:rPr>
              <a:t> Investigative Strategies</a:t>
            </a:r>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a:ln/>
        </p:spPr>
        <p:txBody>
          <a:bodyPr numCol="1"/>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Susan</a:t>
            </a:r>
            <a:endParaRPr lang="en-US" dirty="0">
              <a:solidFill>
                <a:prstClr val="black"/>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prstClr val="black"/>
                </a:solidFill>
              </a:rPr>
              <a:t>OVW, FLETC and NCALL (2012)             Module 1:   Elder Abuse Investigations</a:t>
            </a:r>
            <a:endParaRPr lang="en-US" dirty="0">
              <a:solidFill>
                <a:prstClr val="black">
                  <a:lumMod val="65000"/>
                  <a:lumOff val="35000"/>
                </a:prstClr>
              </a:solidFill>
            </a:endParaRPr>
          </a:p>
          <a:p>
            <a:endParaRPr lang="en-US" dirty="0"/>
          </a:p>
        </p:txBody>
      </p:sp>
      <p:sp>
        <p:nvSpPr>
          <p:cNvPr id="6" name="Header Placeholder 5"/>
          <p:cNvSpPr>
            <a:spLocks noGrp="1"/>
          </p:cNvSpPr>
          <p:nvPr>
            <p:ph type="hdr" sz="quarter" idx="10"/>
          </p:nvPr>
        </p:nvSpPr>
        <p:spPr/>
        <p:txBody>
          <a:bodyPr numCol="1"/>
          <a:lstStyle/>
          <a:p>
            <a:pPr>
              <a:defRPr/>
            </a:pPr>
            <a:r>
              <a:rPr lang="en-US">
                <a:solidFill>
                  <a:prstClr val="white"/>
                </a:solidFill>
              </a:rPr>
              <a:t>Module 1: Elder Abuse Investigations</a:t>
            </a:r>
          </a:p>
        </p:txBody>
      </p:sp>
    </p:spTree>
    <p:extLst>
      <p:ext uri="{BB962C8B-B14F-4D97-AF65-F5344CB8AC3E}">
        <p14:creationId xmlns:p14="http://schemas.microsoft.com/office/powerpoint/2010/main" val="320854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Susan</a:t>
            </a:r>
            <a:endParaRPr lang="en-US" dirty="0">
              <a:solidFill>
                <a:prstClr val="black">
                  <a:lumMod val="65000"/>
                  <a:lumOff val="35000"/>
                </a:prst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prstClr val="black">
                    <a:lumMod val="65000"/>
                    <a:lumOff val="35000"/>
                  </a:prstClr>
                </a:solidFill>
              </a:rPr>
              <a:t>OVW, FLETC and NCALL (2012)             Module 1:   Elder Abuse Investigations			</a:t>
            </a:r>
          </a:p>
          <a:p>
            <a:endParaRPr lang="en-US" dirty="0"/>
          </a:p>
        </p:txBody>
      </p:sp>
      <p:sp>
        <p:nvSpPr>
          <p:cNvPr id="4" name="Slide Number Placeholder 3"/>
          <p:cNvSpPr>
            <a:spLocks noGrp="1"/>
          </p:cNvSpPr>
          <p:nvPr>
            <p:ph type="sldNum" sz="quarter" idx="5"/>
          </p:nvPr>
        </p:nvSpPr>
        <p:spPr/>
        <p:txBody>
          <a:bodyPr/>
          <a:lstStyle/>
          <a:p>
            <a:pPr>
              <a:defRPr/>
            </a:pPr>
            <a:fld id="{D7177428-E0A4-4466-9518-56EE78464BEB}" type="slidenum">
              <a:rPr lang="en-US" smtClean="0"/>
              <a:pPr>
                <a:defRPr/>
              </a:pPr>
              <a:t>21</a:t>
            </a:fld>
            <a:endParaRPr lang="en-US"/>
          </a:p>
        </p:txBody>
      </p:sp>
    </p:spTree>
    <p:extLst>
      <p:ext uri="{BB962C8B-B14F-4D97-AF65-F5344CB8AC3E}">
        <p14:creationId xmlns:p14="http://schemas.microsoft.com/office/powerpoint/2010/main" val="3409176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dirty="0"/>
              <a:t>Mike</a:t>
            </a:r>
          </a:p>
        </p:txBody>
      </p:sp>
    </p:spTree>
    <p:extLst>
      <p:ext uri="{BB962C8B-B14F-4D97-AF65-F5344CB8AC3E}">
        <p14:creationId xmlns:p14="http://schemas.microsoft.com/office/powerpoint/2010/main" val="3132083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dirty="0"/>
              <a:t>Mike</a:t>
            </a:r>
          </a:p>
        </p:txBody>
      </p:sp>
    </p:spTree>
    <p:extLst>
      <p:ext uri="{BB962C8B-B14F-4D97-AF65-F5344CB8AC3E}">
        <p14:creationId xmlns:p14="http://schemas.microsoft.com/office/powerpoint/2010/main" val="1373171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dirty="0"/>
              <a:t>Mike</a:t>
            </a:r>
          </a:p>
        </p:txBody>
      </p:sp>
    </p:spTree>
    <p:extLst>
      <p:ext uri="{BB962C8B-B14F-4D97-AF65-F5344CB8AC3E}">
        <p14:creationId xmlns:p14="http://schemas.microsoft.com/office/powerpoint/2010/main" val="1745264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25</a:t>
            </a:fld>
            <a:endParaRPr lang="en-US"/>
          </a:p>
        </p:txBody>
      </p:sp>
    </p:spTree>
    <p:extLst>
      <p:ext uri="{BB962C8B-B14F-4D97-AF65-F5344CB8AC3E}">
        <p14:creationId xmlns:p14="http://schemas.microsoft.com/office/powerpoint/2010/main" val="4274034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5145B21D-76FF-49AD-BB4D-55483402EFA1}" type="slidenum">
              <a:rPr lang="en-US" smtClean="0"/>
              <a:pPr/>
              <a:t>26</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dirty="0"/>
              <a:t>Mike</a:t>
            </a:r>
          </a:p>
        </p:txBody>
      </p:sp>
    </p:spTree>
    <p:extLst>
      <p:ext uri="{BB962C8B-B14F-4D97-AF65-F5344CB8AC3E}">
        <p14:creationId xmlns:p14="http://schemas.microsoft.com/office/powerpoint/2010/main" val="1688242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27</a:t>
            </a:fld>
            <a:endParaRPr lang="en-US"/>
          </a:p>
        </p:txBody>
      </p:sp>
    </p:spTree>
    <p:extLst>
      <p:ext uri="{BB962C8B-B14F-4D97-AF65-F5344CB8AC3E}">
        <p14:creationId xmlns:p14="http://schemas.microsoft.com/office/powerpoint/2010/main" val="2227695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ln>
            <a:miter lim="800000"/>
            <a:headEnd/>
            <a:tailEnd/>
          </a:ln>
        </p:spPr>
        <p:txBody>
          <a:bodyPr wrap="square" numCol="1" anchorCtr="0" compatLnSpc="1">
            <a:prstTxWarp prst="textNoShape">
              <a:avLst/>
            </a:prstTxWarp>
          </a:bodyPr>
          <a:lstStyle/>
          <a:p>
            <a:pPr>
              <a:defRPr/>
            </a:pPr>
            <a:fld id="{2B9514F5-FE3F-4A9D-8488-AC9F7AE0B529}" type="slidenum">
              <a:rPr lang="en-US">
                <a:solidFill>
                  <a:prstClr val="white"/>
                </a:solidFill>
              </a:rPr>
              <a:pPr>
                <a:defRPr/>
              </a:pPr>
              <a:t>28</a:t>
            </a:fld>
            <a:endParaRPr lang="en-US" dirty="0">
              <a:solidFill>
                <a:prstClr val="white"/>
              </a:solidFill>
            </a:endParaRPr>
          </a:p>
        </p:txBody>
      </p:sp>
      <p:sp>
        <p:nvSpPr>
          <p:cNvPr id="56322" name="Rectangle 2"/>
          <p:cNvSpPr>
            <a:spLocks noGrp="1" noRot="1" noChangeAspect="1" noChangeArrowheads="1" noTextEdit="1"/>
          </p:cNvSpPr>
          <p:nvPr>
            <p:ph type="sldImg"/>
          </p:nvPr>
        </p:nvSpPr>
        <p:spPr>
          <a:xfrm>
            <a:off x="1166813" y="695325"/>
            <a:ext cx="4622800" cy="3468688"/>
          </a:xfrm>
          <a:noFill/>
          <a:ln>
            <a:solidFill>
              <a:srgbClr val="000000"/>
            </a:solidFill>
            <a:miter lim="800000"/>
            <a:headEnd/>
            <a:tailEnd/>
          </a:ln>
        </p:spPr>
      </p:sp>
      <p:sp>
        <p:nvSpPr>
          <p:cNvPr id="56323" name="Rectangle 3"/>
          <p:cNvSpPr>
            <a:spLocks noGrp="1" noChangeArrowheads="1"/>
          </p:cNvSpPr>
          <p:nvPr>
            <p:ph type="body" idx="1"/>
          </p:nvPr>
        </p:nvSpPr>
        <p:spPr>
          <a:xfrm>
            <a:off x="927313" y="3568809"/>
            <a:ext cx="5100215" cy="5042428"/>
          </a:xfrm>
          <a:noFill/>
        </p:spPr>
        <p:txBody>
          <a:bodyPr wrap="square" numCol="1" anchor="t" anchorCtr="0" compatLnSpc="1">
            <a:prstTxWarp prst="textNoShape">
              <a:avLst/>
            </a:prstTxWarp>
          </a:bodyPr>
          <a:lstStyle/>
          <a:p>
            <a:pPr eaLnBrk="1" hangingPunct="1">
              <a:spcBef>
                <a:spcPct val="0"/>
              </a:spcBef>
            </a:pPr>
            <a:r>
              <a:rPr lang="en-US" dirty="0"/>
              <a:t>Susan</a:t>
            </a:r>
          </a:p>
        </p:txBody>
      </p:sp>
      <p:sp>
        <p:nvSpPr>
          <p:cNvPr id="5" name="Header Placeholder 4"/>
          <p:cNvSpPr>
            <a:spLocks noGrp="1"/>
          </p:cNvSpPr>
          <p:nvPr>
            <p:ph type="hdr" sz="quarter" idx="10"/>
          </p:nvPr>
        </p:nvSpPr>
        <p:spPr/>
        <p:txBody>
          <a:bodyPr numCol="1"/>
          <a:lstStyle/>
          <a:p>
            <a:pPr>
              <a:defRPr/>
            </a:pPr>
            <a:r>
              <a:rPr lang="en-US">
                <a:solidFill>
                  <a:prstClr val="white"/>
                </a:solidFill>
              </a:rPr>
              <a:t>Module 1: Elder Abuse Investigations</a:t>
            </a:r>
          </a:p>
        </p:txBody>
      </p:sp>
    </p:spTree>
    <p:extLst>
      <p:ext uri="{BB962C8B-B14F-4D97-AF65-F5344CB8AC3E}">
        <p14:creationId xmlns:p14="http://schemas.microsoft.com/office/powerpoint/2010/main" val="1216914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prstClr val="black">
                    <a:lumMod val="65000"/>
                    <a:lumOff val="35000"/>
                  </a:prstClr>
                </a:solidFill>
              </a:rPr>
              <a:t>Susan</a:t>
            </a:r>
            <a:endParaRPr lang="en-US" dirty="0"/>
          </a:p>
        </p:txBody>
      </p:sp>
      <p:sp>
        <p:nvSpPr>
          <p:cNvPr id="4" name="Slide Number Placeholder 3"/>
          <p:cNvSpPr>
            <a:spLocks noGrp="1"/>
          </p:cNvSpPr>
          <p:nvPr>
            <p:ph type="sldNum" sz="quarter" idx="5"/>
          </p:nvPr>
        </p:nvSpPr>
        <p:spPr/>
        <p:txBody>
          <a:bodyPr/>
          <a:lstStyle/>
          <a:p>
            <a:pPr>
              <a:defRPr/>
            </a:pPr>
            <a:fld id="{D7177428-E0A4-4466-9518-56EE78464BEB}" type="slidenum">
              <a:rPr lang="en-US" smtClean="0"/>
              <a:pPr>
                <a:defRPr/>
              </a:pPr>
              <a:t>29</a:t>
            </a:fld>
            <a:endParaRPr lang="en-US"/>
          </a:p>
        </p:txBody>
      </p:sp>
    </p:spTree>
    <p:extLst>
      <p:ext uri="{BB962C8B-B14F-4D97-AF65-F5344CB8AC3E}">
        <p14:creationId xmlns:p14="http://schemas.microsoft.com/office/powerpoint/2010/main" val="1020315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3</a:t>
            </a:fld>
            <a:endParaRPr lang="en-US"/>
          </a:p>
        </p:txBody>
      </p:sp>
    </p:spTree>
    <p:extLst>
      <p:ext uri="{BB962C8B-B14F-4D97-AF65-F5344CB8AC3E}">
        <p14:creationId xmlns:p14="http://schemas.microsoft.com/office/powerpoint/2010/main" val="3495639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prstClr val="black">
                    <a:lumMod val="65000"/>
                    <a:lumOff val="35000"/>
                  </a:prstClr>
                </a:solidFill>
              </a:rPr>
              <a:t>Susan</a:t>
            </a:r>
            <a:endParaRPr lang="en-US" dirty="0"/>
          </a:p>
        </p:txBody>
      </p:sp>
      <p:sp>
        <p:nvSpPr>
          <p:cNvPr id="4" name="Slide Number Placeholder 3"/>
          <p:cNvSpPr>
            <a:spLocks noGrp="1"/>
          </p:cNvSpPr>
          <p:nvPr>
            <p:ph type="sldNum" sz="quarter" idx="5"/>
          </p:nvPr>
        </p:nvSpPr>
        <p:spPr/>
        <p:txBody>
          <a:bodyPr/>
          <a:lstStyle/>
          <a:p>
            <a:pPr>
              <a:defRPr/>
            </a:pPr>
            <a:fld id="{D7177428-E0A4-4466-9518-56EE78464BEB}" type="slidenum">
              <a:rPr lang="en-US" smtClean="0"/>
              <a:pPr>
                <a:defRPr/>
              </a:pPr>
              <a:t>30</a:t>
            </a:fld>
            <a:endParaRPr lang="en-US"/>
          </a:p>
        </p:txBody>
      </p:sp>
    </p:spTree>
    <p:extLst>
      <p:ext uri="{BB962C8B-B14F-4D97-AF65-F5344CB8AC3E}">
        <p14:creationId xmlns:p14="http://schemas.microsoft.com/office/powerpoint/2010/main" val="3767687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a:p>
        </p:txBody>
      </p:sp>
      <p:sp>
        <p:nvSpPr>
          <p:cNvPr id="146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Susan</a:t>
            </a:r>
            <a:r>
              <a:rPr lang="en-US" altLang="en-US" baseline="0" dirty="0"/>
              <a:t>: </a:t>
            </a:r>
            <a:r>
              <a:rPr lang="en-US" altLang="en-US" dirty="0"/>
              <a:t>Highlight concurrent investigations</a:t>
            </a:r>
            <a:r>
              <a:rPr lang="en-US" altLang="en-US" baseline="0" dirty="0"/>
              <a:t> and collaboration piece.</a:t>
            </a:r>
            <a:endParaRPr lang="en-US" altLang="en-US" dirty="0"/>
          </a:p>
        </p:txBody>
      </p:sp>
    </p:spTree>
    <p:extLst>
      <p:ext uri="{BB962C8B-B14F-4D97-AF65-F5344CB8AC3E}">
        <p14:creationId xmlns:p14="http://schemas.microsoft.com/office/powerpoint/2010/main" val="3775881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a:p>
        </p:txBody>
      </p:sp>
      <p:sp>
        <p:nvSpPr>
          <p:cNvPr id="146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Susan</a:t>
            </a:r>
          </a:p>
        </p:txBody>
      </p:sp>
    </p:spTree>
    <p:extLst>
      <p:ext uri="{BB962C8B-B14F-4D97-AF65-F5344CB8AC3E}">
        <p14:creationId xmlns:p14="http://schemas.microsoft.com/office/powerpoint/2010/main" val="2708094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prstClr val="black">
                    <a:lumMod val="65000"/>
                    <a:lumOff val="35000"/>
                  </a:prstClr>
                </a:solidFill>
              </a:rPr>
              <a:t>Susan</a:t>
            </a:r>
            <a:endParaRPr lang="en-US" dirty="0"/>
          </a:p>
        </p:txBody>
      </p:sp>
      <p:sp>
        <p:nvSpPr>
          <p:cNvPr id="4" name="Slide Number Placeholder 3"/>
          <p:cNvSpPr>
            <a:spLocks noGrp="1"/>
          </p:cNvSpPr>
          <p:nvPr>
            <p:ph type="sldNum" sz="quarter" idx="5"/>
          </p:nvPr>
        </p:nvSpPr>
        <p:spPr/>
        <p:txBody>
          <a:bodyPr/>
          <a:lstStyle/>
          <a:p>
            <a:pPr>
              <a:defRPr/>
            </a:pPr>
            <a:fld id="{D7177428-E0A4-4466-9518-56EE78464BEB}" type="slidenum">
              <a:rPr lang="en-US" smtClean="0"/>
              <a:pPr>
                <a:defRPr/>
              </a:pPr>
              <a:t>33</a:t>
            </a:fld>
            <a:endParaRPr lang="en-US"/>
          </a:p>
        </p:txBody>
      </p:sp>
    </p:spTree>
    <p:extLst>
      <p:ext uri="{BB962C8B-B14F-4D97-AF65-F5344CB8AC3E}">
        <p14:creationId xmlns:p14="http://schemas.microsoft.com/office/powerpoint/2010/main" val="35945591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34</a:t>
            </a:fld>
            <a:endParaRPr lang="en-US"/>
          </a:p>
        </p:txBody>
      </p:sp>
    </p:spTree>
    <p:extLst>
      <p:ext uri="{BB962C8B-B14F-4D97-AF65-F5344CB8AC3E}">
        <p14:creationId xmlns:p14="http://schemas.microsoft.com/office/powerpoint/2010/main" val="27619784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 Cleanliness, dirtiness, hoarding, malnutrition, dehydration, lack of basic hygiene, bed-bound without care, dementia/confusion, lack of amenities they should be able to afford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177428-E0A4-4466-9518-56EE78464BE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80556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2286DF-E94D-48E1-A808-CEFC5092B66F}"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dirty="0"/>
              <a:t>Beth</a:t>
            </a:r>
          </a:p>
        </p:txBody>
      </p:sp>
    </p:spTree>
    <p:extLst>
      <p:ext uri="{BB962C8B-B14F-4D97-AF65-F5344CB8AC3E}">
        <p14:creationId xmlns:p14="http://schemas.microsoft.com/office/powerpoint/2010/main" val="1465696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37</a:t>
            </a:fld>
            <a:endParaRPr lang="en-US"/>
          </a:p>
        </p:txBody>
      </p:sp>
    </p:spTree>
    <p:extLst>
      <p:ext uri="{BB962C8B-B14F-4D97-AF65-F5344CB8AC3E}">
        <p14:creationId xmlns:p14="http://schemas.microsoft.com/office/powerpoint/2010/main" val="24100004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53ED78-7FB6-4A5E-99F0-31A1836A5BF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dirty="0"/>
              <a:t>Beth</a:t>
            </a:r>
          </a:p>
        </p:txBody>
      </p:sp>
    </p:spTree>
    <p:extLst>
      <p:ext uri="{BB962C8B-B14F-4D97-AF65-F5344CB8AC3E}">
        <p14:creationId xmlns:p14="http://schemas.microsoft.com/office/powerpoint/2010/main" val="33676581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39</a:t>
            </a:fld>
            <a:endParaRPr lang="en-US"/>
          </a:p>
        </p:txBody>
      </p:sp>
    </p:spTree>
    <p:extLst>
      <p:ext uri="{BB962C8B-B14F-4D97-AF65-F5344CB8AC3E}">
        <p14:creationId xmlns:p14="http://schemas.microsoft.com/office/powerpoint/2010/main" val="1216163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4</a:t>
            </a:fld>
            <a:endParaRPr lang="en-US"/>
          </a:p>
        </p:txBody>
      </p:sp>
    </p:spTree>
    <p:extLst>
      <p:ext uri="{BB962C8B-B14F-4D97-AF65-F5344CB8AC3E}">
        <p14:creationId xmlns:p14="http://schemas.microsoft.com/office/powerpoint/2010/main" val="14116666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Mike</a:t>
            </a:r>
          </a:p>
        </p:txBody>
      </p:sp>
    </p:spTree>
    <p:extLst>
      <p:ext uri="{BB962C8B-B14F-4D97-AF65-F5344CB8AC3E}">
        <p14:creationId xmlns:p14="http://schemas.microsoft.com/office/powerpoint/2010/main" val="1647041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Mike</a:t>
            </a:r>
          </a:p>
        </p:txBody>
      </p:sp>
    </p:spTree>
    <p:extLst>
      <p:ext uri="{BB962C8B-B14F-4D97-AF65-F5344CB8AC3E}">
        <p14:creationId xmlns:p14="http://schemas.microsoft.com/office/powerpoint/2010/main" val="20297076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Mike</a:t>
            </a:r>
          </a:p>
        </p:txBody>
      </p:sp>
    </p:spTree>
    <p:extLst>
      <p:ext uri="{BB962C8B-B14F-4D97-AF65-F5344CB8AC3E}">
        <p14:creationId xmlns:p14="http://schemas.microsoft.com/office/powerpoint/2010/main" val="7386254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Mike</a:t>
            </a:r>
          </a:p>
        </p:txBody>
      </p:sp>
    </p:spTree>
    <p:extLst>
      <p:ext uri="{BB962C8B-B14F-4D97-AF65-F5344CB8AC3E}">
        <p14:creationId xmlns:p14="http://schemas.microsoft.com/office/powerpoint/2010/main" val="15991026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44</a:t>
            </a:fld>
            <a:endParaRPr lang="en-US"/>
          </a:p>
        </p:txBody>
      </p:sp>
    </p:spTree>
    <p:extLst>
      <p:ext uri="{BB962C8B-B14F-4D97-AF65-F5344CB8AC3E}">
        <p14:creationId xmlns:p14="http://schemas.microsoft.com/office/powerpoint/2010/main" val="447342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45</a:t>
            </a:fld>
            <a:endParaRPr lang="en-US"/>
          </a:p>
        </p:txBody>
      </p:sp>
    </p:spTree>
    <p:extLst>
      <p:ext uri="{BB962C8B-B14F-4D97-AF65-F5344CB8AC3E}">
        <p14:creationId xmlns:p14="http://schemas.microsoft.com/office/powerpoint/2010/main" val="18092846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46</a:t>
            </a:fld>
            <a:endParaRPr lang="en-US"/>
          </a:p>
        </p:txBody>
      </p:sp>
    </p:spTree>
    <p:extLst>
      <p:ext uri="{BB962C8B-B14F-4D97-AF65-F5344CB8AC3E}">
        <p14:creationId xmlns:p14="http://schemas.microsoft.com/office/powerpoint/2010/main" val="12440494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47</a:t>
            </a:fld>
            <a:endParaRPr lang="en-US"/>
          </a:p>
        </p:txBody>
      </p:sp>
    </p:spTree>
    <p:extLst>
      <p:ext uri="{BB962C8B-B14F-4D97-AF65-F5344CB8AC3E}">
        <p14:creationId xmlns:p14="http://schemas.microsoft.com/office/powerpoint/2010/main" val="30890883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48</a:t>
            </a:fld>
            <a:endParaRPr lang="en-US"/>
          </a:p>
        </p:txBody>
      </p:sp>
    </p:spTree>
    <p:extLst>
      <p:ext uri="{BB962C8B-B14F-4D97-AF65-F5344CB8AC3E}">
        <p14:creationId xmlns:p14="http://schemas.microsoft.com/office/powerpoint/2010/main" val="14644718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Get PCP and other medical provider contact information. Names of financial institutions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177428-E0A4-4466-9518-56EE78464BE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74854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5</a:t>
            </a:fld>
            <a:endParaRPr lang="en-US"/>
          </a:p>
        </p:txBody>
      </p:sp>
    </p:spTree>
    <p:extLst>
      <p:ext uri="{BB962C8B-B14F-4D97-AF65-F5344CB8AC3E}">
        <p14:creationId xmlns:p14="http://schemas.microsoft.com/office/powerpoint/2010/main" val="23689262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50</a:t>
            </a:fld>
            <a:endParaRPr lang="en-US"/>
          </a:p>
        </p:txBody>
      </p:sp>
    </p:spTree>
    <p:extLst>
      <p:ext uri="{BB962C8B-B14F-4D97-AF65-F5344CB8AC3E}">
        <p14:creationId xmlns:p14="http://schemas.microsoft.com/office/powerpoint/2010/main" val="23291853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51</a:t>
            </a:fld>
            <a:endParaRPr lang="en-US"/>
          </a:p>
        </p:txBody>
      </p:sp>
    </p:spTree>
    <p:extLst>
      <p:ext uri="{BB962C8B-B14F-4D97-AF65-F5344CB8AC3E}">
        <p14:creationId xmlns:p14="http://schemas.microsoft.com/office/powerpoint/2010/main" val="27087550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52</a:t>
            </a:fld>
            <a:endParaRPr lang="en-US"/>
          </a:p>
        </p:txBody>
      </p:sp>
    </p:spTree>
    <p:extLst>
      <p:ext uri="{BB962C8B-B14F-4D97-AF65-F5344CB8AC3E}">
        <p14:creationId xmlns:p14="http://schemas.microsoft.com/office/powerpoint/2010/main" val="31329868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C8627-7DD5-4559-89F3-2013A597ADB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dirty="0"/>
              <a:t>Mike</a:t>
            </a:r>
          </a:p>
        </p:txBody>
      </p:sp>
    </p:spTree>
    <p:extLst>
      <p:ext uri="{BB962C8B-B14F-4D97-AF65-F5344CB8AC3E}">
        <p14:creationId xmlns:p14="http://schemas.microsoft.com/office/powerpoint/2010/main" val="20434245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488BE2-95AC-4E96-AE12-C18D218ED5F4}"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dirty="0"/>
              <a:t>Mike</a:t>
            </a:r>
          </a:p>
        </p:txBody>
      </p:sp>
    </p:spTree>
    <p:extLst>
      <p:ext uri="{BB962C8B-B14F-4D97-AF65-F5344CB8AC3E}">
        <p14:creationId xmlns:p14="http://schemas.microsoft.com/office/powerpoint/2010/main" val="33818231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55</a:t>
            </a:fld>
            <a:endParaRPr lang="en-US"/>
          </a:p>
        </p:txBody>
      </p:sp>
    </p:spTree>
    <p:extLst>
      <p:ext uri="{BB962C8B-B14F-4D97-AF65-F5344CB8AC3E}">
        <p14:creationId xmlns:p14="http://schemas.microsoft.com/office/powerpoint/2010/main" val="7005425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56</a:t>
            </a:fld>
            <a:endParaRPr lang="en-US"/>
          </a:p>
        </p:txBody>
      </p:sp>
    </p:spTree>
    <p:extLst>
      <p:ext uri="{BB962C8B-B14F-4D97-AF65-F5344CB8AC3E}">
        <p14:creationId xmlns:p14="http://schemas.microsoft.com/office/powerpoint/2010/main" val="36703966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57</a:t>
            </a:fld>
            <a:endParaRPr lang="en-US"/>
          </a:p>
        </p:txBody>
      </p:sp>
    </p:spTree>
    <p:extLst>
      <p:ext uri="{BB962C8B-B14F-4D97-AF65-F5344CB8AC3E}">
        <p14:creationId xmlns:p14="http://schemas.microsoft.com/office/powerpoint/2010/main" val="11951169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58</a:t>
            </a:fld>
            <a:endParaRPr lang="en-US"/>
          </a:p>
        </p:txBody>
      </p:sp>
    </p:spTree>
    <p:extLst>
      <p:ext uri="{BB962C8B-B14F-4D97-AF65-F5344CB8AC3E}">
        <p14:creationId xmlns:p14="http://schemas.microsoft.com/office/powerpoint/2010/main" val="13776045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59</a:t>
            </a:fld>
            <a:endParaRPr lang="en-US"/>
          </a:p>
        </p:txBody>
      </p:sp>
    </p:spTree>
    <p:extLst>
      <p:ext uri="{BB962C8B-B14F-4D97-AF65-F5344CB8AC3E}">
        <p14:creationId xmlns:p14="http://schemas.microsoft.com/office/powerpoint/2010/main" val="1358230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6</a:t>
            </a:fld>
            <a:endParaRPr lang="en-US"/>
          </a:p>
        </p:txBody>
      </p:sp>
    </p:spTree>
    <p:extLst>
      <p:ext uri="{BB962C8B-B14F-4D97-AF65-F5344CB8AC3E}">
        <p14:creationId xmlns:p14="http://schemas.microsoft.com/office/powerpoint/2010/main" val="30439026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60</a:t>
            </a:fld>
            <a:endParaRPr lang="en-US"/>
          </a:p>
        </p:txBody>
      </p:sp>
    </p:spTree>
    <p:extLst>
      <p:ext uri="{BB962C8B-B14F-4D97-AF65-F5344CB8AC3E}">
        <p14:creationId xmlns:p14="http://schemas.microsoft.com/office/powerpoint/2010/main" val="34276607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E86EA8E4-6EAC-41AB-8A2E-89347AB91828}" type="slidenum">
              <a:rPr lang="en-US" smtClean="0"/>
              <a:pPr/>
              <a:t>61</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dirty="0"/>
              <a:t>Beth</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62</a:t>
            </a:fld>
            <a:endParaRPr lang="en-US"/>
          </a:p>
        </p:txBody>
      </p:sp>
    </p:spTree>
    <p:extLst>
      <p:ext uri="{BB962C8B-B14F-4D97-AF65-F5344CB8AC3E}">
        <p14:creationId xmlns:p14="http://schemas.microsoft.com/office/powerpoint/2010/main" val="28084078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63</a:t>
            </a:fld>
            <a:endParaRPr lang="en-US"/>
          </a:p>
        </p:txBody>
      </p:sp>
    </p:spTree>
    <p:extLst>
      <p:ext uri="{BB962C8B-B14F-4D97-AF65-F5344CB8AC3E}">
        <p14:creationId xmlns:p14="http://schemas.microsoft.com/office/powerpoint/2010/main" val="16897231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64</a:t>
            </a:fld>
            <a:endParaRPr lang="en-US"/>
          </a:p>
        </p:txBody>
      </p:sp>
    </p:spTree>
    <p:extLst>
      <p:ext uri="{BB962C8B-B14F-4D97-AF65-F5344CB8AC3E}">
        <p14:creationId xmlns:p14="http://schemas.microsoft.com/office/powerpoint/2010/main" val="33241954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65</a:t>
            </a:fld>
            <a:endParaRPr lang="en-US"/>
          </a:p>
        </p:txBody>
      </p:sp>
    </p:spTree>
    <p:extLst>
      <p:ext uri="{BB962C8B-B14F-4D97-AF65-F5344CB8AC3E}">
        <p14:creationId xmlns:p14="http://schemas.microsoft.com/office/powerpoint/2010/main" val="32619012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5"/>
          </p:nvPr>
        </p:nvSpPr>
        <p:spPr/>
        <p:txBody>
          <a:bodyPr/>
          <a:lstStyle/>
          <a:p>
            <a:pPr>
              <a:defRPr/>
            </a:pPr>
            <a:fld id="{D7177428-E0A4-4466-9518-56EE78464BEB}" type="slidenum">
              <a:rPr lang="en-US" smtClean="0"/>
              <a:pPr>
                <a:defRPr/>
              </a:pPr>
              <a:t>66</a:t>
            </a:fld>
            <a:endParaRPr lang="en-US"/>
          </a:p>
        </p:txBody>
      </p:sp>
    </p:spTree>
    <p:extLst>
      <p:ext uri="{BB962C8B-B14F-4D97-AF65-F5344CB8AC3E}">
        <p14:creationId xmlns:p14="http://schemas.microsoft.com/office/powerpoint/2010/main" val="9625420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lumMod val="65000"/>
                    <a:lumOff val="35000"/>
                  </a:prstClr>
                </a:solidFill>
              </a:rPr>
              <a:t>Susan</a:t>
            </a:r>
            <a:endParaRPr lang="en-US" dirty="0"/>
          </a:p>
        </p:txBody>
      </p:sp>
      <p:sp>
        <p:nvSpPr>
          <p:cNvPr id="4" name="Slide Number Placeholder 3"/>
          <p:cNvSpPr>
            <a:spLocks noGrp="1"/>
          </p:cNvSpPr>
          <p:nvPr>
            <p:ph type="sldNum" sz="quarter" idx="5"/>
          </p:nvPr>
        </p:nvSpPr>
        <p:spPr/>
        <p:txBody>
          <a:bodyPr/>
          <a:lstStyle/>
          <a:p>
            <a:pPr>
              <a:defRPr/>
            </a:pPr>
            <a:fld id="{D7177428-E0A4-4466-9518-56EE78464BEB}" type="slidenum">
              <a:rPr lang="en-US" smtClean="0"/>
              <a:pPr>
                <a:defRPr/>
              </a:pPr>
              <a:t>67</a:t>
            </a:fld>
            <a:endParaRPr lang="en-US"/>
          </a:p>
        </p:txBody>
      </p:sp>
    </p:spTree>
    <p:extLst>
      <p:ext uri="{BB962C8B-B14F-4D97-AF65-F5344CB8AC3E}">
        <p14:creationId xmlns:p14="http://schemas.microsoft.com/office/powerpoint/2010/main" val="36951679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prstClr val="black">
                    <a:lumMod val="65000"/>
                    <a:lumOff val="35000"/>
                  </a:prstClr>
                </a:solidFill>
              </a:rPr>
              <a:t>Susan</a:t>
            </a:r>
            <a:endParaRPr lang="en-US" dirty="0"/>
          </a:p>
        </p:txBody>
      </p:sp>
      <p:sp>
        <p:nvSpPr>
          <p:cNvPr id="4" name="Slide Number Placeholder 3"/>
          <p:cNvSpPr>
            <a:spLocks noGrp="1"/>
          </p:cNvSpPr>
          <p:nvPr>
            <p:ph type="sldNum" sz="quarter" idx="5"/>
          </p:nvPr>
        </p:nvSpPr>
        <p:spPr/>
        <p:txBody>
          <a:bodyPr/>
          <a:lstStyle/>
          <a:p>
            <a:pPr>
              <a:defRPr/>
            </a:pPr>
            <a:fld id="{D7177428-E0A4-4466-9518-56EE78464BEB}" type="slidenum">
              <a:rPr lang="en-US" smtClean="0"/>
              <a:pPr>
                <a:defRPr/>
              </a:pPr>
              <a:t>68</a:t>
            </a:fld>
            <a:endParaRPr lang="en-US"/>
          </a:p>
        </p:txBody>
      </p:sp>
    </p:spTree>
    <p:extLst>
      <p:ext uri="{BB962C8B-B14F-4D97-AF65-F5344CB8AC3E}">
        <p14:creationId xmlns:p14="http://schemas.microsoft.com/office/powerpoint/2010/main" val="415343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10"/>
          </p:nvPr>
        </p:nvSpPr>
        <p:spPr/>
        <p:txBody>
          <a:bodyPr/>
          <a:lstStyle/>
          <a:p>
            <a:pPr>
              <a:defRPr/>
            </a:pPr>
            <a:fld id="{D7177428-E0A4-4466-9518-56EE78464BEB}" type="slidenum">
              <a:rPr lang="en-US" smtClean="0"/>
              <a:pPr>
                <a:defRPr/>
              </a:pPr>
              <a:t>69</a:t>
            </a:fld>
            <a:endParaRPr lang="en-US"/>
          </a:p>
        </p:txBody>
      </p:sp>
    </p:spTree>
    <p:extLst>
      <p:ext uri="{BB962C8B-B14F-4D97-AF65-F5344CB8AC3E}">
        <p14:creationId xmlns:p14="http://schemas.microsoft.com/office/powerpoint/2010/main" val="3512216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177428-E0A4-4466-9518-56EE78464BE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48542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177428-E0A4-4466-9518-56EE78464BE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49170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 NOT TO BE READ – the point is that there are many!</a:t>
            </a:r>
          </a:p>
          <a:p>
            <a:endParaRPr lang="en-US" dirty="0"/>
          </a:p>
          <a:p>
            <a:r>
              <a:rPr lang="en-US" dirty="0"/>
              <a:t>Resources: </a:t>
            </a:r>
          </a:p>
          <a:p>
            <a:pPr marL="171450" indent="-171450">
              <a:buFont typeface="Arial" panose="020B0604020202020204" pitchFamily="34" charset="0"/>
              <a:buChar char="•"/>
            </a:pPr>
            <a:r>
              <a:rPr lang="en-US" dirty="0"/>
              <a:t>Courtney O’Hara</a:t>
            </a:r>
          </a:p>
          <a:p>
            <a:pPr marL="171450" indent="-171450">
              <a:buFont typeface="Arial" panose="020B0604020202020204" pitchFamily="34" charset="0"/>
              <a:buChar char="•"/>
            </a:pPr>
            <a:r>
              <a:rPr lang="en-US" b="0" i="0" dirty="0">
                <a:solidFill>
                  <a:srgbClr val="000000"/>
                </a:solidFill>
                <a:effectLst/>
                <a:latin typeface="Times New Roman" panose="02020603050405020304" pitchFamily="18" charset="0"/>
              </a:rPr>
              <a:t>2003 American Prosecutor Research Institute (APRI) survey Miller ML, Johnson JL. Protecting America’s seniors: What local prosecutors are doing to fight elder abuse. American Prosecutors Research Institute: Bureau of Justice Assistance, Office of Justice Programs, US Department of Justice; 2003</a:t>
            </a:r>
          </a:p>
          <a:p>
            <a:pPr marL="171450" indent="-171450" algn="l">
              <a:buFont typeface="Arial" panose="020B0604020202020204" pitchFamily="34" charset="0"/>
              <a:buChar char="•"/>
            </a:pPr>
            <a:r>
              <a:rPr lang="en-US" b="0" i="0" dirty="0">
                <a:solidFill>
                  <a:srgbClr val="000000"/>
                </a:solidFill>
                <a:effectLst/>
                <a:latin typeface="arial" panose="020B0604020202020204" pitchFamily="34" charset="0"/>
              </a:rPr>
              <a:t>Prosecutors’ Perspectives on Elder Justice Using an Elder Abuse Forensic Center, </a:t>
            </a:r>
            <a:r>
              <a:rPr lang="en-US" b="0" i="0" dirty="0">
                <a:solidFill>
                  <a:srgbClr val="642A8F"/>
                </a:solidFill>
                <a:effectLst/>
                <a:latin typeface="arial" panose="020B0604020202020204" pitchFamily="34" charset="0"/>
                <a:hlinkClick r:id="rId3"/>
              </a:rPr>
              <a:t>Marguerite DeLiema</a:t>
            </a:r>
            <a:r>
              <a:rPr lang="en-US" b="0" i="0" dirty="0">
                <a:solidFill>
                  <a:srgbClr val="000000"/>
                </a:solidFill>
                <a:effectLst/>
                <a:latin typeface="arial" panose="020B0604020202020204" pitchFamily="34" charset="0"/>
              </a:rPr>
              <a:t>,</a:t>
            </a:r>
            <a:r>
              <a:rPr lang="en-US" b="0" i="0" baseline="30000" dirty="0">
                <a:solidFill>
                  <a:srgbClr val="000000"/>
                </a:solidFill>
                <a:effectLst/>
                <a:latin typeface="arial" panose="020B0604020202020204" pitchFamily="34" charset="0"/>
              </a:rPr>
              <a:t>1</a:t>
            </a:r>
            <a:r>
              <a:rPr lang="en-US" b="0" i="0" dirty="0">
                <a:solidFill>
                  <a:srgbClr val="000000"/>
                </a:solidFill>
                <a:effectLst/>
                <a:latin typeface="arial" panose="020B0604020202020204" pitchFamily="34" charset="0"/>
              </a:rPr>
              <a:t> </a:t>
            </a:r>
            <a:r>
              <a:rPr lang="en-US" b="0" i="0" dirty="0">
                <a:solidFill>
                  <a:srgbClr val="642A8F"/>
                </a:solidFill>
                <a:effectLst/>
                <a:latin typeface="arial" panose="020B0604020202020204" pitchFamily="34" charset="0"/>
                <a:hlinkClick r:id="rId4"/>
              </a:rPr>
              <a:t>Adria E. Navarro</a:t>
            </a:r>
            <a:r>
              <a:rPr lang="en-US" b="0" i="0" dirty="0">
                <a:solidFill>
                  <a:srgbClr val="000000"/>
                </a:solidFill>
                <a:effectLst/>
                <a:latin typeface="arial" panose="020B0604020202020204" pitchFamily="34" charset="0"/>
              </a:rPr>
              <a:t>,</a:t>
            </a:r>
            <a:r>
              <a:rPr lang="en-US" b="0" i="0" baseline="30000" dirty="0">
                <a:solidFill>
                  <a:srgbClr val="000000"/>
                </a:solidFill>
                <a:effectLst/>
                <a:latin typeface="arial" panose="020B0604020202020204" pitchFamily="34" charset="0"/>
              </a:rPr>
              <a:t>2</a:t>
            </a:r>
            <a:r>
              <a:rPr lang="en-US" b="0" i="0" dirty="0">
                <a:solidFill>
                  <a:srgbClr val="000000"/>
                </a:solidFill>
                <a:effectLst/>
                <a:latin typeface="arial" panose="020B0604020202020204" pitchFamily="34" charset="0"/>
              </a:rPr>
              <a:t> </a:t>
            </a:r>
            <a:r>
              <a:rPr lang="en-US" b="0" i="0" dirty="0" err="1">
                <a:solidFill>
                  <a:srgbClr val="642A8F"/>
                </a:solidFill>
                <a:effectLst/>
                <a:latin typeface="arial" panose="020B0604020202020204" pitchFamily="34" charset="0"/>
                <a:hlinkClick r:id="rId5"/>
              </a:rPr>
              <a:t>Melyssa</a:t>
            </a:r>
            <a:r>
              <a:rPr lang="en-US" b="0" i="0" dirty="0">
                <a:solidFill>
                  <a:srgbClr val="642A8F"/>
                </a:solidFill>
                <a:effectLst/>
                <a:latin typeface="arial" panose="020B0604020202020204" pitchFamily="34" charset="0"/>
                <a:hlinkClick r:id="rId5"/>
              </a:rPr>
              <a:t> Moss</a:t>
            </a:r>
            <a:r>
              <a:rPr lang="en-US" b="0" i="0" dirty="0">
                <a:solidFill>
                  <a:srgbClr val="000000"/>
                </a:solidFill>
                <a:effectLst/>
                <a:latin typeface="arial" panose="020B0604020202020204" pitchFamily="34" charset="0"/>
              </a:rPr>
              <a:t>,</a:t>
            </a:r>
            <a:r>
              <a:rPr lang="en-US" b="0" i="0" baseline="30000" dirty="0">
                <a:solidFill>
                  <a:srgbClr val="000000"/>
                </a:solidFill>
                <a:effectLst/>
                <a:latin typeface="arial" panose="020B0604020202020204" pitchFamily="34" charset="0"/>
              </a:rPr>
              <a:t>3</a:t>
            </a:r>
            <a:r>
              <a:rPr lang="en-US" b="0" i="0" dirty="0">
                <a:solidFill>
                  <a:srgbClr val="000000"/>
                </a:solidFill>
                <a:effectLst/>
                <a:latin typeface="arial" panose="020B0604020202020204" pitchFamily="34" charset="0"/>
              </a:rPr>
              <a:t> and </a:t>
            </a:r>
            <a:r>
              <a:rPr lang="en-US" b="0" i="0" dirty="0">
                <a:solidFill>
                  <a:srgbClr val="642A8F"/>
                </a:solidFill>
                <a:effectLst/>
                <a:latin typeface="arial" panose="020B0604020202020204" pitchFamily="34" charset="0"/>
                <a:hlinkClick r:id="rId6"/>
              </a:rPr>
              <a:t>Kathleen H. Wilber</a:t>
            </a:r>
            <a:r>
              <a:rPr lang="en-US" b="0" i="0" baseline="30000" dirty="0">
                <a:solidFill>
                  <a:srgbClr val="000000"/>
                </a:solidFill>
                <a:effectLst/>
                <a:latin typeface="arial" panose="020B0604020202020204" pitchFamily="34" charset="0"/>
              </a:rPr>
              <a:t>4</a:t>
            </a:r>
          </a:p>
          <a:p>
            <a:pPr marL="457200" lvl="1" indent="0" algn="l">
              <a:buFont typeface="Arial" panose="020B0604020202020204" pitchFamily="34" charset="0"/>
              <a:buNone/>
            </a:pPr>
            <a:r>
              <a:rPr lang="en-US" b="0" i="0" dirty="0">
                <a:solidFill>
                  <a:srgbClr val="642A8F"/>
                </a:solidFill>
                <a:effectLst/>
                <a:latin typeface="arial" panose="020B0604020202020204" pitchFamily="34" charset="0"/>
                <a:hlinkClick r:id="rId7"/>
              </a:rPr>
              <a:t>Am J Crim Justice</a:t>
            </a:r>
            <a:r>
              <a:rPr lang="en-US" b="0" i="0" dirty="0">
                <a:solidFill>
                  <a:srgbClr val="000000"/>
                </a:solidFill>
                <a:effectLst/>
                <a:latin typeface="arial" panose="020B0604020202020204" pitchFamily="34" charset="0"/>
              </a:rPr>
              <a:t>. Author manuscript; available in PMC 2018 Oct 14.</a:t>
            </a:r>
          </a:p>
          <a:p>
            <a:pPr marL="457200" lvl="1" indent="0" algn="l">
              <a:buFont typeface="Arial" panose="020B0604020202020204" pitchFamily="34" charset="0"/>
              <a:buNone/>
            </a:pPr>
            <a:r>
              <a:rPr lang="en-US" b="0" i="0" dirty="0">
                <a:solidFill>
                  <a:srgbClr val="000000"/>
                </a:solidFill>
                <a:effectLst/>
                <a:latin typeface="arial" panose="020B0604020202020204" pitchFamily="34" charset="0"/>
              </a:rPr>
              <a:t>Published in final edited form as: </a:t>
            </a:r>
            <a:r>
              <a:rPr lang="en-US" b="0" i="0" dirty="0">
                <a:solidFill>
                  <a:srgbClr val="642A8F"/>
                </a:solidFill>
                <a:effectLst/>
                <a:latin typeface="arial" panose="020B0604020202020204" pitchFamily="34" charset="0"/>
                <a:hlinkClick r:id="rId8"/>
              </a:rPr>
              <a:t>Am J Crim Justice. 2016 Dec; 41(4): 780–795.</a:t>
            </a:r>
            <a:r>
              <a:rPr lang="en-US" b="0" i="0" dirty="0">
                <a:solidFill>
                  <a:srgbClr val="642A8F"/>
                </a:solidFill>
                <a:effectLst/>
                <a:latin typeface="arial" panose="020B0604020202020204" pitchFamily="34" charset="0"/>
              </a:rPr>
              <a:t> </a:t>
            </a:r>
            <a:r>
              <a:rPr lang="en-US" b="0" i="0" dirty="0">
                <a:solidFill>
                  <a:srgbClr val="000000"/>
                </a:solidFill>
                <a:effectLst/>
                <a:latin typeface="arial" panose="020B0604020202020204" pitchFamily="34" charset="0"/>
              </a:rPr>
              <a:t>Published online 2016 Jan 9. </a:t>
            </a:r>
            <a:r>
              <a:rPr lang="en-US" b="0" i="0" dirty="0" err="1">
                <a:solidFill>
                  <a:srgbClr val="000000"/>
                </a:solidFill>
                <a:effectLst/>
                <a:latin typeface="arial" panose="020B0604020202020204" pitchFamily="34" charset="0"/>
              </a:rPr>
              <a:t>doi</a:t>
            </a:r>
            <a:r>
              <a:rPr lang="en-US" b="0" i="0" dirty="0">
                <a:solidFill>
                  <a:srgbClr val="000000"/>
                </a:solidFill>
                <a:effectLst/>
                <a:latin typeface="arial" panose="020B0604020202020204" pitchFamily="34" charset="0"/>
              </a:rPr>
              <a:t>: </a:t>
            </a:r>
            <a:r>
              <a:rPr lang="en-US" b="0" i="0" dirty="0">
                <a:solidFill>
                  <a:srgbClr val="642A8F"/>
                </a:solidFill>
                <a:effectLst/>
                <a:latin typeface="arial" panose="020B0604020202020204" pitchFamily="34" charset="0"/>
                <a:hlinkClick r:id="rId9"/>
              </a:rPr>
              <a:t>10.1007/s12103-015-9321-7</a:t>
            </a:r>
            <a:endParaRPr lang="en-US" b="0" i="0" dirty="0">
              <a:solidFill>
                <a:srgbClr val="000000"/>
              </a:solidFill>
              <a:effectLst/>
              <a:latin typeface="arial" panose="020B060402020202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7177428-E0A4-4466-9518-56EE78464BEB}" type="slidenum">
              <a:rPr lang="en-US" smtClean="0"/>
              <a:pPr>
                <a:defRPr/>
              </a:pPr>
              <a:t>9</a:t>
            </a:fld>
            <a:endParaRPr lang="en-US"/>
          </a:p>
        </p:txBody>
      </p:sp>
    </p:spTree>
    <p:extLst>
      <p:ext uri="{BB962C8B-B14F-4D97-AF65-F5344CB8AC3E}">
        <p14:creationId xmlns:p14="http://schemas.microsoft.com/office/powerpoint/2010/main" val="726611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pPr>
              <a:defRPr/>
            </a:pPr>
            <a:endParaRPr lang="en-US"/>
          </a:p>
        </p:txBody>
      </p:sp>
      <p:sp>
        <p:nvSpPr>
          <p:cNvPr id="5" name="Footer Placeholder 4"/>
          <p:cNvSpPr>
            <a:spLocks noGrp="1"/>
          </p:cNvSpPr>
          <p:nvPr>
            <p:ph type="ftr" sz="quarter" idx="11"/>
          </p:nvPr>
        </p:nvSpPr>
        <p:spPr>
          <a:xfrm>
            <a:off x="2743973" y="5870576"/>
            <a:ext cx="3932137" cy="377825"/>
          </a:xfrm>
        </p:spPr>
        <p:txBody>
          <a:bodyPr/>
          <a:lstStyle/>
          <a:p>
            <a:pPr>
              <a:defRPr/>
            </a:pPr>
            <a:endParaRPr lang="en-US"/>
          </a:p>
        </p:txBody>
      </p:sp>
      <p:sp>
        <p:nvSpPr>
          <p:cNvPr id="6" name="Slide Number Placeholder 5"/>
          <p:cNvSpPr>
            <a:spLocks noGrp="1"/>
          </p:cNvSpPr>
          <p:nvPr>
            <p:ph type="sldNum" sz="quarter" idx="12"/>
          </p:nvPr>
        </p:nvSpPr>
        <p:spPr>
          <a:xfrm>
            <a:off x="8040685" y="5870576"/>
            <a:ext cx="417516" cy="377825"/>
          </a:xfrm>
        </p:spPr>
        <p:txBody>
          <a:bodyPr/>
          <a:lstStyle/>
          <a:p>
            <a:pPr>
              <a:defRPr/>
            </a:pPr>
            <a:fld id="{BC7596CA-B1D4-460B-9C2D-940DF639B2D5}" type="slidenum">
              <a:rPr lang="en-US" smtClean="0"/>
              <a:pPr>
                <a:defRPr/>
              </a:pPr>
              <a:t>‹#›</a:t>
            </a:fld>
            <a:endParaRPr lang="en-US"/>
          </a:p>
        </p:txBody>
      </p:sp>
    </p:spTree>
    <p:extLst>
      <p:ext uri="{BB962C8B-B14F-4D97-AF65-F5344CB8AC3E}">
        <p14:creationId xmlns:p14="http://schemas.microsoft.com/office/powerpoint/2010/main" val="2189367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9CC031E-5BF6-49BE-AEF2-93E96CFC5A3E}" type="slidenum">
              <a:rPr lang="en-US" smtClean="0"/>
              <a:pPr>
                <a:defRPr/>
              </a:pPr>
              <a:t>‹#›</a:t>
            </a:fld>
            <a:endParaRPr lang="en-US"/>
          </a:p>
        </p:txBody>
      </p:sp>
    </p:spTree>
    <p:extLst>
      <p:ext uri="{BB962C8B-B14F-4D97-AF65-F5344CB8AC3E}">
        <p14:creationId xmlns:p14="http://schemas.microsoft.com/office/powerpoint/2010/main" val="223424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9CC031E-5BF6-49BE-AEF2-93E96CFC5A3E}" type="slidenum">
              <a:rPr lang="en-US" smtClean="0"/>
              <a:pPr>
                <a:defRPr/>
              </a:pPr>
              <a:t>‹#›</a:t>
            </a:fld>
            <a:endParaRPr lang="en-US"/>
          </a:p>
        </p:txBody>
      </p:sp>
    </p:spTree>
    <p:extLst>
      <p:ext uri="{BB962C8B-B14F-4D97-AF65-F5344CB8AC3E}">
        <p14:creationId xmlns:p14="http://schemas.microsoft.com/office/powerpoint/2010/main" val="1238208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9CC031E-5BF6-49BE-AEF2-93E96CFC5A3E}" type="slidenum">
              <a:rPr lang="en-US" smtClean="0"/>
              <a:pPr>
                <a:defRPr/>
              </a:pPr>
              <a:t>‹#›</a:t>
            </a:fld>
            <a:endParaRPr lang="en-US"/>
          </a:p>
        </p:txBody>
      </p:sp>
    </p:spTree>
    <p:extLst>
      <p:ext uri="{BB962C8B-B14F-4D97-AF65-F5344CB8AC3E}">
        <p14:creationId xmlns:p14="http://schemas.microsoft.com/office/powerpoint/2010/main" val="895471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9CC031E-5BF6-49BE-AEF2-93E96CFC5A3E}" type="slidenum">
              <a:rPr lang="en-US" smtClean="0"/>
              <a:pPr>
                <a:defRPr/>
              </a:pPr>
              <a:t>‹#›</a:t>
            </a:fld>
            <a:endParaRPr lang="en-US"/>
          </a:p>
        </p:txBody>
      </p:sp>
    </p:spTree>
    <p:extLst>
      <p:ext uri="{BB962C8B-B14F-4D97-AF65-F5344CB8AC3E}">
        <p14:creationId xmlns:p14="http://schemas.microsoft.com/office/powerpoint/2010/main" val="4285214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9CC031E-5BF6-49BE-AEF2-93E96CFC5A3E}" type="slidenum">
              <a:rPr lang="en-US" smtClean="0"/>
              <a:pPr>
                <a:defRPr/>
              </a:pPr>
              <a:t>‹#›</a:t>
            </a:fld>
            <a:endParaRPr lang="en-US"/>
          </a:p>
        </p:txBody>
      </p:sp>
    </p:spTree>
    <p:extLst>
      <p:ext uri="{BB962C8B-B14F-4D97-AF65-F5344CB8AC3E}">
        <p14:creationId xmlns:p14="http://schemas.microsoft.com/office/powerpoint/2010/main" val="4017405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9CC031E-5BF6-49BE-AEF2-93E96CFC5A3E}" type="slidenum">
              <a:rPr lang="en-US" smtClean="0"/>
              <a:pPr>
                <a:defRPr/>
              </a:pPr>
              <a:t>‹#›</a:t>
            </a:fld>
            <a:endParaRPr lang="en-US"/>
          </a:p>
        </p:txBody>
      </p:sp>
    </p:spTree>
    <p:extLst>
      <p:ext uri="{BB962C8B-B14F-4D97-AF65-F5344CB8AC3E}">
        <p14:creationId xmlns:p14="http://schemas.microsoft.com/office/powerpoint/2010/main" val="4193455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6C99A5A-E324-4AC8-B6AD-AAE61A96EEF7}" type="slidenum">
              <a:rPr lang="en-US" smtClean="0"/>
              <a:pPr>
                <a:defRPr/>
              </a:pPr>
              <a:t>‹#›</a:t>
            </a:fld>
            <a:endParaRPr lang="en-US"/>
          </a:p>
        </p:txBody>
      </p:sp>
    </p:spTree>
    <p:extLst>
      <p:ext uri="{BB962C8B-B14F-4D97-AF65-F5344CB8AC3E}">
        <p14:creationId xmlns:p14="http://schemas.microsoft.com/office/powerpoint/2010/main" val="419662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31249C3-E102-4754-9D65-093D60E3556C}" type="slidenum">
              <a:rPr lang="en-US" smtClean="0"/>
              <a:pPr>
                <a:defRPr/>
              </a:pPr>
              <a:t>‹#›</a:t>
            </a:fld>
            <a:endParaRPr lang="en-US"/>
          </a:p>
        </p:txBody>
      </p:sp>
    </p:spTree>
    <p:extLst>
      <p:ext uri="{BB962C8B-B14F-4D97-AF65-F5344CB8AC3E}">
        <p14:creationId xmlns:p14="http://schemas.microsoft.com/office/powerpoint/2010/main" val="1586130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F8F80E-0BD1-4B27-A6EA-400085FA7C89}" type="slidenum">
              <a:rPr lang="en-US" smtClean="0"/>
              <a:pPr>
                <a:defRPr/>
              </a:pPr>
              <a:t>‹#›</a:t>
            </a:fld>
            <a:endParaRPr lang="en-US"/>
          </a:p>
        </p:txBody>
      </p:sp>
    </p:spTree>
    <p:extLst>
      <p:ext uri="{BB962C8B-B14F-4D97-AF65-F5344CB8AC3E}">
        <p14:creationId xmlns:p14="http://schemas.microsoft.com/office/powerpoint/2010/main" val="1493306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B0FF5C8-DD56-410B-9571-8E01C9737AB8}" type="slidenum">
              <a:rPr lang="en-US" smtClean="0"/>
              <a:pPr>
                <a:defRPr/>
              </a:pPr>
              <a:t>‹#›</a:t>
            </a:fld>
            <a:endParaRPr lang="en-US"/>
          </a:p>
        </p:txBody>
      </p:sp>
    </p:spTree>
    <p:extLst>
      <p:ext uri="{BB962C8B-B14F-4D97-AF65-F5344CB8AC3E}">
        <p14:creationId xmlns:p14="http://schemas.microsoft.com/office/powerpoint/2010/main" val="444306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9B7641-5105-4399-9F25-64B0E75BC3F2}" type="slidenum">
              <a:rPr lang="en-US" smtClean="0"/>
              <a:pPr>
                <a:defRPr/>
              </a:pPr>
              <a:t>‹#›</a:t>
            </a:fld>
            <a:endParaRPr lang="en-US"/>
          </a:p>
        </p:txBody>
      </p:sp>
    </p:spTree>
    <p:extLst>
      <p:ext uri="{BB962C8B-B14F-4D97-AF65-F5344CB8AC3E}">
        <p14:creationId xmlns:p14="http://schemas.microsoft.com/office/powerpoint/2010/main" val="209345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B77CB9D-A7EF-4578-9B74-DB687064BFC3}" type="slidenum">
              <a:rPr lang="en-US" smtClean="0"/>
              <a:pPr>
                <a:defRPr/>
              </a:pPr>
              <a:t>‹#›</a:t>
            </a:fld>
            <a:endParaRPr lang="en-US"/>
          </a:p>
        </p:txBody>
      </p:sp>
    </p:spTree>
    <p:extLst>
      <p:ext uri="{BB962C8B-B14F-4D97-AF65-F5344CB8AC3E}">
        <p14:creationId xmlns:p14="http://schemas.microsoft.com/office/powerpoint/2010/main" val="3367514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79ABB47-AE9C-4F38-B079-20ADB483C1E4}" type="slidenum">
              <a:rPr lang="en-US" smtClean="0"/>
              <a:pPr>
                <a:defRPr/>
              </a:pPr>
              <a:t>‹#›</a:t>
            </a:fld>
            <a:endParaRPr lang="en-US"/>
          </a:p>
        </p:txBody>
      </p:sp>
    </p:spTree>
    <p:extLst>
      <p:ext uri="{BB962C8B-B14F-4D97-AF65-F5344CB8AC3E}">
        <p14:creationId xmlns:p14="http://schemas.microsoft.com/office/powerpoint/2010/main" val="421866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86ECFB7-42F3-4892-BAC9-9E6FCCF13DEA}" type="slidenum">
              <a:rPr lang="en-US" smtClean="0"/>
              <a:pPr>
                <a:defRPr/>
              </a:pPr>
              <a:t>‹#›</a:t>
            </a:fld>
            <a:endParaRPr lang="en-US"/>
          </a:p>
        </p:txBody>
      </p:sp>
    </p:spTree>
    <p:extLst>
      <p:ext uri="{BB962C8B-B14F-4D97-AF65-F5344CB8AC3E}">
        <p14:creationId xmlns:p14="http://schemas.microsoft.com/office/powerpoint/2010/main" val="3490106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290A752-0D2F-472D-B2A9-90A2E2ECD8B6}" type="slidenum">
              <a:rPr lang="en-US" smtClean="0"/>
              <a:pPr>
                <a:defRPr/>
              </a:pPr>
              <a:t>‹#›</a:t>
            </a:fld>
            <a:endParaRPr lang="en-US"/>
          </a:p>
        </p:txBody>
      </p:sp>
    </p:spTree>
    <p:extLst>
      <p:ext uri="{BB962C8B-B14F-4D97-AF65-F5344CB8AC3E}">
        <p14:creationId xmlns:p14="http://schemas.microsoft.com/office/powerpoint/2010/main" val="2491390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A73A2F2-1C0D-4DD4-B4C5-EC965EEE7C8F}" type="slidenum">
              <a:rPr lang="en-US" smtClean="0"/>
              <a:pPr>
                <a:defRPr/>
              </a:pPr>
              <a:t>‹#›</a:t>
            </a:fld>
            <a:endParaRPr lang="en-US"/>
          </a:p>
        </p:txBody>
      </p:sp>
    </p:spTree>
    <p:extLst>
      <p:ext uri="{BB962C8B-B14F-4D97-AF65-F5344CB8AC3E}">
        <p14:creationId xmlns:p14="http://schemas.microsoft.com/office/powerpoint/2010/main" val="106048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F9CC031E-5BF6-49BE-AEF2-93E96CFC5A3E}" type="slidenum">
              <a:rPr lang="en-US" smtClean="0"/>
              <a:pPr>
                <a:defRPr/>
              </a:pPr>
              <a:t>‹#›</a:t>
            </a:fld>
            <a:endParaRPr lang="en-US"/>
          </a:p>
        </p:txBody>
      </p:sp>
    </p:spTree>
    <p:extLst>
      <p:ext uri="{BB962C8B-B14F-4D97-AF65-F5344CB8AC3E}">
        <p14:creationId xmlns:p14="http://schemas.microsoft.com/office/powerpoint/2010/main" val="3408952734"/>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hyperlink" Target="https://pixabay.com/en/microphone-black-cartoon-cord-30436/" TargetMode="External"/><Relationship Id="rId4" Type="http://schemas.openxmlformats.org/officeDocument/2006/relationships/diagramData" Target="../diagrams/data2.xml"/><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pixabay.com/en/microphone-black-cartoon-cord-30436/" TargetMode="External"/><Relationship Id="rId5" Type="http://schemas.openxmlformats.org/officeDocument/2006/relationships/image" Target="../media/image8.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png"/><Relationship Id="rId7" Type="http://schemas.openxmlformats.org/officeDocument/2006/relationships/diagramColors" Target="../diagrams/colors6.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5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png"/><Relationship Id="rId7" Type="http://schemas.openxmlformats.org/officeDocument/2006/relationships/diagramColors" Target="../diagrams/colors7.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jpeg"/><Relationship Id="rId7" Type="http://schemas.openxmlformats.org/officeDocument/2006/relationships/diagramColors" Target="../diagrams/colors8.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elderrightsva.org/" TargetMode="External"/><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hyperlink" Target="mailto:mooneyt@chesterfield.gov"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hyperlink" Target="mailto:hub09@henrico.u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8615DC-171B-4183-B29E-A80E63B14968}"/>
              </a:ext>
            </a:extLst>
          </p:cNvPr>
          <p:cNvSpPr>
            <a:spLocks noGrp="1"/>
          </p:cNvSpPr>
          <p:nvPr>
            <p:ph type="title"/>
          </p:nvPr>
        </p:nvSpPr>
        <p:spPr>
          <a:xfrm>
            <a:off x="152401" y="609602"/>
            <a:ext cx="8839200" cy="3124199"/>
          </a:xfrm>
        </p:spPr>
        <p:txBody>
          <a:bodyPr>
            <a:normAutofit/>
          </a:bodyPr>
          <a:lstStyle/>
          <a:p>
            <a:pPr algn="ctr"/>
            <a:r>
              <a:rPr lang="en-US" sz="6000" b="1" dirty="0"/>
              <a:t>Making the Connection:</a:t>
            </a:r>
            <a:br>
              <a:rPr lang="en-US" sz="6000" b="1" dirty="0"/>
            </a:br>
            <a:r>
              <a:rPr lang="en-US" sz="6000" b="1" dirty="0"/>
              <a:t>Evidence Collection in </a:t>
            </a:r>
            <a:br>
              <a:rPr lang="en-US" sz="6000" b="1" dirty="0"/>
            </a:br>
            <a:r>
              <a:rPr lang="en-US" sz="6000" b="1" dirty="0"/>
              <a:t>Elder Abuse Cases</a:t>
            </a:r>
          </a:p>
        </p:txBody>
      </p:sp>
      <p:sp>
        <p:nvSpPr>
          <p:cNvPr id="5" name="Text Placeholder 4">
            <a:extLst>
              <a:ext uri="{FF2B5EF4-FFF2-40B4-BE49-F238E27FC236}">
                <a16:creationId xmlns:a16="http://schemas.microsoft.com/office/drawing/2014/main" id="{ABD107D2-7DC4-4CE9-80AF-8522E6E879CF}"/>
              </a:ext>
            </a:extLst>
          </p:cNvPr>
          <p:cNvSpPr>
            <a:spLocks noGrp="1"/>
          </p:cNvSpPr>
          <p:nvPr>
            <p:ph type="body" idx="1"/>
          </p:nvPr>
        </p:nvSpPr>
        <p:spPr>
          <a:xfrm>
            <a:off x="152400" y="4343400"/>
            <a:ext cx="8839200" cy="1447800"/>
          </a:xfrm>
        </p:spPr>
        <p:txBody>
          <a:bodyPr/>
          <a:lstStyle/>
          <a:p>
            <a:r>
              <a:rPr lang="en-US" dirty="0"/>
              <a:t>Tana Mooney, Domestic Violence Coordinator, Chesterfield Police Department</a:t>
            </a:r>
          </a:p>
          <a:p>
            <a:r>
              <a:rPr lang="en-US" dirty="0"/>
              <a:t>Mike Huberman, Chief Deputy, Henrico County Commonwealth’s Attorney’s Office </a:t>
            </a:r>
          </a:p>
        </p:txBody>
      </p:sp>
      <p:sp>
        <p:nvSpPr>
          <p:cNvPr id="6" name="Slide Number Placeholder 5"/>
          <p:cNvSpPr>
            <a:spLocks noGrp="1"/>
          </p:cNvSpPr>
          <p:nvPr>
            <p:ph type="sldNum" sz="quarter" idx="12"/>
          </p:nvPr>
        </p:nvSpPr>
        <p:spPr/>
        <p:txBody>
          <a:bodyPr/>
          <a:lstStyle/>
          <a:p>
            <a:pPr>
              <a:defRPr/>
            </a:pPr>
            <a:r>
              <a:rPr lang="en-US" dirty="0"/>
              <a:t>MH</a:t>
            </a:r>
          </a:p>
        </p:txBody>
      </p:sp>
    </p:spTree>
    <p:extLst>
      <p:ext uri="{BB962C8B-B14F-4D97-AF65-F5344CB8AC3E}">
        <p14:creationId xmlns:p14="http://schemas.microsoft.com/office/powerpoint/2010/main" val="949713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C4BD6F42-7866-41AC-9C53-1DCEA07BF131}"/>
              </a:ext>
            </a:extLst>
          </p:cNvPr>
          <p:cNvSpPr>
            <a:spLocks noGrp="1" noChangeArrowheads="1"/>
          </p:cNvSpPr>
          <p:nvPr>
            <p:ph type="title"/>
          </p:nvPr>
        </p:nvSpPr>
        <p:spPr>
          <a:xfrm>
            <a:off x="457200" y="304800"/>
            <a:ext cx="8229600" cy="838200"/>
          </a:xfrm>
          <a:solidFill>
            <a:schemeClr val="accent1">
              <a:lumMod val="50000"/>
            </a:schemeClr>
          </a:solidFill>
        </p:spPr>
        <p:txBody>
          <a:bodyPr>
            <a:normAutofit/>
          </a:bodyPr>
          <a:lstStyle/>
          <a:p>
            <a:pPr algn="ctr" eaLnBrk="1" hangingPunct="1"/>
            <a:r>
              <a:rPr lang="en-US" altLang="en-US" sz="4800" b="1" dirty="0"/>
              <a:t>Evidence Based practice </a:t>
            </a:r>
          </a:p>
        </p:txBody>
      </p:sp>
      <p:sp>
        <p:nvSpPr>
          <p:cNvPr id="32771" name="Content Placeholder 2">
            <a:extLst>
              <a:ext uri="{FF2B5EF4-FFF2-40B4-BE49-F238E27FC236}">
                <a16:creationId xmlns:a16="http://schemas.microsoft.com/office/drawing/2014/main" id="{13EA2786-1023-4D7B-9E27-2EC7EA84FCD1}"/>
              </a:ext>
            </a:extLst>
          </p:cNvPr>
          <p:cNvSpPr>
            <a:spLocks noGrp="1"/>
          </p:cNvSpPr>
          <p:nvPr>
            <p:ph idx="1"/>
          </p:nvPr>
        </p:nvSpPr>
        <p:spPr>
          <a:xfrm>
            <a:off x="152400" y="1905000"/>
            <a:ext cx="8686800" cy="4495800"/>
          </a:xfrm>
        </p:spPr>
        <p:txBody>
          <a:bodyPr rtlCol="0">
            <a:normAutofit fontScale="92500" lnSpcReduction="20000"/>
          </a:bodyPr>
          <a:lstStyle/>
          <a:p>
            <a:pPr eaLnBrk="1" fontAlgn="auto" hangingPunct="1">
              <a:spcAft>
                <a:spcPts val="0"/>
              </a:spcAft>
              <a:buClr>
                <a:schemeClr val="bg1"/>
              </a:buClr>
              <a:defRPr/>
            </a:pPr>
            <a:r>
              <a:rPr lang="en-US" altLang="en-US" sz="2400" dirty="0">
                <a:solidFill>
                  <a:srgbClr val="000000"/>
                </a:solidFill>
              </a:rPr>
              <a:t>Evidence-based prosecution (sometimes called "victimless prosecution") is the idea of building a domestic violence case and going forward as often as possible to convict offenders even if the victim does not want to cooperate </a:t>
            </a:r>
          </a:p>
          <a:p>
            <a:pPr lvl="1" eaLnBrk="1" fontAlgn="auto" hangingPunct="1">
              <a:spcAft>
                <a:spcPts val="0"/>
              </a:spcAft>
              <a:buClr>
                <a:schemeClr val="bg1"/>
              </a:buClr>
              <a:defRPr/>
            </a:pPr>
            <a:r>
              <a:rPr lang="en-US" altLang="en-US" sz="2400" dirty="0">
                <a:solidFill>
                  <a:srgbClr val="000000"/>
                </a:solidFill>
              </a:rPr>
              <a:t>Requires a foundation of ensuring the right person was arrested, the predominant physical aggressor</a:t>
            </a:r>
          </a:p>
          <a:p>
            <a:pPr lvl="1" eaLnBrk="1" fontAlgn="auto" hangingPunct="1">
              <a:spcAft>
                <a:spcPts val="0"/>
              </a:spcAft>
              <a:buClr>
                <a:schemeClr val="bg1"/>
              </a:buClr>
              <a:defRPr/>
            </a:pPr>
            <a:r>
              <a:rPr lang="en-US" altLang="en-US" sz="2400" dirty="0">
                <a:solidFill>
                  <a:srgbClr val="000000"/>
                </a:solidFill>
              </a:rPr>
              <a:t>Requires an evidence-based investigation </a:t>
            </a:r>
          </a:p>
          <a:p>
            <a:pPr eaLnBrk="1" fontAlgn="auto" hangingPunct="1">
              <a:spcAft>
                <a:spcPts val="0"/>
              </a:spcAft>
              <a:buClr>
                <a:schemeClr val="bg1"/>
              </a:buClr>
              <a:defRPr/>
            </a:pPr>
            <a:endParaRPr lang="en-US" altLang="en-US" sz="2400" dirty="0">
              <a:solidFill>
                <a:srgbClr val="000000"/>
              </a:solidFill>
            </a:endParaRPr>
          </a:p>
          <a:p>
            <a:pPr eaLnBrk="1" fontAlgn="auto" hangingPunct="1">
              <a:spcAft>
                <a:spcPts val="0"/>
              </a:spcAft>
              <a:buClr>
                <a:schemeClr val="bg1"/>
              </a:buClr>
              <a:defRPr/>
            </a:pPr>
            <a:r>
              <a:rPr lang="en-US" altLang="en-US" sz="2400" dirty="0">
                <a:solidFill>
                  <a:srgbClr val="000000"/>
                </a:solidFill>
              </a:rPr>
              <a:t>No drop policy</a:t>
            </a:r>
          </a:p>
          <a:p>
            <a:pPr eaLnBrk="1" fontAlgn="auto" hangingPunct="1">
              <a:spcAft>
                <a:spcPts val="0"/>
              </a:spcAft>
              <a:buClr>
                <a:schemeClr val="bg1"/>
              </a:buClr>
              <a:defRPr/>
            </a:pPr>
            <a:r>
              <a:rPr lang="en-US" altLang="en-US" sz="2400" dirty="0">
                <a:solidFill>
                  <a:srgbClr val="000000"/>
                </a:solidFill>
              </a:rPr>
              <a:t>Victims for various reasons may be unavailable to testify</a:t>
            </a:r>
          </a:p>
          <a:p>
            <a:pPr eaLnBrk="1" fontAlgn="auto" hangingPunct="1">
              <a:spcAft>
                <a:spcPts val="0"/>
              </a:spcAft>
              <a:buClr>
                <a:schemeClr val="bg1"/>
              </a:buClr>
              <a:defRPr/>
            </a:pPr>
            <a:r>
              <a:rPr lang="en-US" altLang="en-US" sz="2400" dirty="0">
                <a:solidFill>
                  <a:srgbClr val="000000"/>
                </a:solidFill>
              </a:rPr>
              <a:t>Even if victims testify, we should have additional evidence to support/corroborate their testimony</a:t>
            </a:r>
          </a:p>
          <a:p>
            <a:pPr eaLnBrk="1" fontAlgn="auto" hangingPunct="1">
              <a:spcAft>
                <a:spcPts val="0"/>
              </a:spcAft>
              <a:buClr>
                <a:schemeClr val="bg1"/>
              </a:buClr>
              <a:defRPr/>
            </a:pPr>
            <a:endParaRPr lang="en-US" altLang="en-US" sz="2400" dirty="0">
              <a:solidFill>
                <a:srgbClr val="000000"/>
              </a:solidFill>
            </a:endParaRPr>
          </a:p>
          <a:p>
            <a:pPr eaLnBrk="1" fontAlgn="auto" hangingPunct="1">
              <a:spcAft>
                <a:spcPts val="0"/>
              </a:spcAft>
              <a:buClr>
                <a:schemeClr val="bg1"/>
              </a:buClr>
              <a:defRPr/>
            </a:pPr>
            <a:r>
              <a:rPr lang="en-US" altLang="en-US" sz="2400" dirty="0">
                <a:solidFill>
                  <a:srgbClr val="000000"/>
                </a:solidFill>
              </a:rPr>
              <a:t>An evidence-based investigation mean collecting everything possible to corroborate your investigation and its disposition. </a:t>
            </a:r>
          </a:p>
          <a:p>
            <a:pPr marL="0" indent="0" eaLnBrk="1" fontAlgn="auto" hangingPunct="1">
              <a:spcAft>
                <a:spcPts val="0"/>
              </a:spcAft>
              <a:buFont typeface="Arial" panose="020B0604020202020204" pitchFamily="34" charset="0"/>
              <a:buNone/>
              <a:defRPr/>
            </a:pPr>
            <a:endParaRPr lang="en-US" altLang="en-US" sz="2400" dirty="0"/>
          </a:p>
          <a:p>
            <a:pPr eaLnBrk="1" fontAlgn="auto" hangingPunct="1">
              <a:spcAft>
                <a:spcPts val="0"/>
              </a:spcAft>
              <a:defRPr/>
            </a:pPr>
            <a:endParaRPr lang="en-US" altLang="en-US" sz="2400" b="1" dirty="0"/>
          </a:p>
          <a:p>
            <a:pPr lvl="1" eaLnBrk="1" fontAlgn="auto" hangingPunct="1">
              <a:spcAft>
                <a:spcPts val="0"/>
              </a:spcAft>
              <a:defRPr/>
            </a:pPr>
            <a:endParaRPr lang="en-US" altLang="en-US" dirty="0"/>
          </a:p>
          <a:p>
            <a:pPr lvl="1" eaLnBrk="1" fontAlgn="auto" hangingPunct="1">
              <a:spcAft>
                <a:spcPts val="0"/>
              </a:spcAft>
              <a:defRPr/>
            </a:pPr>
            <a:endParaRPr lang="en-US" altLang="en-US" dirty="0"/>
          </a:p>
          <a:p>
            <a:pPr eaLnBrk="1" fontAlgn="auto" hangingPunct="1">
              <a:spcAft>
                <a:spcPts val="0"/>
              </a:spcAft>
              <a:defRPr/>
            </a:pPr>
            <a:endParaRPr lang="en-US" altLang="en-US" sz="800" dirty="0"/>
          </a:p>
          <a:p>
            <a:pPr eaLnBrk="1" fontAlgn="auto" hangingPunct="1">
              <a:spcAft>
                <a:spcPts val="0"/>
              </a:spcAft>
              <a:defRPr/>
            </a:pPr>
            <a:endParaRPr lang="en-US" altLang="en-US" sz="800" dirty="0"/>
          </a:p>
        </p:txBody>
      </p:sp>
      <p:sp>
        <p:nvSpPr>
          <p:cNvPr id="8" name="Footer Placeholder 4"/>
          <p:cNvSpPr>
            <a:spLocks noGrp="1"/>
          </p:cNvSpPr>
          <p:nvPr>
            <p:ph type="ftr" sz="quarter" idx="11"/>
          </p:nvPr>
        </p:nvSpPr>
        <p:spPr>
          <a:xfrm>
            <a:off x="8229599" y="5867401"/>
            <a:ext cx="761999" cy="228600"/>
          </a:xfrm>
        </p:spPr>
        <p:txBody>
          <a:bodyPr/>
          <a:lstStyle/>
          <a:p>
            <a:pPr>
              <a:defRPr/>
            </a:pPr>
            <a:r>
              <a:rPr lang="en-US" dirty="0">
                <a:solidFill>
                  <a:schemeClr val="bg1"/>
                </a:solidFill>
              </a:rPr>
              <a:t>TM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5F65CD9-825D-44BD-8681-D42D260D4C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2F64C47-BE0B-4DA4-A62F-C6922DD208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3094482"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3"/>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5362" name="Rectangle 2"/>
          <p:cNvSpPr>
            <a:spLocks noGrp="1" noChangeArrowheads="1"/>
          </p:cNvSpPr>
          <p:nvPr>
            <p:ph type="title"/>
          </p:nvPr>
        </p:nvSpPr>
        <p:spPr>
          <a:xfrm>
            <a:off x="304800" y="643466"/>
            <a:ext cx="2514600" cy="4995333"/>
          </a:xfrm>
        </p:spPr>
        <p:txBody>
          <a:bodyPr>
            <a:normAutofit/>
          </a:bodyPr>
          <a:lstStyle/>
          <a:p>
            <a:pPr eaLnBrk="1" hangingPunct="1">
              <a:defRPr/>
            </a:pPr>
            <a:r>
              <a:rPr lang="en-US" sz="3200" b="1" dirty="0">
                <a:solidFill>
                  <a:srgbClr val="FFFFFF"/>
                </a:solidFill>
              </a:rPr>
              <a:t>YOU CAN’T MAKE THE CASE ALONE…</a:t>
            </a:r>
          </a:p>
        </p:txBody>
      </p:sp>
      <p:graphicFrame>
        <p:nvGraphicFramePr>
          <p:cNvPr id="15365" name="Rectangle 3">
            <a:extLst>
              <a:ext uri="{FF2B5EF4-FFF2-40B4-BE49-F238E27FC236}">
                <a16:creationId xmlns:a16="http://schemas.microsoft.com/office/drawing/2014/main" id="{C29E9E5C-AD85-4DE7-BCCC-3B71AEC19E8E}"/>
              </a:ext>
            </a:extLst>
          </p:cNvPr>
          <p:cNvGraphicFramePr>
            <a:graphicFrameLocks noGrp="1"/>
          </p:cNvGraphicFramePr>
          <p:nvPr>
            <p:ph idx="1"/>
            <p:extLst>
              <p:ext uri="{D42A27DB-BD31-4B8C-83A1-F6EECF244321}">
                <p14:modId xmlns:p14="http://schemas.microsoft.com/office/powerpoint/2010/main" val="3182766855"/>
              </p:ext>
            </p:extLst>
          </p:nvPr>
        </p:nvGraphicFramePr>
        <p:xfrm>
          <a:off x="3606450" y="304800"/>
          <a:ext cx="5232750" cy="6172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p:txBody>
          <a:bodyPr/>
          <a:lstStyle/>
          <a:p>
            <a:pPr>
              <a:defRPr/>
            </a:pPr>
            <a:r>
              <a:rPr lang="en-US" dirty="0">
                <a:solidFill>
                  <a:schemeClr val="bg1"/>
                </a:solidFill>
              </a:rPr>
              <a:t>TM</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 y="295825"/>
            <a:ext cx="8839200" cy="1523191"/>
          </a:xfrm>
        </p:spPr>
        <p:txBody>
          <a:bodyPr>
            <a:normAutofit/>
          </a:bodyPr>
          <a:lstStyle/>
          <a:p>
            <a:pPr algn="ctr" eaLnBrk="1" hangingPunct="1">
              <a:defRPr/>
            </a:pPr>
            <a:r>
              <a:rPr lang="en-US" sz="3600" b="1" dirty="0"/>
              <a:t>Think Homicide Investigation</a:t>
            </a:r>
            <a:br>
              <a:rPr lang="en-US" sz="3600" b="1" dirty="0"/>
            </a:br>
            <a:r>
              <a:rPr lang="en-US" sz="3600" b="1" dirty="0"/>
              <a:t>A </a:t>
            </a:r>
            <a:r>
              <a:rPr lang="en-US" sz="3600" b="1" dirty="0">
                <a:solidFill>
                  <a:schemeClr val="accent5">
                    <a:lumMod val="60000"/>
                    <a:lumOff val="40000"/>
                  </a:schemeClr>
                </a:solidFill>
              </a:rPr>
              <a:t>COMPREHENSIVE</a:t>
            </a:r>
            <a:r>
              <a:rPr lang="en-US" sz="3600" b="1" dirty="0"/>
              <a:t> investigation includes:</a:t>
            </a:r>
          </a:p>
        </p:txBody>
      </p:sp>
      <p:graphicFrame>
        <p:nvGraphicFramePr>
          <p:cNvPr id="32773" name="Rectangle 3">
            <a:extLst>
              <a:ext uri="{FF2B5EF4-FFF2-40B4-BE49-F238E27FC236}">
                <a16:creationId xmlns:a16="http://schemas.microsoft.com/office/drawing/2014/main" id="{47AD140B-4C5C-4824-BE92-E1C2BC84D702}"/>
              </a:ext>
            </a:extLst>
          </p:cNvPr>
          <p:cNvGraphicFramePr>
            <a:graphicFrameLocks noGrp="1"/>
          </p:cNvGraphicFramePr>
          <p:nvPr>
            <p:ph idx="1"/>
            <p:extLst>
              <p:ext uri="{D42A27DB-BD31-4B8C-83A1-F6EECF244321}">
                <p14:modId xmlns:p14="http://schemas.microsoft.com/office/powerpoint/2010/main" val="2393265939"/>
              </p:ext>
            </p:extLst>
          </p:nvPr>
        </p:nvGraphicFramePr>
        <p:xfrm>
          <a:off x="152400" y="2362200"/>
          <a:ext cx="8991600"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A picture containing clock&#10;&#10;Description automatically generated">
            <a:extLst>
              <a:ext uri="{FF2B5EF4-FFF2-40B4-BE49-F238E27FC236}">
                <a16:creationId xmlns:a16="http://schemas.microsoft.com/office/drawing/2014/main" id="{71707655-49C3-4528-94B7-9E343D889932}"/>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685800" y="2519585"/>
            <a:ext cx="1662112" cy="1532293"/>
          </a:xfrm>
          <a:prstGeom prst="rect">
            <a:avLst/>
          </a:prstGeom>
        </p:spPr>
      </p:pic>
      <p:sp>
        <p:nvSpPr>
          <p:cNvPr id="4" name="TextBox 3">
            <a:extLst>
              <a:ext uri="{FF2B5EF4-FFF2-40B4-BE49-F238E27FC236}">
                <a16:creationId xmlns:a16="http://schemas.microsoft.com/office/drawing/2014/main" id="{F6FA7F4E-518F-4101-8A0E-ECC339400D01}"/>
              </a:ext>
            </a:extLst>
          </p:cNvPr>
          <p:cNvSpPr txBox="1"/>
          <p:nvPr/>
        </p:nvSpPr>
        <p:spPr>
          <a:xfrm>
            <a:off x="685800" y="4613413"/>
            <a:ext cx="2057400" cy="954107"/>
          </a:xfrm>
          <a:prstGeom prst="rect">
            <a:avLst/>
          </a:prstGeom>
          <a:noFill/>
        </p:spPr>
        <p:txBody>
          <a:bodyPr wrap="square" rtlCol="0">
            <a:spAutoFit/>
          </a:bodyPr>
          <a:lstStyle/>
          <a:p>
            <a:pPr algn="ctr"/>
            <a:r>
              <a:rPr lang="en-US" sz="2800" dirty="0"/>
              <a:t>In-Depth</a:t>
            </a:r>
          </a:p>
          <a:p>
            <a:pPr algn="ctr"/>
            <a:r>
              <a:rPr lang="en-US" sz="2800" dirty="0"/>
              <a:t>Interviews</a:t>
            </a:r>
          </a:p>
        </p:txBody>
      </p:sp>
      <p:sp>
        <p:nvSpPr>
          <p:cNvPr id="6" name="Slide Number Placeholder 5"/>
          <p:cNvSpPr>
            <a:spLocks noGrp="1"/>
          </p:cNvSpPr>
          <p:nvPr>
            <p:ph type="sldNum" sz="quarter" idx="12"/>
          </p:nvPr>
        </p:nvSpPr>
        <p:spPr/>
        <p:txBody>
          <a:bodyPr/>
          <a:lstStyle/>
          <a:p>
            <a:pPr>
              <a:defRPr/>
            </a:pPr>
            <a:r>
              <a:rPr lang="en-US" dirty="0"/>
              <a:t>TM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94000"/>
            <a:lum/>
          </a:blip>
          <a:srcRect/>
          <a:stretch>
            <a:fillRect/>
          </a:stretch>
        </a:blipFill>
        <a:effectLst/>
      </p:bgPr>
    </p:bg>
    <p:spTree>
      <p:nvGrpSpPr>
        <p:cNvPr id="1" name=""/>
        <p:cNvGrpSpPr/>
        <p:nvPr/>
      </p:nvGrpSpPr>
      <p:grpSpPr>
        <a:xfrm>
          <a:off x="0" y="0"/>
          <a:ext cx="0" cy="0"/>
          <a:chOff x="0" y="0"/>
          <a:chExt cx="0" cy="0"/>
        </a:xfrm>
      </p:grpSpPr>
      <p:pic>
        <p:nvPicPr>
          <p:cNvPr id="102" name="Picture 11">
            <a:extLst>
              <a:ext uri="{FF2B5EF4-FFF2-40B4-BE49-F238E27FC236}">
                <a16:creationId xmlns:a16="http://schemas.microsoft.com/office/drawing/2014/main" id="{CBECFFDC-94DB-4DA3-94FE-22FEDDA8FA3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useBgFill="1">
        <p:nvSpPr>
          <p:cNvPr id="103" name="Rectangle 13">
            <a:extLst>
              <a:ext uri="{FF2B5EF4-FFF2-40B4-BE49-F238E27FC236}">
                <a16:creationId xmlns:a16="http://schemas.microsoft.com/office/drawing/2014/main" id="{0DC895F7-4E59-40FB-87DD-ACE47F94C1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clock&#10;&#10;Description automatically generated">
            <a:extLst>
              <a:ext uri="{FF2B5EF4-FFF2-40B4-BE49-F238E27FC236}">
                <a16:creationId xmlns:a16="http://schemas.microsoft.com/office/drawing/2014/main" id="{52C8FB16-71E4-449A-A289-7C406B859238}"/>
              </a:ext>
            </a:extLst>
          </p:cNvPr>
          <p:cNvPicPr>
            <a:picLocks noChangeAspect="1"/>
          </p:cNvPicPr>
          <p:nvPr/>
        </p:nvPicPr>
        <p:blipFill rotWithShape="1">
          <a:blip r:embed="rId5" cstate="print">
            <a:alphaModFix amt="35000"/>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b="18478"/>
          <a:stretch/>
        </p:blipFill>
        <p:spPr>
          <a:xfrm>
            <a:off x="20" y="10"/>
            <a:ext cx="9143980" cy="6857990"/>
          </a:xfrm>
          <a:prstGeom prst="rect">
            <a:avLst/>
          </a:prstGeom>
        </p:spPr>
      </p:pic>
      <p:pic>
        <p:nvPicPr>
          <p:cNvPr id="104" name="Picture 15">
            <a:extLst>
              <a:ext uri="{FF2B5EF4-FFF2-40B4-BE49-F238E27FC236}">
                <a16:creationId xmlns:a16="http://schemas.microsoft.com/office/drawing/2014/main" id="{1A4C720E-710D-44F8-A8D7-2BAA61E1814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51000"/>
            <a:extLst>
              <a:ext uri="{28A0092B-C50C-407E-A947-70E740481C1C}">
                <a14:useLocalDpi xmlns:a14="http://schemas.microsoft.com/office/drawing/2010/main" val="0"/>
              </a:ext>
            </a:extLst>
          </a:blip>
          <a:stretch>
            <a:fillRect/>
          </a:stretch>
        </p:blipFill>
        <p:spPr>
          <a:xfrm>
            <a:off x="1191" y="893"/>
            <a:ext cx="9141618" cy="6856214"/>
          </a:xfrm>
          <a:prstGeom prst="rect">
            <a:avLst/>
          </a:prstGeom>
        </p:spPr>
      </p:pic>
      <p:sp>
        <p:nvSpPr>
          <p:cNvPr id="4" name="Title 3">
            <a:extLst>
              <a:ext uri="{FF2B5EF4-FFF2-40B4-BE49-F238E27FC236}">
                <a16:creationId xmlns:a16="http://schemas.microsoft.com/office/drawing/2014/main" id="{E82E92A8-4825-48C1-AABC-ACBB9EC52166}"/>
              </a:ext>
            </a:extLst>
          </p:cNvPr>
          <p:cNvSpPr>
            <a:spLocks noGrp="1"/>
          </p:cNvSpPr>
          <p:nvPr>
            <p:ph type="title"/>
          </p:nvPr>
        </p:nvSpPr>
        <p:spPr>
          <a:xfrm>
            <a:off x="2971799" y="1964267"/>
            <a:ext cx="5398294" cy="2421464"/>
          </a:xfrm>
        </p:spPr>
        <p:txBody>
          <a:bodyPr vert="horz" lIns="91440" tIns="45720" rIns="91440" bIns="45720" rtlCol="0" anchor="b">
            <a:normAutofit/>
          </a:bodyPr>
          <a:lstStyle/>
          <a:p>
            <a:pPr algn="r"/>
            <a:r>
              <a:rPr lang="en-US" sz="5400" b="1" dirty="0"/>
              <a:t>In-Depth interviews</a:t>
            </a:r>
          </a:p>
        </p:txBody>
      </p:sp>
    </p:spTree>
    <p:extLst>
      <p:ext uri="{BB962C8B-B14F-4D97-AF65-F5344CB8AC3E}">
        <p14:creationId xmlns:p14="http://schemas.microsoft.com/office/powerpoint/2010/main" val="1038235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ABFACA-BC47-409A-93EF-6F5819E4BA74}"/>
              </a:ext>
            </a:extLst>
          </p:cNvPr>
          <p:cNvSpPr>
            <a:spLocks noGrp="1"/>
          </p:cNvSpPr>
          <p:nvPr>
            <p:ph type="title"/>
          </p:nvPr>
        </p:nvSpPr>
        <p:spPr>
          <a:xfrm>
            <a:off x="3581400" y="139263"/>
            <a:ext cx="5333998" cy="546538"/>
          </a:xfrm>
        </p:spPr>
        <p:txBody>
          <a:bodyPr>
            <a:normAutofit/>
          </a:bodyPr>
          <a:lstStyle/>
          <a:p>
            <a:pPr algn="ctr"/>
            <a:r>
              <a:rPr lang="en-US" b="1" dirty="0">
                <a:solidFill>
                  <a:schemeClr val="accent5"/>
                </a:solidFill>
              </a:rPr>
              <a:t>Ask About…</a:t>
            </a:r>
          </a:p>
        </p:txBody>
      </p:sp>
      <p:pic>
        <p:nvPicPr>
          <p:cNvPr id="7" name="Content Placeholder 6">
            <a:extLst>
              <a:ext uri="{FF2B5EF4-FFF2-40B4-BE49-F238E27FC236}">
                <a16:creationId xmlns:a16="http://schemas.microsoft.com/office/drawing/2014/main" id="{92BD4FD8-EF64-4D09-B5D6-7C1427993E39}"/>
              </a:ext>
            </a:extLst>
          </p:cNvPr>
          <p:cNvPicPr>
            <a:picLocks noChangeAspect="1"/>
          </p:cNvPicPr>
          <p:nvPr/>
        </p:nvPicPr>
        <p:blipFill>
          <a:blip r:embed="rId3"/>
          <a:stretch>
            <a:fillRect/>
          </a:stretch>
        </p:blipFill>
        <p:spPr>
          <a:xfrm>
            <a:off x="228600" y="1086796"/>
            <a:ext cx="2998021" cy="4684407"/>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11" name="Content Placeholder 10">
            <a:extLst>
              <a:ext uri="{FF2B5EF4-FFF2-40B4-BE49-F238E27FC236}">
                <a16:creationId xmlns:a16="http://schemas.microsoft.com/office/drawing/2014/main" id="{BD64F7BA-782C-4F09-B40A-EE80CE1819B9}"/>
              </a:ext>
            </a:extLst>
          </p:cNvPr>
          <p:cNvSpPr>
            <a:spLocks noGrp="1"/>
          </p:cNvSpPr>
          <p:nvPr>
            <p:ph idx="1"/>
          </p:nvPr>
        </p:nvSpPr>
        <p:spPr>
          <a:xfrm>
            <a:off x="3352800" y="685800"/>
            <a:ext cx="5715000" cy="6096000"/>
          </a:xfrm>
        </p:spPr>
        <p:txBody>
          <a:bodyPr>
            <a:noAutofit/>
          </a:bodyPr>
          <a:lstStyle/>
          <a:p>
            <a:r>
              <a:rPr lang="en-US" sz="2400" dirty="0"/>
              <a:t>Unusual changes in behavior or emotions</a:t>
            </a:r>
          </a:p>
          <a:p>
            <a:r>
              <a:rPr lang="en-US" sz="2400" dirty="0"/>
              <a:t>Changes in sleep or eating habits</a:t>
            </a:r>
          </a:p>
          <a:p>
            <a:r>
              <a:rPr lang="en-US" sz="2400" dirty="0"/>
              <a:t>Avoidance of people or new relationships</a:t>
            </a:r>
          </a:p>
          <a:p>
            <a:r>
              <a:rPr lang="en-US" sz="2400" dirty="0"/>
              <a:t>Missed appointments</a:t>
            </a:r>
          </a:p>
          <a:p>
            <a:r>
              <a:rPr lang="en-US" sz="2400" dirty="0"/>
              <a:t>Withdraw from activities</a:t>
            </a:r>
          </a:p>
          <a:p>
            <a:r>
              <a:rPr lang="en-US" sz="2400" dirty="0"/>
              <a:t>Abrupt change in doctors or caregivers </a:t>
            </a:r>
          </a:p>
          <a:p>
            <a:r>
              <a:rPr lang="en-US" sz="2400" dirty="0"/>
              <a:t>Unusual changes in bank accounts and money management (unpaid bills, withdraws)</a:t>
            </a:r>
          </a:p>
          <a:p>
            <a:r>
              <a:rPr lang="en-US" sz="2400" dirty="0"/>
              <a:t>Unexplained or abrupt changes to wills, other financial documents, or transfer of assets or in attorneys </a:t>
            </a:r>
          </a:p>
          <a:p>
            <a:r>
              <a:rPr lang="en-US" sz="2400" dirty="0"/>
              <a:t>Disappearing funds or valuable assets</a:t>
            </a:r>
          </a:p>
        </p:txBody>
      </p:sp>
      <p:sp>
        <p:nvSpPr>
          <p:cNvPr id="5" name="Slide Number Placeholder 4"/>
          <p:cNvSpPr>
            <a:spLocks noGrp="1"/>
          </p:cNvSpPr>
          <p:nvPr>
            <p:ph type="sldNum" sz="quarter" idx="12"/>
          </p:nvPr>
        </p:nvSpPr>
        <p:spPr/>
        <p:txBody>
          <a:bodyPr/>
          <a:lstStyle/>
          <a:p>
            <a:pPr>
              <a:defRPr/>
            </a:pPr>
            <a:r>
              <a:rPr lang="en-US" dirty="0"/>
              <a:t>TM</a:t>
            </a:r>
          </a:p>
        </p:txBody>
      </p:sp>
    </p:spTree>
    <p:extLst>
      <p:ext uri="{BB962C8B-B14F-4D97-AF65-F5344CB8AC3E}">
        <p14:creationId xmlns:p14="http://schemas.microsoft.com/office/powerpoint/2010/main" val="3920029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152400" y="304800"/>
            <a:ext cx="8839200" cy="1219200"/>
          </a:xfrm>
          <a:solidFill>
            <a:schemeClr val="accent1">
              <a:lumMod val="50000"/>
            </a:schemeClr>
          </a:solidFill>
        </p:spPr>
        <p:txBody>
          <a:bodyPr>
            <a:normAutofit/>
          </a:bodyPr>
          <a:lstStyle/>
          <a:p>
            <a:pPr algn="ctr"/>
            <a:r>
              <a:rPr lang="en-US" sz="5400" b="1" dirty="0">
                <a:ln w="12700">
                  <a:solidFill>
                    <a:schemeClr val="tx2">
                      <a:satMod val="155000"/>
                    </a:schemeClr>
                  </a:solidFill>
                  <a:prstDash val="solid"/>
                </a:ln>
                <a:latin typeface="+mn-lt"/>
              </a:rPr>
              <a:t>Capacity Information </a:t>
            </a:r>
            <a:r>
              <a:rPr lang="en-US" sz="1000" b="1" dirty="0">
                <a:ln w="12700">
                  <a:solidFill>
                    <a:schemeClr val="tx2">
                      <a:satMod val="155000"/>
                    </a:schemeClr>
                  </a:solidFill>
                  <a:prstDash val="solid"/>
                </a:ln>
                <a:latin typeface="+mn-lt"/>
              </a:rPr>
              <a:t>TM</a:t>
            </a:r>
          </a:p>
        </p:txBody>
      </p:sp>
      <p:sp>
        <p:nvSpPr>
          <p:cNvPr id="142339" name="Rectangle 3"/>
          <p:cNvSpPr>
            <a:spLocks noGrp="1" noChangeArrowheads="1"/>
          </p:cNvSpPr>
          <p:nvPr>
            <p:ph idx="1"/>
          </p:nvPr>
        </p:nvSpPr>
        <p:spPr>
          <a:xfrm>
            <a:off x="152400" y="1447800"/>
            <a:ext cx="8839200" cy="4876800"/>
          </a:xfrm>
        </p:spPr>
        <p:txBody>
          <a:bodyPr/>
          <a:lstStyle/>
          <a:p>
            <a:pPr>
              <a:spcBef>
                <a:spcPts val="900"/>
              </a:spcBef>
              <a:buClr>
                <a:schemeClr val="accent1">
                  <a:lumMod val="50000"/>
                </a:schemeClr>
              </a:buClr>
              <a:buFont typeface="Wingdings" panose="05000000000000000000" pitchFamily="2" charset="2"/>
              <a:buChar char="ü"/>
            </a:pPr>
            <a:r>
              <a:rPr lang="en-US" sz="2800" dirty="0">
                <a:solidFill>
                  <a:schemeClr val="bg1"/>
                </a:solidFill>
              </a:rPr>
              <a:t> </a:t>
            </a:r>
            <a:r>
              <a:rPr lang="en-US" sz="2400" dirty="0">
                <a:solidFill>
                  <a:schemeClr val="bg1"/>
                </a:solidFill>
              </a:rPr>
              <a:t>Abilities and medical needs of victim</a:t>
            </a:r>
          </a:p>
          <a:p>
            <a:pPr>
              <a:spcBef>
                <a:spcPts val="900"/>
              </a:spcBef>
              <a:buClr>
                <a:schemeClr val="accent1">
                  <a:lumMod val="50000"/>
                </a:schemeClr>
              </a:buClr>
              <a:buFont typeface="Wingdings" panose="05000000000000000000" pitchFamily="2" charset="2"/>
              <a:buChar char="ü"/>
            </a:pPr>
            <a:r>
              <a:rPr lang="en-US" sz="2400" dirty="0">
                <a:solidFill>
                  <a:schemeClr val="bg1"/>
                </a:solidFill>
              </a:rPr>
              <a:t> Care provider responsibilities and schedule</a:t>
            </a:r>
          </a:p>
          <a:p>
            <a:pPr>
              <a:spcBef>
                <a:spcPts val="900"/>
              </a:spcBef>
              <a:buClr>
                <a:schemeClr val="accent1">
                  <a:lumMod val="50000"/>
                </a:schemeClr>
              </a:buClr>
              <a:buFont typeface="Wingdings" panose="05000000000000000000" pitchFamily="2" charset="2"/>
              <a:buChar char="ü"/>
            </a:pPr>
            <a:r>
              <a:rPr lang="en-US" sz="2400" dirty="0">
                <a:solidFill>
                  <a:schemeClr val="bg1"/>
                </a:solidFill>
              </a:rPr>
              <a:t> How daily living needs are met for the victim (self versus caregiver)</a:t>
            </a:r>
          </a:p>
          <a:p>
            <a:pPr>
              <a:spcBef>
                <a:spcPts val="900"/>
              </a:spcBef>
              <a:buClr>
                <a:schemeClr val="accent1">
                  <a:lumMod val="50000"/>
                </a:schemeClr>
              </a:buClr>
              <a:buFont typeface="Wingdings" panose="05000000000000000000" pitchFamily="2" charset="2"/>
              <a:buChar char="ü"/>
            </a:pPr>
            <a:r>
              <a:rPr lang="en-US" sz="2400" dirty="0">
                <a:solidFill>
                  <a:schemeClr val="bg1"/>
                </a:solidFill>
              </a:rPr>
              <a:t> Medications and assistive devices needed</a:t>
            </a:r>
          </a:p>
          <a:p>
            <a:pPr>
              <a:spcBef>
                <a:spcPts val="900"/>
              </a:spcBef>
              <a:buClr>
                <a:schemeClr val="accent1">
                  <a:lumMod val="50000"/>
                </a:schemeClr>
              </a:buClr>
              <a:buFont typeface="Wingdings" panose="05000000000000000000" pitchFamily="2" charset="2"/>
              <a:buChar char="ü"/>
            </a:pPr>
            <a:r>
              <a:rPr lang="en-US" sz="2400" dirty="0">
                <a:solidFill>
                  <a:schemeClr val="bg1"/>
                </a:solidFill>
              </a:rPr>
              <a:t> Financial arrangements</a:t>
            </a:r>
          </a:p>
          <a:p>
            <a:pPr>
              <a:spcBef>
                <a:spcPts val="900"/>
              </a:spcBef>
              <a:buNone/>
            </a:pPr>
            <a:endParaRPr lang="en-US" b="1" dirty="0">
              <a:solidFill>
                <a:schemeClr val="bg1"/>
              </a:solidFill>
            </a:endParaRPr>
          </a:p>
        </p:txBody>
      </p:sp>
      <p:sp>
        <p:nvSpPr>
          <p:cNvPr id="4" name="Slide Number Placeholder 3"/>
          <p:cNvSpPr>
            <a:spLocks noGrp="1"/>
          </p:cNvSpPr>
          <p:nvPr>
            <p:ph type="sldNum" sz="quarter" idx="12"/>
          </p:nvPr>
        </p:nvSpPr>
        <p:spPr/>
        <p:txBody>
          <a:bodyPr/>
          <a:lstStyle/>
          <a:p>
            <a:pPr>
              <a:defRPr/>
            </a:pPr>
            <a:fld id="{96F8F80E-0BD1-4B27-A6EA-400085FA7C89}" type="slidenum">
              <a:rPr lang="en-US" smtClean="0"/>
              <a:pPr>
                <a:defRPr/>
              </a:pPr>
              <a:t>15</a:t>
            </a:fld>
            <a:endParaRPr lang="en-US"/>
          </a:p>
        </p:txBody>
      </p:sp>
    </p:spTree>
    <p:extLst>
      <p:ext uri="{BB962C8B-B14F-4D97-AF65-F5344CB8AC3E}">
        <p14:creationId xmlns:p14="http://schemas.microsoft.com/office/powerpoint/2010/main" val="1751771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1EB41F2-E181-4D4D-9131-A30F6B0AE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3" name="Freeform: Shape 12">
            <a:extLst>
              <a:ext uri="{FF2B5EF4-FFF2-40B4-BE49-F238E27FC236}">
                <a16:creationId xmlns:a16="http://schemas.microsoft.com/office/drawing/2014/main" id="{3D63CC92-C517-4C71-9222-4579252CD6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1"/>
            <a:ext cx="9144000" cy="170312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sz="1350"/>
          </a:p>
        </p:txBody>
      </p:sp>
      <p:sp>
        <p:nvSpPr>
          <p:cNvPr id="5" name="Title 4"/>
          <p:cNvSpPr>
            <a:spLocks noGrp="1"/>
          </p:cNvSpPr>
          <p:nvPr>
            <p:ph type="title"/>
          </p:nvPr>
        </p:nvSpPr>
        <p:spPr>
          <a:xfrm>
            <a:off x="772716" y="228600"/>
            <a:ext cx="7598569" cy="1918609"/>
          </a:xfrm>
        </p:spPr>
        <p:txBody>
          <a:bodyPr numCol="1">
            <a:normAutofit/>
          </a:bodyPr>
          <a:lstStyle/>
          <a:p>
            <a:pPr algn="ctr">
              <a:lnSpc>
                <a:spcPct val="90000"/>
              </a:lnSpc>
            </a:pPr>
            <a:r>
              <a:rPr lang="en-US" sz="4000" b="1" dirty="0"/>
              <a:t>Factors to Consider When </a:t>
            </a:r>
            <a:br>
              <a:rPr lang="en-US" sz="4000" b="1" dirty="0"/>
            </a:br>
            <a:r>
              <a:rPr lang="en-US" sz="4000" b="1" dirty="0"/>
              <a:t>Interviewing Older Individuals</a:t>
            </a:r>
          </a:p>
        </p:txBody>
      </p:sp>
      <p:pic>
        <p:nvPicPr>
          <p:cNvPr id="15" name="Picture 14">
            <a:extLst>
              <a:ext uri="{FF2B5EF4-FFF2-40B4-BE49-F238E27FC236}">
                <a16:creationId xmlns:a16="http://schemas.microsoft.com/office/drawing/2014/main" id="{40A39FDC-39F4-4CB7-873B-8D786EC0251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5900" b="63148"/>
          <a:stretch/>
        </p:blipFill>
        <p:spPr>
          <a:xfrm>
            <a:off x="3053443" y="857251"/>
            <a:ext cx="6088176" cy="170312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6" name="Content Placeholder 5"/>
          <p:cNvSpPr>
            <a:spLocks noGrp="1"/>
          </p:cNvSpPr>
          <p:nvPr>
            <p:ph sz="quarter" idx="1"/>
          </p:nvPr>
        </p:nvSpPr>
        <p:spPr>
          <a:xfrm>
            <a:off x="152400" y="2801680"/>
            <a:ext cx="8839199" cy="2913320"/>
          </a:xfrm>
        </p:spPr>
        <p:txBody>
          <a:bodyPr numCol="1">
            <a:noAutofit/>
          </a:bodyPr>
          <a:lstStyle/>
          <a:p>
            <a:pPr>
              <a:buClr>
                <a:schemeClr val="bg2">
                  <a:lumMod val="50000"/>
                </a:schemeClr>
              </a:buClr>
            </a:pPr>
            <a:r>
              <a:rPr lang="en-US" sz="2800" dirty="0">
                <a:solidFill>
                  <a:schemeClr val="bg1"/>
                </a:solidFill>
              </a:rPr>
              <a:t>Communication barriers</a:t>
            </a:r>
          </a:p>
          <a:p>
            <a:pPr>
              <a:buClr>
                <a:schemeClr val="bg2">
                  <a:lumMod val="50000"/>
                </a:schemeClr>
              </a:buClr>
            </a:pPr>
            <a:r>
              <a:rPr lang="en-US" sz="2800" dirty="0">
                <a:solidFill>
                  <a:schemeClr val="bg1"/>
                </a:solidFill>
              </a:rPr>
              <a:t>Individual variables such as age, race, ethnic background, education level, sexual orientation, socioeconomic status, etc.</a:t>
            </a:r>
          </a:p>
          <a:p>
            <a:pPr>
              <a:buClr>
                <a:schemeClr val="bg2">
                  <a:lumMod val="50000"/>
                </a:schemeClr>
              </a:buClr>
            </a:pPr>
            <a:r>
              <a:rPr lang="en-US" sz="2800" dirty="0">
                <a:solidFill>
                  <a:schemeClr val="bg1"/>
                </a:solidFill>
              </a:rPr>
              <a:t>Physical abilities</a:t>
            </a:r>
          </a:p>
          <a:p>
            <a:pPr>
              <a:buClr>
                <a:schemeClr val="bg2">
                  <a:lumMod val="50000"/>
                </a:schemeClr>
              </a:buClr>
            </a:pPr>
            <a:r>
              <a:rPr lang="en-US" sz="2800" dirty="0">
                <a:solidFill>
                  <a:schemeClr val="bg1"/>
                </a:solidFill>
              </a:rPr>
              <a:t>Cognitive abilities</a:t>
            </a:r>
          </a:p>
        </p:txBody>
      </p:sp>
      <p:sp>
        <p:nvSpPr>
          <p:cNvPr id="4" name="Slide Number Placeholder 3"/>
          <p:cNvSpPr>
            <a:spLocks noGrp="1"/>
          </p:cNvSpPr>
          <p:nvPr>
            <p:ph type="sldNum" sz="quarter" idx="12"/>
          </p:nvPr>
        </p:nvSpPr>
        <p:spPr/>
        <p:txBody>
          <a:bodyPr/>
          <a:lstStyle/>
          <a:p>
            <a:pPr>
              <a:defRPr/>
            </a:pPr>
            <a:r>
              <a:rPr lang="en-US" dirty="0"/>
              <a:t>TM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228600" y="609601"/>
            <a:ext cx="8610600" cy="1456267"/>
          </a:xfrm>
          <a:solidFill>
            <a:schemeClr val="accent1">
              <a:lumMod val="50000"/>
            </a:schemeClr>
          </a:solidFill>
        </p:spPr>
        <p:txBody>
          <a:bodyPr numCol="1">
            <a:normAutofit/>
          </a:bodyPr>
          <a:lstStyle/>
          <a:p>
            <a:pPr algn="ctr"/>
            <a:r>
              <a:rPr lang="en-US" sz="4800" b="1" dirty="0"/>
              <a:t>Communication Barriers </a:t>
            </a:r>
            <a:endParaRPr lang="en-US" sz="1000" b="1" dirty="0"/>
          </a:p>
        </p:txBody>
      </p:sp>
      <p:sp>
        <p:nvSpPr>
          <p:cNvPr id="44035" name="Content Placeholder 2"/>
          <p:cNvSpPr>
            <a:spLocks noGrp="1"/>
          </p:cNvSpPr>
          <p:nvPr>
            <p:ph sz="quarter" idx="1"/>
          </p:nvPr>
        </p:nvSpPr>
        <p:spPr>
          <a:xfrm>
            <a:off x="457200" y="2142068"/>
            <a:ext cx="8382000" cy="3572932"/>
          </a:xfrm>
        </p:spPr>
        <p:txBody>
          <a:bodyPr numCol="1">
            <a:normAutofit/>
          </a:bodyPr>
          <a:lstStyle/>
          <a:p>
            <a:pPr>
              <a:buClr>
                <a:schemeClr val="accent1">
                  <a:lumMod val="50000"/>
                </a:schemeClr>
              </a:buClr>
            </a:pPr>
            <a:r>
              <a:rPr lang="en-US" sz="3200" dirty="0">
                <a:solidFill>
                  <a:schemeClr val="bg1"/>
                </a:solidFill>
              </a:rPr>
              <a:t>May not speak or read English</a:t>
            </a:r>
          </a:p>
          <a:p>
            <a:pPr>
              <a:buClr>
                <a:schemeClr val="accent1">
                  <a:lumMod val="50000"/>
                </a:schemeClr>
              </a:buClr>
            </a:pPr>
            <a:r>
              <a:rPr lang="en-US" sz="3200" dirty="0">
                <a:solidFill>
                  <a:schemeClr val="bg1"/>
                </a:solidFill>
              </a:rPr>
              <a:t>May not read or write</a:t>
            </a:r>
          </a:p>
          <a:p>
            <a:pPr>
              <a:buClr>
                <a:schemeClr val="accent1">
                  <a:lumMod val="50000"/>
                </a:schemeClr>
              </a:buClr>
            </a:pPr>
            <a:r>
              <a:rPr lang="en-US" sz="3200" dirty="0">
                <a:solidFill>
                  <a:schemeClr val="bg1"/>
                </a:solidFill>
              </a:rPr>
              <a:t>May be deaf</a:t>
            </a:r>
          </a:p>
          <a:p>
            <a:pPr>
              <a:buClr>
                <a:schemeClr val="accent1">
                  <a:lumMod val="50000"/>
                </a:schemeClr>
              </a:buClr>
            </a:pPr>
            <a:r>
              <a:rPr lang="en-US" sz="3200" dirty="0">
                <a:solidFill>
                  <a:schemeClr val="bg1"/>
                </a:solidFill>
              </a:rPr>
              <a:t>May need assistive devices to communicate</a:t>
            </a:r>
          </a:p>
        </p:txBody>
      </p:sp>
      <p:sp>
        <p:nvSpPr>
          <p:cNvPr id="4" name="Slide Number Placeholder 3"/>
          <p:cNvSpPr>
            <a:spLocks noGrp="1"/>
          </p:cNvSpPr>
          <p:nvPr>
            <p:ph type="sldNum" sz="quarter" idx="12"/>
          </p:nvPr>
        </p:nvSpPr>
        <p:spPr>
          <a:xfrm>
            <a:off x="7812085" y="5953539"/>
            <a:ext cx="417516" cy="294862"/>
          </a:xfrm>
        </p:spPr>
        <p:txBody>
          <a:bodyPr/>
          <a:lstStyle/>
          <a:p>
            <a:pPr>
              <a:defRPr/>
            </a:pPr>
            <a:r>
              <a:rPr lang="en-US" dirty="0">
                <a:solidFill>
                  <a:schemeClr val="bg1"/>
                </a:solidFill>
              </a:rPr>
              <a:t>TM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763000" cy="1143000"/>
          </a:xfrm>
          <a:solidFill>
            <a:schemeClr val="accent1">
              <a:lumMod val="50000"/>
            </a:schemeClr>
          </a:solidFill>
        </p:spPr>
        <p:txBody>
          <a:bodyPr numCol="1">
            <a:normAutofit/>
          </a:bodyPr>
          <a:lstStyle/>
          <a:p>
            <a:pPr algn="ctr"/>
            <a:r>
              <a:rPr lang="en-US" sz="4000" b="1" dirty="0"/>
              <a:t>Individual Variables</a:t>
            </a:r>
            <a:endParaRPr lang="en-US" sz="2000" b="1" dirty="0"/>
          </a:p>
        </p:txBody>
      </p:sp>
      <p:sp>
        <p:nvSpPr>
          <p:cNvPr id="4" name="Content Placeholder 3"/>
          <p:cNvSpPr>
            <a:spLocks noGrp="1"/>
          </p:cNvSpPr>
          <p:nvPr>
            <p:ph sz="quarter" idx="1"/>
          </p:nvPr>
        </p:nvSpPr>
        <p:spPr>
          <a:xfrm>
            <a:off x="152400" y="1371600"/>
            <a:ext cx="8763000" cy="5257800"/>
          </a:xfrm>
        </p:spPr>
        <p:txBody>
          <a:bodyPr numCol="1">
            <a:normAutofit fontScale="92500"/>
          </a:bodyPr>
          <a:lstStyle/>
          <a:p>
            <a:pPr algn="just">
              <a:buClr>
                <a:schemeClr val="accent1">
                  <a:lumMod val="50000"/>
                </a:schemeClr>
              </a:buClr>
            </a:pPr>
            <a:r>
              <a:rPr lang="en-US" sz="2400" dirty="0">
                <a:solidFill>
                  <a:schemeClr val="bg1"/>
                </a:solidFill>
              </a:rPr>
              <a:t>Many older adults are in good health and do not have physical or cognitive disabilities that significantly impact their lives or a law enforcement investigation. That said, be aware of possible physical or cognitive limitations that may have an impact on your investigation.</a:t>
            </a:r>
          </a:p>
          <a:p>
            <a:pPr algn="just">
              <a:buClr>
                <a:schemeClr val="accent1">
                  <a:lumMod val="50000"/>
                </a:schemeClr>
              </a:buClr>
            </a:pPr>
            <a:r>
              <a:rPr lang="en-US" sz="2400" dirty="0">
                <a:solidFill>
                  <a:schemeClr val="bg1"/>
                </a:solidFill>
              </a:rPr>
              <a:t>Officers’ perceptions</a:t>
            </a:r>
          </a:p>
          <a:p>
            <a:pPr algn="just">
              <a:buClr>
                <a:schemeClr val="accent1">
                  <a:lumMod val="50000"/>
                </a:schemeClr>
              </a:buClr>
            </a:pPr>
            <a:r>
              <a:rPr lang="en-US" sz="2400" dirty="0">
                <a:solidFill>
                  <a:schemeClr val="bg1"/>
                </a:solidFill>
              </a:rPr>
              <a:t>Older individuals’ perceptions of law enforcement</a:t>
            </a:r>
          </a:p>
          <a:p>
            <a:pPr algn="just">
              <a:buClr>
                <a:schemeClr val="accent1">
                  <a:lumMod val="50000"/>
                </a:schemeClr>
              </a:buClr>
            </a:pPr>
            <a:r>
              <a:rPr lang="en-US" sz="2400" dirty="0">
                <a:solidFill>
                  <a:schemeClr val="bg1"/>
                </a:solidFill>
              </a:rPr>
              <a:t>Communication or actions may be misunderstood or misinterpreted</a:t>
            </a:r>
          </a:p>
          <a:p>
            <a:pPr algn="just">
              <a:buClr>
                <a:schemeClr val="accent1">
                  <a:lumMod val="50000"/>
                </a:schemeClr>
              </a:buClr>
            </a:pPr>
            <a:r>
              <a:rPr lang="en-US" sz="2400" dirty="0">
                <a:solidFill>
                  <a:schemeClr val="bg1"/>
                </a:solidFill>
              </a:rPr>
              <a:t>Avoid making assumptions based on age, race, ethnic background or sexual identity</a:t>
            </a:r>
          </a:p>
          <a:p>
            <a:pPr algn="just">
              <a:buClr>
                <a:schemeClr val="accent1">
                  <a:lumMod val="50000"/>
                </a:schemeClr>
              </a:buClr>
            </a:pPr>
            <a:r>
              <a:rPr lang="en-US" sz="2400" dirty="0">
                <a:solidFill>
                  <a:schemeClr val="bg1"/>
                </a:solidFill>
              </a:rPr>
              <a:t>Respect cultural traditions as much as possible</a:t>
            </a:r>
          </a:p>
          <a:p>
            <a:pPr algn="just">
              <a:buClr>
                <a:schemeClr val="accent1">
                  <a:lumMod val="50000"/>
                </a:schemeClr>
              </a:buClr>
            </a:pPr>
            <a:r>
              <a:rPr lang="en-US" sz="2400" dirty="0">
                <a:solidFill>
                  <a:schemeClr val="bg1"/>
                </a:solidFill>
              </a:rPr>
              <a:t>Recognize gender of officer may make a difference when talking to some victims and suspects                                                                           </a:t>
            </a:r>
            <a:r>
              <a:rPr lang="en-US" sz="1100" dirty="0">
                <a:solidFill>
                  <a:schemeClr val="bg1"/>
                </a:solidFill>
              </a:rPr>
              <a:t>TM</a:t>
            </a:r>
          </a:p>
        </p:txBody>
      </p:sp>
      <p:sp>
        <p:nvSpPr>
          <p:cNvPr id="6" name="Slide Number Placeholder 5"/>
          <p:cNvSpPr>
            <a:spLocks noGrp="1"/>
          </p:cNvSpPr>
          <p:nvPr>
            <p:ph type="sldNum" sz="quarter" idx="12"/>
          </p:nvPr>
        </p:nvSpPr>
        <p:spPr>
          <a:xfrm>
            <a:off x="7812085" y="5870576"/>
            <a:ext cx="417516" cy="377825"/>
          </a:xfrm>
        </p:spPr>
        <p:txBody>
          <a:bodyPr/>
          <a:lstStyle/>
          <a:p>
            <a:pPr>
              <a:defRPr/>
            </a:pPr>
            <a:fld id="{96F8F80E-0BD1-4B27-A6EA-400085FA7C89}"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609601"/>
            <a:ext cx="8458200" cy="1456267"/>
          </a:xfrm>
          <a:solidFill>
            <a:schemeClr val="accent1">
              <a:lumMod val="50000"/>
            </a:schemeClr>
          </a:solidFill>
        </p:spPr>
        <p:txBody>
          <a:bodyPr numCol="1">
            <a:normAutofit/>
          </a:bodyPr>
          <a:lstStyle/>
          <a:p>
            <a:pPr algn="ctr"/>
            <a:r>
              <a:rPr lang="en-US" sz="5400" b="1" dirty="0"/>
              <a:t>Physical Limitations</a:t>
            </a:r>
          </a:p>
        </p:txBody>
      </p:sp>
      <p:sp>
        <p:nvSpPr>
          <p:cNvPr id="10243" name="Rectangle 3"/>
          <p:cNvSpPr>
            <a:spLocks noGrp="1" noChangeArrowheads="1"/>
          </p:cNvSpPr>
          <p:nvPr>
            <p:ph sz="quarter" idx="1"/>
          </p:nvPr>
        </p:nvSpPr>
        <p:spPr>
          <a:xfrm>
            <a:off x="228600" y="1828800"/>
            <a:ext cx="8763000" cy="4419599"/>
          </a:xfrm>
        </p:spPr>
        <p:txBody>
          <a:bodyPr numCol="1">
            <a:normAutofit/>
          </a:bodyPr>
          <a:lstStyle/>
          <a:p>
            <a:pPr>
              <a:buClr>
                <a:schemeClr val="accent1">
                  <a:lumMod val="50000"/>
                </a:schemeClr>
              </a:buClr>
            </a:pPr>
            <a:r>
              <a:rPr lang="en-US" sz="2400" dirty="0">
                <a:solidFill>
                  <a:schemeClr val="bg1"/>
                </a:solidFill>
              </a:rPr>
              <a:t>May need glasses, hearing aids, or other equipment to complete interview</a:t>
            </a:r>
          </a:p>
          <a:p>
            <a:pPr>
              <a:buClr>
                <a:schemeClr val="accent1">
                  <a:lumMod val="50000"/>
                </a:schemeClr>
              </a:buClr>
            </a:pPr>
            <a:endParaRPr lang="en-US" sz="2400" dirty="0">
              <a:solidFill>
                <a:schemeClr val="bg1"/>
              </a:solidFill>
            </a:endParaRPr>
          </a:p>
          <a:p>
            <a:pPr>
              <a:buClr>
                <a:schemeClr val="accent1">
                  <a:lumMod val="50000"/>
                </a:schemeClr>
              </a:buClr>
            </a:pPr>
            <a:r>
              <a:rPr lang="en-US" sz="2400" dirty="0">
                <a:solidFill>
                  <a:schemeClr val="bg1"/>
                </a:solidFill>
              </a:rPr>
              <a:t>May need assistance with getting to and from interviews (e.g. wheelchairs, walkers)</a:t>
            </a:r>
          </a:p>
          <a:p>
            <a:pPr>
              <a:buClr>
                <a:schemeClr val="accent1">
                  <a:lumMod val="50000"/>
                </a:schemeClr>
              </a:buClr>
            </a:pPr>
            <a:endParaRPr lang="en-US" sz="2400" dirty="0">
              <a:solidFill>
                <a:schemeClr val="bg1"/>
              </a:solidFill>
            </a:endParaRPr>
          </a:p>
          <a:p>
            <a:pPr>
              <a:buClr>
                <a:schemeClr val="accent1">
                  <a:lumMod val="50000"/>
                </a:schemeClr>
              </a:buClr>
            </a:pPr>
            <a:r>
              <a:rPr lang="en-US" sz="2400" dirty="0">
                <a:solidFill>
                  <a:schemeClr val="bg1"/>
                </a:solidFill>
              </a:rPr>
              <a:t>May need to eat, take medications and/or rest</a:t>
            </a:r>
          </a:p>
          <a:p>
            <a:pPr marL="0" indent="0">
              <a:buClr>
                <a:schemeClr val="accent1">
                  <a:lumMod val="50000"/>
                </a:schemeClr>
              </a:buClr>
              <a:buNone/>
            </a:pPr>
            <a:r>
              <a:rPr lang="en-US" sz="1000" dirty="0">
                <a:solidFill>
                  <a:schemeClr val="bg1"/>
                </a:solidFill>
              </a:rPr>
              <a:t>                                                                                                                                                                                                                                                                                      TM</a:t>
            </a:r>
            <a:endParaRPr lang="en-US" sz="2400" dirty="0">
              <a:solidFill>
                <a:schemeClr val="bg1"/>
              </a:solidFill>
            </a:endParaRPr>
          </a:p>
        </p:txBody>
      </p:sp>
      <p:sp>
        <p:nvSpPr>
          <p:cNvPr id="4" name="Slide Number Placeholder 3"/>
          <p:cNvSpPr>
            <a:spLocks noGrp="1"/>
          </p:cNvSpPr>
          <p:nvPr>
            <p:ph type="sldNum" sz="quarter" idx="12"/>
          </p:nvPr>
        </p:nvSpPr>
        <p:spPr/>
        <p:txBody>
          <a:bodyPr/>
          <a:lstStyle/>
          <a:p>
            <a:pPr>
              <a:defRPr/>
            </a:pPr>
            <a:fld id="{96F8F80E-0BD1-4B27-A6EA-400085FA7C89}"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1EB41F2-E181-4D4D-9131-A30F6B0AE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Freeform: Shape 16">
            <a:extLst>
              <a:ext uri="{FF2B5EF4-FFF2-40B4-BE49-F238E27FC236}">
                <a16:creationId xmlns:a16="http://schemas.microsoft.com/office/drawing/2014/main" id="{3D63CC92-C517-4C71-9222-4579252CD6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1"/>
            <a:ext cx="9144000" cy="170312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sz="1350"/>
          </a:p>
        </p:txBody>
      </p:sp>
      <p:sp>
        <p:nvSpPr>
          <p:cNvPr id="2" name="Title 1"/>
          <p:cNvSpPr>
            <a:spLocks noGrp="1"/>
          </p:cNvSpPr>
          <p:nvPr>
            <p:ph type="title"/>
          </p:nvPr>
        </p:nvSpPr>
        <p:spPr>
          <a:xfrm>
            <a:off x="685800" y="704607"/>
            <a:ext cx="7598569" cy="1004208"/>
          </a:xfrm>
        </p:spPr>
        <p:txBody>
          <a:bodyPr>
            <a:normAutofit/>
          </a:bodyPr>
          <a:lstStyle/>
          <a:p>
            <a:pPr algn="ctr"/>
            <a:r>
              <a:rPr lang="en-US" sz="4800" b="1" dirty="0"/>
              <a:t>Presentation overview</a:t>
            </a:r>
          </a:p>
        </p:txBody>
      </p:sp>
      <p:pic>
        <p:nvPicPr>
          <p:cNvPr id="19" name="Picture 18">
            <a:extLst>
              <a:ext uri="{FF2B5EF4-FFF2-40B4-BE49-F238E27FC236}">
                <a16:creationId xmlns:a16="http://schemas.microsoft.com/office/drawing/2014/main" id="{40A39FDC-39F4-4CB7-873B-8D786EC0251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5900" b="63148"/>
          <a:stretch/>
        </p:blipFill>
        <p:spPr>
          <a:xfrm>
            <a:off x="3053443" y="857251"/>
            <a:ext cx="6088176" cy="170312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5" name="Content Placeholder 4">
            <a:extLst>
              <a:ext uri="{FF2B5EF4-FFF2-40B4-BE49-F238E27FC236}">
                <a16:creationId xmlns:a16="http://schemas.microsoft.com/office/drawing/2014/main" id="{17215C96-FBC8-4D3D-8151-ACA62687D8DF}"/>
              </a:ext>
            </a:extLst>
          </p:cNvPr>
          <p:cNvSpPr>
            <a:spLocks noGrp="1"/>
          </p:cNvSpPr>
          <p:nvPr>
            <p:ph idx="1"/>
          </p:nvPr>
        </p:nvSpPr>
        <p:spPr>
          <a:xfrm>
            <a:off x="514351" y="2801680"/>
            <a:ext cx="8115300" cy="2913320"/>
          </a:xfrm>
        </p:spPr>
        <p:txBody>
          <a:bodyPr>
            <a:normAutofit/>
          </a:bodyPr>
          <a:lstStyle/>
          <a:p>
            <a:pPr>
              <a:buClr>
                <a:schemeClr val="accent1">
                  <a:lumMod val="50000"/>
                </a:schemeClr>
              </a:buClr>
            </a:pPr>
            <a:r>
              <a:rPr lang="en-US" sz="2400" dirty="0">
                <a:solidFill>
                  <a:schemeClr val="bg1"/>
                </a:solidFill>
              </a:rPr>
              <a:t>Interviewing, Evidence Collection, and Documentation </a:t>
            </a:r>
          </a:p>
          <a:p>
            <a:pPr lvl="1">
              <a:buClr>
                <a:schemeClr val="accent1">
                  <a:lumMod val="50000"/>
                </a:schemeClr>
              </a:buClr>
            </a:pPr>
            <a:r>
              <a:rPr lang="en-US" sz="2400" dirty="0">
                <a:solidFill>
                  <a:schemeClr val="bg1"/>
                </a:solidFill>
              </a:rPr>
              <a:t>Physical Abuse</a:t>
            </a:r>
          </a:p>
          <a:p>
            <a:pPr lvl="1">
              <a:buClr>
                <a:schemeClr val="accent1">
                  <a:lumMod val="50000"/>
                </a:schemeClr>
              </a:buClr>
            </a:pPr>
            <a:r>
              <a:rPr lang="en-US" sz="2400" dirty="0">
                <a:solidFill>
                  <a:schemeClr val="bg1"/>
                </a:solidFill>
              </a:rPr>
              <a:t>Sexual abuse </a:t>
            </a:r>
          </a:p>
          <a:p>
            <a:pPr lvl="1">
              <a:buClr>
                <a:schemeClr val="accent1">
                  <a:lumMod val="50000"/>
                </a:schemeClr>
              </a:buClr>
            </a:pPr>
            <a:r>
              <a:rPr lang="en-US" sz="2400" dirty="0">
                <a:solidFill>
                  <a:schemeClr val="bg1"/>
                </a:solidFill>
              </a:rPr>
              <a:t>Neglect</a:t>
            </a:r>
          </a:p>
          <a:p>
            <a:pPr lvl="1">
              <a:buClr>
                <a:schemeClr val="accent1">
                  <a:lumMod val="50000"/>
                </a:schemeClr>
              </a:buClr>
            </a:pPr>
            <a:r>
              <a:rPr lang="en-US" sz="2400" dirty="0">
                <a:solidFill>
                  <a:schemeClr val="bg1"/>
                </a:solidFill>
              </a:rPr>
              <a:t>Financial exploitation </a:t>
            </a:r>
          </a:p>
        </p:txBody>
      </p:sp>
      <p:sp>
        <p:nvSpPr>
          <p:cNvPr id="13" name="TextBox 12"/>
          <p:cNvSpPr txBox="1"/>
          <p:nvPr/>
        </p:nvSpPr>
        <p:spPr>
          <a:xfrm>
            <a:off x="7924800" y="6057384"/>
            <a:ext cx="573158" cy="369332"/>
          </a:xfrm>
          <a:prstGeom prst="rect">
            <a:avLst/>
          </a:prstGeom>
          <a:noFill/>
        </p:spPr>
        <p:txBody>
          <a:bodyPr wrap="square" rtlCol="0">
            <a:spAutoFit/>
          </a:bodyPr>
          <a:lstStyle/>
          <a:p>
            <a:r>
              <a:rPr lang="en-US" dirty="0"/>
              <a:t>MH</a:t>
            </a:r>
          </a:p>
        </p:txBody>
      </p:sp>
    </p:spTree>
    <p:extLst>
      <p:ext uri="{BB962C8B-B14F-4D97-AF65-F5344CB8AC3E}">
        <p14:creationId xmlns:p14="http://schemas.microsoft.com/office/powerpoint/2010/main" val="331971253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304800" y="132223"/>
            <a:ext cx="8610600" cy="1239377"/>
          </a:xfrm>
          <a:solidFill>
            <a:schemeClr val="accent1">
              <a:lumMod val="50000"/>
            </a:schemeClr>
          </a:solidFill>
        </p:spPr>
        <p:txBody>
          <a:bodyPr numCol="1">
            <a:normAutofit/>
          </a:bodyPr>
          <a:lstStyle/>
          <a:p>
            <a:pPr algn="ctr"/>
            <a:r>
              <a:rPr lang="en-US" sz="4800" b="1" dirty="0">
                <a:solidFill>
                  <a:schemeClr val="tx1"/>
                </a:solidFill>
              </a:rPr>
              <a:t>Cognitive Limitations</a:t>
            </a:r>
          </a:p>
        </p:txBody>
      </p:sp>
      <p:sp>
        <p:nvSpPr>
          <p:cNvPr id="12292" name="Rectangle 3"/>
          <p:cNvSpPr>
            <a:spLocks noGrp="1" noChangeArrowheads="1"/>
          </p:cNvSpPr>
          <p:nvPr>
            <p:ph sz="quarter" idx="2"/>
          </p:nvPr>
        </p:nvSpPr>
        <p:spPr>
          <a:xfrm>
            <a:off x="457200" y="2359046"/>
            <a:ext cx="3371850" cy="3965553"/>
          </a:xfrm>
        </p:spPr>
        <p:txBody>
          <a:bodyPr numCol="1">
            <a:normAutofit/>
          </a:bodyPr>
          <a:lstStyle/>
          <a:p>
            <a:pPr lvl="1">
              <a:buClr>
                <a:schemeClr val="accent1">
                  <a:lumMod val="50000"/>
                </a:schemeClr>
              </a:buClr>
              <a:buFont typeface="Wingdings" pitchFamily="2" charset="2"/>
              <a:buChar char="¨"/>
            </a:pPr>
            <a:r>
              <a:rPr lang="en-US" sz="2250" dirty="0">
                <a:solidFill>
                  <a:schemeClr val="bg1"/>
                </a:solidFill>
              </a:rPr>
              <a:t>Trauma</a:t>
            </a:r>
          </a:p>
          <a:p>
            <a:pPr lvl="1">
              <a:buClr>
                <a:schemeClr val="accent1">
                  <a:lumMod val="50000"/>
                </a:schemeClr>
              </a:buClr>
              <a:buFont typeface="Wingdings" pitchFamily="2" charset="2"/>
              <a:buChar char="¨"/>
            </a:pPr>
            <a:r>
              <a:rPr lang="en-US" sz="2250" dirty="0">
                <a:solidFill>
                  <a:schemeClr val="bg1"/>
                </a:solidFill>
              </a:rPr>
              <a:t>Lack of food or water</a:t>
            </a:r>
          </a:p>
          <a:p>
            <a:pPr lvl="1">
              <a:buClr>
                <a:schemeClr val="accent1">
                  <a:lumMod val="50000"/>
                </a:schemeClr>
              </a:buClr>
              <a:buFont typeface="Wingdings" pitchFamily="2" charset="2"/>
              <a:buChar char="¨"/>
            </a:pPr>
            <a:r>
              <a:rPr lang="en-US" sz="2250" dirty="0">
                <a:solidFill>
                  <a:schemeClr val="bg1"/>
                </a:solidFill>
              </a:rPr>
              <a:t>Medications</a:t>
            </a:r>
          </a:p>
          <a:p>
            <a:pPr lvl="1">
              <a:buClr>
                <a:schemeClr val="accent1">
                  <a:lumMod val="50000"/>
                </a:schemeClr>
              </a:buClr>
              <a:buFont typeface="Wingdings" pitchFamily="2" charset="2"/>
              <a:buChar char="¨"/>
            </a:pPr>
            <a:r>
              <a:rPr lang="en-US" sz="2250" dirty="0">
                <a:solidFill>
                  <a:schemeClr val="bg1"/>
                </a:solidFill>
              </a:rPr>
              <a:t>Offender tactics</a:t>
            </a:r>
          </a:p>
          <a:p>
            <a:pPr lvl="1">
              <a:buClr>
                <a:schemeClr val="accent1">
                  <a:lumMod val="50000"/>
                </a:schemeClr>
              </a:buClr>
              <a:buFont typeface="Wingdings" pitchFamily="2" charset="2"/>
              <a:buChar char="¨"/>
            </a:pPr>
            <a:r>
              <a:rPr lang="en-US" sz="2250" dirty="0">
                <a:solidFill>
                  <a:schemeClr val="bg1"/>
                </a:solidFill>
              </a:rPr>
              <a:t>Fatigue</a:t>
            </a:r>
          </a:p>
          <a:p>
            <a:pPr lvl="1">
              <a:buClr>
                <a:schemeClr val="accent1">
                  <a:lumMod val="50000"/>
                </a:schemeClr>
              </a:buClr>
              <a:buFont typeface="Wingdings" pitchFamily="2" charset="2"/>
              <a:buChar char="¨"/>
            </a:pPr>
            <a:r>
              <a:rPr lang="en-US" sz="2250" dirty="0">
                <a:solidFill>
                  <a:schemeClr val="bg1"/>
                </a:solidFill>
              </a:rPr>
              <a:t>Infections</a:t>
            </a:r>
          </a:p>
          <a:p>
            <a:endParaRPr lang="en-US" dirty="0">
              <a:solidFill>
                <a:schemeClr val="tx2">
                  <a:lumMod val="50000"/>
                </a:schemeClr>
              </a:solidFill>
            </a:endParaRPr>
          </a:p>
        </p:txBody>
      </p:sp>
      <p:sp>
        <p:nvSpPr>
          <p:cNvPr id="5" name="Content Placeholder 4"/>
          <p:cNvSpPr>
            <a:spLocks noGrp="1"/>
          </p:cNvSpPr>
          <p:nvPr>
            <p:ph sz="quarter" idx="4"/>
          </p:nvPr>
        </p:nvSpPr>
        <p:spPr>
          <a:xfrm>
            <a:off x="5276850" y="2438400"/>
            <a:ext cx="3638550" cy="3886199"/>
          </a:xfrm>
        </p:spPr>
        <p:txBody>
          <a:bodyPr numCol="1">
            <a:normAutofit/>
          </a:bodyPr>
          <a:lstStyle/>
          <a:p>
            <a:pPr lvl="1">
              <a:buClr>
                <a:schemeClr val="accent1">
                  <a:lumMod val="50000"/>
                </a:schemeClr>
              </a:buClr>
              <a:buFont typeface="Wingdings" pitchFamily="2" charset="2"/>
              <a:buChar char=""/>
            </a:pPr>
            <a:r>
              <a:rPr lang="en-US" sz="2250" dirty="0">
                <a:solidFill>
                  <a:schemeClr val="bg1"/>
                </a:solidFill>
              </a:rPr>
              <a:t>Depression or other mental illnesses</a:t>
            </a:r>
          </a:p>
          <a:p>
            <a:pPr lvl="1">
              <a:buClr>
                <a:schemeClr val="accent1">
                  <a:lumMod val="50000"/>
                </a:schemeClr>
              </a:buClr>
              <a:buFont typeface="Wingdings" pitchFamily="2" charset="2"/>
              <a:buChar char=""/>
            </a:pPr>
            <a:r>
              <a:rPr lang="en-US" sz="2250" dirty="0">
                <a:solidFill>
                  <a:schemeClr val="bg1"/>
                </a:solidFill>
              </a:rPr>
              <a:t>Traumatic brain condition</a:t>
            </a:r>
          </a:p>
          <a:p>
            <a:pPr lvl="1">
              <a:buClr>
                <a:schemeClr val="accent1">
                  <a:lumMod val="50000"/>
                </a:schemeClr>
              </a:buClr>
              <a:buFont typeface="Wingdings" pitchFamily="2" charset="2"/>
              <a:buChar char=""/>
            </a:pPr>
            <a:r>
              <a:rPr lang="en-US" sz="2250" dirty="0">
                <a:solidFill>
                  <a:schemeClr val="bg1"/>
                </a:solidFill>
              </a:rPr>
              <a:t>Dementia (one form:  Alzheimer’s Disease)</a:t>
            </a:r>
          </a:p>
          <a:p>
            <a:pPr marL="0" indent="0">
              <a:buClr>
                <a:schemeClr val="accent1">
                  <a:lumMod val="50000"/>
                </a:schemeClr>
              </a:buClr>
              <a:buNone/>
            </a:pPr>
            <a:r>
              <a:rPr lang="en-US" sz="1000" dirty="0">
                <a:solidFill>
                  <a:schemeClr val="bg1"/>
                </a:solidFill>
              </a:rPr>
              <a:t>  </a:t>
            </a:r>
          </a:p>
          <a:p>
            <a:pPr marL="0" indent="0">
              <a:buClr>
                <a:schemeClr val="accent1">
                  <a:lumMod val="50000"/>
                </a:schemeClr>
              </a:buClr>
              <a:buNone/>
            </a:pPr>
            <a:endParaRPr lang="en-US" sz="1000" dirty="0">
              <a:solidFill>
                <a:schemeClr val="bg1"/>
              </a:solidFill>
            </a:endParaRPr>
          </a:p>
          <a:p>
            <a:pPr marL="0" indent="0">
              <a:buClr>
                <a:schemeClr val="accent1">
                  <a:lumMod val="50000"/>
                </a:schemeClr>
              </a:buClr>
              <a:buNone/>
            </a:pPr>
            <a:endParaRPr lang="en-US" sz="1000" dirty="0">
              <a:solidFill>
                <a:schemeClr val="bg1"/>
              </a:solidFill>
            </a:endParaRPr>
          </a:p>
          <a:p>
            <a:pPr marL="0" indent="0">
              <a:buClr>
                <a:schemeClr val="accent1">
                  <a:lumMod val="50000"/>
                </a:schemeClr>
              </a:buClr>
              <a:buNone/>
            </a:pPr>
            <a:endParaRPr lang="en-US" sz="1000" dirty="0">
              <a:solidFill>
                <a:schemeClr val="bg1"/>
              </a:solidFill>
            </a:endParaRPr>
          </a:p>
          <a:p>
            <a:pPr marL="0" indent="0">
              <a:buClr>
                <a:schemeClr val="accent1">
                  <a:lumMod val="50000"/>
                </a:schemeClr>
              </a:buClr>
              <a:buNone/>
            </a:pPr>
            <a:r>
              <a:rPr lang="en-US" sz="1000" dirty="0">
                <a:solidFill>
                  <a:schemeClr val="bg1"/>
                </a:solidFill>
              </a:rPr>
              <a:t>                                                                                                                TM</a:t>
            </a:r>
          </a:p>
        </p:txBody>
      </p:sp>
      <p:sp>
        <p:nvSpPr>
          <p:cNvPr id="8" name="Text Placeholder 7"/>
          <p:cNvSpPr>
            <a:spLocks noGrp="1"/>
          </p:cNvSpPr>
          <p:nvPr>
            <p:ph type="body" sz="quarter" idx="1"/>
          </p:nvPr>
        </p:nvSpPr>
        <p:spPr>
          <a:xfrm>
            <a:off x="337457" y="1577192"/>
            <a:ext cx="3540603" cy="576262"/>
          </a:xfrm>
        </p:spPr>
        <p:txBody>
          <a:bodyPr numCol="1">
            <a:noAutofit/>
          </a:bodyPr>
          <a:lstStyle/>
          <a:p>
            <a:pPr marL="0" lvl="1" algn="ctr">
              <a:spcBef>
                <a:spcPts val="525"/>
              </a:spcBef>
              <a:buClr>
                <a:schemeClr val="accent2"/>
              </a:buClr>
              <a:buSzPct val="60000"/>
            </a:pPr>
            <a:r>
              <a:rPr lang="en-US" sz="2400" b="1" dirty="0">
                <a:solidFill>
                  <a:srgbClr val="00B050"/>
                </a:solidFill>
              </a:rPr>
              <a:t>Temporary or Intermittent</a:t>
            </a:r>
          </a:p>
        </p:txBody>
      </p:sp>
      <p:sp>
        <p:nvSpPr>
          <p:cNvPr id="9" name="Text Placeholder 8"/>
          <p:cNvSpPr>
            <a:spLocks noGrp="1"/>
          </p:cNvSpPr>
          <p:nvPr>
            <p:ph type="body" sz="quarter" idx="3"/>
          </p:nvPr>
        </p:nvSpPr>
        <p:spPr>
          <a:xfrm>
            <a:off x="5181600" y="1577192"/>
            <a:ext cx="3518480" cy="576262"/>
          </a:xfrm>
        </p:spPr>
        <p:txBody>
          <a:bodyPr numCol="1">
            <a:normAutofit/>
          </a:bodyPr>
          <a:lstStyle/>
          <a:p>
            <a:pPr marL="0" lvl="1" algn="ctr">
              <a:spcBef>
                <a:spcPts val="525"/>
              </a:spcBef>
              <a:buClr>
                <a:schemeClr val="accent2"/>
              </a:buClr>
              <a:buSzPct val="60000"/>
            </a:pPr>
            <a:r>
              <a:rPr lang="en-US" sz="2400" b="1" dirty="0">
                <a:solidFill>
                  <a:srgbClr val="00B050"/>
                </a:solidFill>
              </a:rPr>
              <a:t>Permanent or Progressive</a:t>
            </a:r>
          </a:p>
        </p:txBody>
      </p:sp>
      <p:sp>
        <p:nvSpPr>
          <p:cNvPr id="4" name="Slide Number Placeholder 3"/>
          <p:cNvSpPr>
            <a:spLocks noGrp="1"/>
          </p:cNvSpPr>
          <p:nvPr>
            <p:ph type="sldNum" sz="quarter" idx="12"/>
          </p:nvPr>
        </p:nvSpPr>
        <p:spPr/>
        <p:txBody>
          <a:bodyPr/>
          <a:lstStyle/>
          <a:p>
            <a:pPr>
              <a:defRPr/>
            </a:pPr>
            <a:fld id="{2B77CB9D-A7EF-4578-9B74-DB687064BFC3}"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1295399"/>
          </a:xfrm>
          <a:solidFill>
            <a:schemeClr val="accent1">
              <a:lumMod val="50000"/>
            </a:schemeClr>
          </a:solidFill>
        </p:spPr>
        <p:txBody>
          <a:bodyPr numCol="1">
            <a:noAutofit/>
          </a:bodyPr>
          <a:lstStyle/>
          <a:p>
            <a:pPr algn="ctr"/>
            <a:r>
              <a:rPr lang="en-US" sz="3600" b="1" dirty="0"/>
              <a:t>Cognitive Limitations and the victim</a:t>
            </a:r>
          </a:p>
        </p:txBody>
      </p:sp>
      <p:sp>
        <p:nvSpPr>
          <p:cNvPr id="3" name="Content Placeholder 2"/>
          <p:cNvSpPr>
            <a:spLocks noGrp="1"/>
          </p:cNvSpPr>
          <p:nvPr>
            <p:ph sz="quarter" idx="1"/>
          </p:nvPr>
        </p:nvSpPr>
        <p:spPr>
          <a:xfrm>
            <a:off x="304800" y="1752600"/>
            <a:ext cx="8534400" cy="4648200"/>
          </a:xfrm>
        </p:spPr>
        <p:txBody>
          <a:bodyPr numCol="1">
            <a:normAutofit/>
          </a:bodyPr>
          <a:lstStyle/>
          <a:p>
            <a:pPr>
              <a:buNone/>
            </a:pPr>
            <a:r>
              <a:rPr lang="en-US" sz="2800" dirty="0">
                <a:solidFill>
                  <a:schemeClr val="bg1"/>
                </a:solidFill>
              </a:rPr>
              <a:t>Victims may be discounted if:</a:t>
            </a:r>
          </a:p>
          <a:p>
            <a:pPr>
              <a:buClr>
                <a:schemeClr val="accent1">
                  <a:lumMod val="50000"/>
                </a:schemeClr>
              </a:buClr>
            </a:pPr>
            <a:r>
              <a:rPr lang="en-US" sz="2800" dirty="0">
                <a:solidFill>
                  <a:schemeClr val="bg1"/>
                </a:solidFill>
              </a:rPr>
              <a:t>Statements are not consistent</a:t>
            </a:r>
          </a:p>
          <a:p>
            <a:pPr>
              <a:buClr>
                <a:schemeClr val="accent1">
                  <a:lumMod val="50000"/>
                </a:schemeClr>
              </a:buClr>
            </a:pPr>
            <a:r>
              <a:rPr lang="en-US" sz="2800" dirty="0">
                <a:solidFill>
                  <a:schemeClr val="bg1"/>
                </a:solidFill>
              </a:rPr>
              <a:t>They appear confused</a:t>
            </a:r>
          </a:p>
          <a:p>
            <a:pPr>
              <a:buClr>
                <a:schemeClr val="accent1">
                  <a:lumMod val="50000"/>
                </a:schemeClr>
              </a:buClr>
            </a:pPr>
            <a:r>
              <a:rPr lang="en-US" sz="2800" dirty="0">
                <a:solidFill>
                  <a:schemeClr val="bg1"/>
                </a:solidFill>
              </a:rPr>
              <a:t>They have difficulty recalling events</a:t>
            </a:r>
          </a:p>
          <a:p>
            <a:pPr>
              <a:buClr>
                <a:schemeClr val="accent1">
                  <a:lumMod val="50000"/>
                </a:schemeClr>
              </a:buClr>
            </a:pPr>
            <a:r>
              <a:rPr lang="en-US" sz="2800" dirty="0">
                <a:solidFill>
                  <a:schemeClr val="bg1"/>
                </a:solidFill>
              </a:rPr>
              <a:t>They may take longer to respond</a:t>
            </a:r>
          </a:p>
          <a:p>
            <a:pPr>
              <a:buClr>
                <a:schemeClr val="accent1">
                  <a:lumMod val="50000"/>
                </a:schemeClr>
              </a:buClr>
            </a:pPr>
            <a:r>
              <a:rPr lang="en-US" sz="2800" dirty="0">
                <a:solidFill>
                  <a:schemeClr val="bg1"/>
                </a:solidFill>
              </a:rPr>
              <a:t>They have </a:t>
            </a:r>
            <a:r>
              <a:rPr lang="en-US" sz="2800" b="1" dirty="0">
                <a:solidFill>
                  <a:srgbClr val="00B050"/>
                </a:solidFill>
              </a:rPr>
              <a:t>a diagnosed </a:t>
            </a:r>
            <a:r>
              <a:rPr lang="en-US" sz="2800" dirty="0">
                <a:solidFill>
                  <a:schemeClr val="bg1"/>
                </a:solidFill>
              </a:rPr>
              <a:t>medical condition like dementia or other cognitive limitation</a:t>
            </a:r>
          </a:p>
          <a:p>
            <a:pPr>
              <a:buNone/>
            </a:pPr>
            <a:r>
              <a:rPr lang="en-US" sz="2000" dirty="0">
                <a:solidFill>
                  <a:schemeClr val="bg1"/>
                </a:solidFill>
              </a:rPr>
              <a:t>																		</a:t>
            </a:r>
            <a:r>
              <a:rPr lang="en-US" sz="1000" dirty="0">
                <a:solidFill>
                  <a:schemeClr val="bg1"/>
                </a:solidFill>
              </a:rPr>
              <a:t>TM</a:t>
            </a:r>
          </a:p>
        </p:txBody>
      </p:sp>
      <p:sp>
        <p:nvSpPr>
          <p:cNvPr id="6" name="Slide Number Placeholder 5"/>
          <p:cNvSpPr>
            <a:spLocks noGrp="1"/>
          </p:cNvSpPr>
          <p:nvPr>
            <p:ph type="sldNum" sz="quarter" idx="12"/>
          </p:nvPr>
        </p:nvSpPr>
        <p:spPr/>
        <p:txBody>
          <a:bodyPr/>
          <a:lstStyle/>
          <a:p>
            <a:pPr>
              <a:defRPr/>
            </a:pPr>
            <a:fld id="{96F8F80E-0BD1-4B27-A6EA-400085FA7C89}"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04800" y="413657"/>
            <a:ext cx="8458200" cy="857250"/>
          </a:xfrm>
          <a:solidFill>
            <a:schemeClr val="accent1">
              <a:lumMod val="50000"/>
            </a:schemeClr>
          </a:solidFill>
        </p:spPr>
        <p:txBody>
          <a:bodyPr>
            <a:normAutofit/>
          </a:bodyPr>
          <a:lstStyle/>
          <a:p>
            <a:pPr algn="ctr"/>
            <a:r>
              <a:rPr lang="en-US" sz="4000" b="1" dirty="0">
                <a:ln w="12700">
                  <a:solidFill>
                    <a:schemeClr val="tx2">
                      <a:satMod val="155000"/>
                    </a:schemeClr>
                  </a:solidFill>
                  <a:prstDash val="solid"/>
                </a:ln>
                <a:latin typeface="+mn-lt"/>
              </a:rPr>
              <a:t>Questions for Victims</a:t>
            </a:r>
          </a:p>
        </p:txBody>
      </p:sp>
      <p:sp>
        <p:nvSpPr>
          <p:cNvPr id="143363" name="Rectangle 3"/>
          <p:cNvSpPr>
            <a:spLocks noGrp="1" noChangeArrowheads="1"/>
          </p:cNvSpPr>
          <p:nvPr>
            <p:ph idx="1"/>
          </p:nvPr>
        </p:nvSpPr>
        <p:spPr>
          <a:xfrm>
            <a:off x="228600" y="1371600"/>
            <a:ext cx="8763000" cy="5105400"/>
          </a:xfrm>
        </p:spPr>
        <p:txBody>
          <a:bodyPr>
            <a:normAutofit fontScale="85000" lnSpcReduction="20000"/>
          </a:bodyPr>
          <a:lstStyle/>
          <a:p>
            <a:pPr>
              <a:spcBef>
                <a:spcPts val="900"/>
              </a:spcBef>
              <a:buClr>
                <a:schemeClr val="accent1">
                  <a:lumMod val="50000"/>
                </a:schemeClr>
              </a:buClr>
              <a:buFont typeface="Wingdings" panose="05000000000000000000" pitchFamily="2" charset="2"/>
              <a:buChar char="q"/>
            </a:pPr>
            <a:r>
              <a:rPr lang="en-US" sz="2800" dirty="0">
                <a:solidFill>
                  <a:schemeClr val="bg1"/>
                </a:solidFill>
              </a:rPr>
              <a:t>Specifically ask about injuries, do not make assumptions!</a:t>
            </a:r>
          </a:p>
          <a:p>
            <a:pPr>
              <a:spcBef>
                <a:spcPts val="900"/>
              </a:spcBef>
              <a:buClr>
                <a:schemeClr val="accent1">
                  <a:lumMod val="50000"/>
                </a:schemeClr>
              </a:buClr>
              <a:buFont typeface="Wingdings" panose="05000000000000000000" pitchFamily="2" charset="2"/>
              <a:buChar char="q"/>
            </a:pPr>
            <a:r>
              <a:rPr lang="en-US" sz="2800" dirty="0">
                <a:solidFill>
                  <a:schemeClr val="bg1"/>
                </a:solidFill>
              </a:rPr>
              <a:t>Who are your caregivers? What are their duties?</a:t>
            </a:r>
          </a:p>
          <a:p>
            <a:pPr>
              <a:spcBef>
                <a:spcPts val="900"/>
              </a:spcBef>
              <a:buClr>
                <a:schemeClr val="accent1">
                  <a:lumMod val="50000"/>
                </a:schemeClr>
              </a:buClr>
              <a:buFont typeface="Wingdings" panose="05000000000000000000" pitchFamily="2" charset="2"/>
              <a:buChar char="q"/>
            </a:pPr>
            <a:r>
              <a:rPr lang="en-US" sz="2800" dirty="0">
                <a:solidFill>
                  <a:schemeClr val="bg1"/>
                </a:solidFill>
              </a:rPr>
              <a:t>Have the caregiver ever failed to meet their duties? If so, what was the result of their failure to provide proper care? </a:t>
            </a:r>
          </a:p>
          <a:p>
            <a:pPr>
              <a:spcBef>
                <a:spcPts val="900"/>
              </a:spcBef>
              <a:buClr>
                <a:schemeClr val="accent1">
                  <a:lumMod val="50000"/>
                </a:schemeClr>
              </a:buClr>
              <a:buFont typeface="Wingdings" panose="05000000000000000000" pitchFamily="2" charset="2"/>
              <a:buChar char="q"/>
            </a:pPr>
            <a:r>
              <a:rPr lang="en-US" sz="2800" dirty="0">
                <a:solidFill>
                  <a:schemeClr val="bg1"/>
                </a:solidFill>
              </a:rPr>
              <a:t>How do you get to your appointments?</a:t>
            </a:r>
          </a:p>
          <a:p>
            <a:pPr>
              <a:spcBef>
                <a:spcPts val="900"/>
              </a:spcBef>
              <a:buClr>
                <a:schemeClr val="accent1">
                  <a:lumMod val="50000"/>
                </a:schemeClr>
              </a:buClr>
              <a:buFont typeface="Wingdings" panose="05000000000000000000" pitchFamily="2" charset="2"/>
              <a:buChar char="q"/>
            </a:pPr>
            <a:r>
              <a:rPr lang="en-US" sz="2800" dirty="0">
                <a:solidFill>
                  <a:schemeClr val="bg1"/>
                </a:solidFill>
              </a:rPr>
              <a:t>How do you get to the store for groceries?</a:t>
            </a:r>
          </a:p>
          <a:p>
            <a:pPr>
              <a:spcBef>
                <a:spcPts val="900"/>
              </a:spcBef>
              <a:buClr>
                <a:schemeClr val="accent1">
                  <a:lumMod val="50000"/>
                </a:schemeClr>
              </a:buClr>
              <a:buFont typeface="Wingdings" panose="05000000000000000000" pitchFamily="2" charset="2"/>
              <a:buChar char="q"/>
            </a:pPr>
            <a:r>
              <a:rPr lang="en-US" sz="2800" dirty="0">
                <a:solidFill>
                  <a:schemeClr val="bg1"/>
                </a:solidFill>
              </a:rPr>
              <a:t>What medications do you take? Does someone give you the medication? Who helps you sort out what to take and when?</a:t>
            </a:r>
          </a:p>
          <a:p>
            <a:pPr>
              <a:spcBef>
                <a:spcPts val="900"/>
              </a:spcBef>
              <a:buClr>
                <a:schemeClr val="accent1">
                  <a:lumMod val="50000"/>
                </a:schemeClr>
              </a:buClr>
              <a:buFont typeface="Wingdings" panose="05000000000000000000" pitchFamily="2" charset="2"/>
              <a:buChar char="q"/>
            </a:pPr>
            <a:r>
              <a:rPr lang="en-US" sz="2800" dirty="0">
                <a:solidFill>
                  <a:schemeClr val="bg1"/>
                </a:solidFill>
              </a:rPr>
              <a:t>What did you eat and drink today?</a:t>
            </a:r>
          </a:p>
          <a:p>
            <a:pPr>
              <a:spcBef>
                <a:spcPts val="900"/>
              </a:spcBef>
              <a:buClr>
                <a:schemeClr val="accent1">
                  <a:lumMod val="50000"/>
                </a:schemeClr>
              </a:buClr>
              <a:buFont typeface="Wingdings" panose="05000000000000000000" pitchFamily="2" charset="2"/>
              <a:buChar char="q"/>
            </a:pPr>
            <a:r>
              <a:rPr lang="en-US" sz="2800" dirty="0">
                <a:solidFill>
                  <a:schemeClr val="bg1"/>
                </a:solidFill>
              </a:rPr>
              <a:t>Does anyone help you at home? How much? How often?</a:t>
            </a:r>
          </a:p>
          <a:p>
            <a:pPr marL="0" indent="0">
              <a:spcBef>
                <a:spcPts val="900"/>
              </a:spcBef>
              <a:buClr>
                <a:schemeClr val="accent1">
                  <a:lumMod val="50000"/>
                </a:schemeClr>
              </a:buClr>
              <a:buNone/>
            </a:pPr>
            <a:r>
              <a:rPr lang="en-US" sz="1300" dirty="0">
                <a:solidFill>
                  <a:schemeClr val="bg1"/>
                </a:solidFill>
              </a:rPr>
              <a:t>																		MH</a:t>
            </a:r>
          </a:p>
        </p:txBody>
      </p:sp>
      <p:sp>
        <p:nvSpPr>
          <p:cNvPr id="4" name="Slide Number Placeholder 3"/>
          <p:cNvSpPr>
            <a:spLocks noGrp="1"/>
          </p:cNvSpPr>
          <p:nvPr>
            <p:ph type="sldNum" sz="quarter" idx="12"/>
          </p:nvPr>
        </p:nvSpPr>
        <p:spPr/>
        <p:txBody>
          <a:bodyPr/>
          <a:lstStyle/>
          <a:p>
            <a:pPr>
              <a:defRPr/>
            </a:pPr>
            <a:fld id="{96F8F80E-0BD1-4B27-A6EA-400085FA7C89}" type="slidenum">
              <a:rPr lang="en-US" smtClean="0"/>
              <a:pPr>
                <a:defRPr/>
              </a:pPr>
              <a:t>22</a:t>
            </a:fld>
            <a:endParaRPr lang="en-US"/>
          </a:p>
        </p:txBody>
      </p:sp>
    </p:spTree>
    <p:extLst>
      <p:ext uri="{BB962C8B-B14F-4D97-AF65-F5344CB8AC3E}">
        <p14:creationId xmlns:p14="http://schemas.microsoft.com/office/powerpoint/2010/main" val="162270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152400"/>
            <a:ext cx="8229600" cy="971550"/>
          </a:xfrm>
          <a:solidFill>
            <a:schemeClr val="accent1">
              <a:lumMod val="50000"/>
            </a:schemeClr>
          </a:solidFill>
        </p:spPr>
        <p:txBody>
          <a:bodyPr>
            <a:normAutofit/>
          </a:bodyPr>
          <a:lstStyle/>
          <a:p>
            <a:pPr algn="ctr"/>
            <a:r>
              <a:rPr lang="en-US" sz="4000" b="1" dirty="0">
                <a:ln w="12700">
                  <a:solidFill>
                    <a:schemeClr val="tx2">
                      <a:satMod val="155000"/>
                    </a:schemeClr>
                  </a:solidFill>
                  <a:prstDash val="solid"/>
                </a:ln>
                <a:latin typeface="+mn-lt"/>
              </a:rPr>
              <a:t>Questions for Neighbors</a:t>
            </a:r>
            <a:r>
              <a:rPr lang="en-US" sz="3600" b="1" dirty="0">
                <a:ln w="12700">
                  <a:solidFill>
                    <a:schemeClr val="tx2">
                      <a:satMod val="155000"/>
                    </a:schemeClr>
                  </a:solidFill>
                  <a:prstDash val="solid"/>
                </a:ln>
                <a:latin typeface="+mn-lt"/>
              </a:rPr>
              <a:t> </a:t>
            </a:r>
          </a:p>
        </p:txBody>
      </p:sp>
      <p:sp>
        <p:nvSpPr>
          <p:cNvPr id="90115" name="Rectangle 3"/>
          <p:cNvSpPr>
            <a:spLocks noGrp="1" noChangeArrowheads="1"/>
          </p:cNvSpPr>
          <p:nvPr>
            <p:ph idx="1"/>
          </p:nvPr>
        </p:nvSpPr>
        <p:spPr>
          <a:xfrm>
            <a:off x="304800" y="1123950"/>
            <a:ext cx="8458200" cy="5429249"/>
          </a:xfrm>
        </p:spPr>
        <p:txBody>
          <a:bodyPr>
            <a:normAutofit/>
          </a:bodyPr>
          <a:lstStyle/>
          <a:p>
            <a:pPr>
              <a:spcBef>
                <a:spcPts val="900"/>
              </a:spcBef>
              <a:buClr>
                <a:schemeClr val="accent1">
                  <a:lumMod val="50000"/>
                </a:schemeClr>
              </a:buClr>
              <a:buFont typeface="Wingdings" panose="05000000000000000000" pitchFamily="2" charset="2"/>
              <a:buChar char="q"/>
            </a:pPr>
            <a:r>
              <a:rPr lang="en-US" sz="2400" dirty="0">
                <a:solidFill>
                  <a:schemeClr val="bg1"/>
                </a:solidFill>
              </a:rPr>
              <a:t>Who do you see visiting the victim, if anyone?  How often?</a:t>
            </a:r>
          </a:p>
          <a:p>
            <a:pPr>
              <a:spcBef>
                <a:spcPts val="900"/>
              </a:spcBef>
              <a:buClr>
                <a:schemeClr val="accent1">
                  <a:lumMod val="50000"/>
                </a:schemeClr>
              </a:buClr>
              <a:buFont typeface="Wingdings" panose="05000000000000000000" pitchFamily="2" charset="2"/>
              <a:buChar char="q"/>
            </a:pPr>
            <a:r>
              <a:rPr lang="en-US" sz="2400" dirty="0">
                <a:solidFill>
                  <a:schemeClr val="bg1"/>
                </a:solidFill>
              </a:rPr>
              <a:t>Do you ever see the victim leave the home?  When was the last time?</a:t>
            </a:r>
          </a:p>
          <a:p>
            <a:pPr>
              <a:spcBef>
                <a:spcPts val="900"/>
              </a:spcBef>
              <a:buClr>
                <a:schemeClr val="accent1">
                  <a:lumMod val="50000"/>
                </a:schemeClr>
              </a:buClr>
              <a:buFont typeface="Wingdings" panose="05000000000000000000" pitchFamily="2" charset="2"/>
              <a:buChar char="q"/>
            </a:pPr>
            <a:r>
              <a:rPr lang="en-US" sz="2400" dirty="0">
                <a:solidFill>
                  <a:schemeClr val="bg1"/>
                </a:solidFill>
              </a:rPr>
              <a:t>Who is the victim's caregiver, if anyone? </a:t>
            </a:r>
          </a:p>
          <a:p>
            <a:pPr>
              <a:spcBef>
                <a:spcPts val="900"/>
              </a:spcBef>
              <a:buClr>
                <a:schemeClr val="accent1">
                  <a:lumMod val="50000"/>
                </a:schemeClr>
              </a:buClr>
              <a:buFont typeface="Wingdings" panose="05000000000000000000" pitchFamily="2" charset="2"/>
              <a:buChar char="q"/>
            </a:pPr>
            <a:r>
              <a:rPr lang="en-US" sz="2400" dirty="0">
                <a:solidFill>
                  <a:schemeClr val="bg1"/>
                </a:solidFill>
              </a:rPr>
              <a:t>Who does the victim live with?</a:t>
            </a:r>
          </a:p>
          <a:p>
            <a:pPr>
              <a:spcBef>
                <a:spcPts val="900"/>
              </a:spcBef>
              <a:buClr>
                <a:schemeClr val="accent1">
                  <a:lumMod val="50000"/>
                </a:schemeClr>
              </a:buClr>
              <a:buFont typeface="Wingdings" panose="05000000000000000000" pitchFamily="2" charset="2"/>
              <a:buChar char="q"/>
            </a:pPr>
            <a:r>
              <a:rPr lang="en-US" sz="2400" dirty="0">
                <a:solidFill>
                  <a:schemeClr val="bg1"/>
                </a:solidFill>
              </a:rPr>
              <a:t>What do you know about the victim’s health? Finances? </a:t>
            </a:r>
          </a:p>
          <a:p>
            <a:pPr>
              <a:spcBef>
                <a:spcPts val="900"/>
              </a:spcBef>
              <a:buClr>
                <a:schemeClr val="accent1">
                  <a:lumMod val="50000"/>
                </a:schemeClr>
              </a:buClr>
              <a:buFont typeface="Wingdings" panose="05000000000000000000" pitchFamily="2" charset="2"/>
              <a:buChar char="q"/>
            </a:pPr>
            <a:r>
              <a:rPr lang="en-US" sz="2400" dirty="0">
                <a:solidFill>
                  <a:schemeClr val="bg1"/>
                </a:solidFill>
              </a:rPr>
              <a:t>Has the victim told you anything about her/his situation?</a:t>
            </a:r>
          </a:p>
          <a:p>
            <a:pPr>
              <a:spcBef>
                <a:spcPts val="900"/>
              </a:spcBef>
              <a:buClr>
                <a:schemeClr val="accent1">
                  <a:lumMod val="50000"/>
                </a:schemeClr>
              </a:buClr>
              <a:buFont typeface="Wingdings" panose="05000000000000000000" pitchFamily="2" charset="2"/>
              <a:buChar char="q"/>
            </a:pPr>
            <a:r>
              <a:rPr lang="en-US" sz="2400" dirty="0">
                <a:solidFill>
                  <a:schemeClr val="bg1"/>
                </a:solidFill>
              </a:rPr>
              <a:t>Have you noticed any changes over time in the victim’s health or behavior since the suspect began providing care?                 </a:t>
            </a:r>
            <a:r>
              <a:rPr lang="en-US" sz="1000" dirty="0">
                <a:solidFill>
                  <a:schemeClr val="bg1"/>
                </a:solidFill>
              </a:rPr>
              <a:t>MH</a:t>
            </a:r>
          </a:p>
          <a:p>
            <a:pPr>
              <a:spcBef>
                <a:spcPts val="900"/>
              </a:spcBef>
            </a:pPr>
            <a:endParaRPr lang="en-US" b="1" dirty="0"/>
          </a:p>
        </p:txBody>
      </p:sp>
      <p:sp>
        <p:nvSpPr>
          <p:cNvPr id="4" name="Slide Number Placeholder 3"/>
          <p:cNvSpPr>
            <a:spLocks noGrp="1"/>
          </p:cNvSpPr>
          <p:nvPr>
            <p:ph type="sldNum" sz="quarter" idx="12"/>
          </p:nvPr>
        </p:nvSpPr>
        <p:spPr/>
        <p:txBody>
          <a:bodyPr/>
          <a:lstStyle/>
          <a:p>
            <a:pPr>
              <a:defRPr/>
            </a:pPr>
            <a:fld id="{96F8F80E-0BD1-4B27-A6EA-400085FA7C89}" type="slidenum">
              <a:rPr lang="en-US" smtClean="0"/>
              <a:pPr>
                <a:defRPr/>
              </a:pPr>
              <a:t>23</a:t>
            </a:fld>
            <a:endParaRPr lang="en-US"/>
          </a:p>
        </p:txBody>
      </p:sp>
    </p:spTree>
    <p:extLst>
      <p:ext uri="{BB962C8B-B14F-4D97-AF65-F5344CB8AC3E}">
        <p14:creationId xmlns:p14="http://schemas.microsoft.com/office/powerpoint/2010/main" val="193952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228600" y="204106"/>
            <a:ext cx="8610600" cy="1243693"/>
          </a:xfrm>
          <a:solidFill>
            <a:schemeClr val="accent1">
              <a:lumMod val="50000"/>
            </a:schemeClr>
          </a:solidFill>
        </p:spPr>
        <p:txBody>
          <a:bodyPr>
            <a:normAutofit/>
          </a:bodyPr>
          <a:lstStyle/>
          <a:p>
            <a:pPr algn="ctr"/>
            <a:r>
              <a:rPr lang="en-US" sz="4000" b="1" dirty="0">
                <a:ln w="12700">
                  <a:solidFill>
                    <a:schemeClr val="tx2">
                      <a:satMod val="155000"/>
                    </a:schemeClr>
                  </a:solidFill>
                  <a:prstDash val="solid"/>
                </a:ln>
                <a:latin typeface="+mn-lt"/>
              </a:rPr>
              <a:t>Questions for suspects</a:t>
            </a:r>
          </a:p>
        </p:txBody>
      </p:sp>
      <p:sp>
        <p:nvSpPr>
          <p:cNvPr id="144387" name="Rectangle 3"/>
          <p:cNvSpPr>
            <a:spLocks noGrp="1" noChangeArrowheads="1"/>
          </p:cNvSpPr>
          <p:nvPr>
            <p:ph idx="1"/>
          </p:nvPr>
        </p:nvSpPr>
        <p:spPr>
          <a:xfrm>
            <a:off x="228600" y="1219200"/>
            <a:ext cx="8686800" cy="5442857"/>
          </a:xfrm>
        </p:spPr>
        <p:txBody>
          <a:bodyPr>
            <a:normAutofit/>
          </a:bodyPr>
          <a:lstStyle/>
          <a:p>
            <a:pPr>
              <a:spcBef>
                <a:spcPts val="900"/>
              </a:spcBef>
              <a:buClr>
                <a:schemeClr val="accent1">
                  <a:lumMod val="50000"/>
                </a:schemeClr>
              </a:buClr>
              <a:buFont typeface="Wingdings" panose="05000000000000000000" pitchFamily="2" charset="2"/>
              <a:buChar char="q"/>
            </a:pPr>
            <a:r>
              <a:rPr lang="en-US" sz="2400" dirty="0">
                <a:solidFill>
                  <a:schemeClr val="bg1"/>
                </a:solidFill>
              </a:rPr>
              <a:t>Do you get paid for caring for her/him? How much?</a:t>
            </a:r>
          </a:p>
          <a:p>
            <a:pPr>
              <a:spcBef>
                <a:spcPts val="900"/>
              </a:spcBef>
              <a:buClr>
                <a:schemeClr val="accent1">
                  <a:lumMod val="50000"/>
                </a:schemeClr>
              </a:buClr>
              <a:buFont typeface="Wingdings" panose="05000000000000000000" pitchFamily="2" charset="2"/>
              <a:buChar char="q"/>
            </a:pPr>
            <a:r>
              <a:rPr lang="en-US" sz="2400" dirty="0">
                <a:solidFill>
                  <a:schemeClr val="bg1"/>
                </a:solidFill>
              </a:rPr>
              <a:t>What are the terms of your agreement?  Is it in writing?</a:t>
            </a:r>
          </a:p>
          <a:p>
            <a:pPr>
              <a:spcBef>
                <a:spcPts val="900"/>
              </a:spcBef>
              <a:buClr>
                <a:schemeClr val="accent1">
                  <a:lumMod val="50000"/>
                </a:schemeClr>
              </a:buClr>
              <a:buFont typeface="Wingdings" panose="05000000000000000000" pitchFamily="2" charset="2"/>
              <a:buChar char="q"/>
            </a:pPr>
            <a:r>
              <a:rPr lang="en-US" sz="2400" dirty="0">
                <a:solidFill>
                  <a:schemeClr val="bg1"/>
                </a:solidFill>
              </a:rPr>
              <a:t>What do you get in return for caring for him/her?  Are you expecting to get anything more when the victim dies?</a:t>
            </a:r>
          </a:p>
          <a:p>
            <a:pPr>
              <a:spcBef>
                <a:spcPts val="900"/>
              </a:spcBef>
              <a:buClr>
                <a:schemeClr val="accent1">
                  <a:lumMod val="50000"/>
                </a:schemeClr>
              </a:buClr>
              <a:buFont typeface="Wingdings" panose="05000000000000000000" pitchFamily="2" charset="2"/>
              <a:buChar char="q"/>
            </a:pPr>
            <a:r>
              <a:rPr lang="en-US" sz="2400" dirty="0">
                <a:solidFill>
                  <a:schemeClr val="bg1"/>
                </a:solidFill>
              </a:rPr>
              <a:t>What does the victim do for her/himself? What does she/he need assistance with?</a:t>
            </a:r>
          </a:p>
          <a:p>
            <a:pPr>
              <a:spcBef>
                <a:spcPts val="900"/>
              </a:spcBef>
              <a:buClr>
                <a:schemeClr val="accent1">
                  <a:lumMod val="50000"/>
                </a:schemeClr>
              </a:buClr>
              <a:buFont typeface="Wingdings" panose="05000000000000000000" pitchFamily="2" charset="2"/>
              <a:buChar char="q"/>
            </a:pPr>
            <a:r>
              <a:rPr lang="en-US" sz="2400" dirty="0">
                <a:solidFill>
                  <a:schemeClr val="bg1"/>
                </a:solidFill>
              </a:rPr>
              <a:t>How often do you visit the victim?</a:t>
            </a:r>
          </a:p>
          <a:p>
            <a:pPr>
              <a:spcBef>
                <a:spcPts val="900"/>
              </a:spcBef>
              <a:buClr>
                <a:schemeClr val="accent1">
                  <a:lumMod val="50000"/>
                </a:schemeClr>
              </a:buClr>
              <a:buFont typeface="Wingdings" panose="05000000000000000000" pitchFamily="2" charset="2"/>
              <a:buChar char="q"/>
            </a:pPr>
            <a:r>
              <a:rPr lang="en-US" sz="2400" dirty="0">
                <a:solidFill>
                  <a:schemeClr val="bg1"/>
                </a:solidFill>
              </a:rPr>
              <a:t>How does the victim spend a day? </a:t>
            </a:r>
            <a:br>
              <a:rPr lang="en-US" sz="2400" dirty="0">
                <a:solidFill>
                  <a:schemeClr val="bg1"/>
                </a:solidFill>
              </a:rPr>
            </a:br>
            <a:r>
              <a:rPr lang="en-US" sz="2400" dirty="0">
                <a:solidFill>
                  <a:schemeClr val="bg1"/>
                </a:solidFill>
              </a:rPr>
              <a:t>What does she/he do? </a:t>
            </a:r>
            <a:br>
              <a:rPr lang="en-US" sz="2400" dirty="0">
                <a:solidFill>
                  <a:schemeClr val="bg1"/>
                </a:solidFill>
              </a:rPr>
            </a:br>
            <a:r>
              <a:rPr lang="en-US" sz="2400" dirty="0">
                <a:solidFill>
                  <a:schemeClr val="bg1"/>
                </a:solidFill>
              </a:rPr>
              <a:t>Whom does she/he see or have contact with?  				</a:t>
            </a:r>
            <a:r>
              <a:rPr lang="en-US" sz="1000" dirty="0">
                <a:solidFill>
                  <a:schemeClr val="bg1"/>
                </a:solidFill>
              </a:rPr>
              <a:t>MH</a:t>
            </a:r>
          </a:p>
        </p:txBody>
      </p:sp>
      <p:sp>
        <p:nvSpPr>
          <p:cNvPr id="4" name="Slide Number Placeholder 3"/>
          <p:cNvSpPr>
            <a:spLocks noGrp="1"/>
          </p:cNvSpPr>
          <p:nvPr>
            <p:ph type="sldNum" sz="quarter" idx="12"/>
          </p:nvPr>
        </p:nvSpPr>
        <p:spPr/>
        <p:txBody>
          <a:bodyPr/>
          <a:lstStyle/>
          <a:p>
            <a:pPr>
              <a:defRPr/>
            </a:pPr>
            <a:fld id="{96F8F80E-0BD1-4B27-A6EA-400085FA7C89}" type="slidenum">
              <a:rPr lang="en-US" smtClean="0"/>
              <a:pPr>
                <a:defRPr/>
              </a:pPr>
              <a:t>24</a:t>
            </a:fld>
            <a:endParaRPr lang="en-US"/>
          </a:p>
        </p:txBody>
      </p:sp>
    </p:spTree>
    <p:extLst>
      <p:ext uri="{BB962C8B-B14F-4D97-AF65-F5344CB8AC3E}">
        <p14:creationId xmlns:p14="http://schemas.microsoft.com/office/powerpoint/2010/main" val="1469611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1"/>
            <a:ext cx="8686800" cy="1295400"/>
          </a:xfrm>
          <a:solidFill>
            <a:schemeClr val="accent1">
              <a:lumMod val="50000"/>
            </a:schemeClr>
          </a:solidFill>
        </p:spPr>
        <p:txBody>
          <a:bodyPr>
            <a:normAutofit/>
          </a:bodyPr>
          <a:lstStyle/>
          <a:p>
            <a:pPr algn="ctr"/>
            <a:r>
              <a:rPr lang="en-US" sz="5400" b="1" dirty="0"/>
              <a:t>Think Outside of the Box </a:t>
            </a:r>
          </a:p>
        </p:txBody>
      </p:sp>
      <p:sp>
        <p:nvSpPr>
          <p:cNvPr id="3" name="Content Placeholder 2"/>
          <p:cNvSpPr>
            <a:spLocks noGrp="1"/>
          </p:cNvSpPr>
          <p:nvPr>
            <p:ph idx="1"/>
          </p:nvPr>
        </p:nvSpPr>
        <p:spPr>
          <a:xfrm>
            <a:off x="228600" y="1523999"/>
            <a:ext cx="8610600" cy="4953001"/>
          </a:xfrm>
        </p:spPr>
        <p:txBody>
          <a:bodyPr>
            <a:normAutofit/>
          </a:bodyPr>
          <a:lstStyle/>
          <a:p>
            <a:pPr marL="0" indent="0">
              <a:buNone/>
            </a:pPr>
            <a:r>
              <a:rPr lang="en-US" sz="3200" dirty="0">
                <a:solidFill>
                  <a:schemeClr val="bg1"/>
                </a:solidFill>
              </a:rPr>
              <a:t>If the suspect is not present at the scene:</a:t>
            </a:r>
          </a:p>
          <a:p>
            <a:pPr marL="0" indent="0">
              <a:buNone/>
            </a:pPr>
            <a:r>
              <a:rPr lang="en-US" sz="3200" dirty="0">
                <a:solidFill>
                  <a:schemeClr val="bg1"/>
                </a:solidFill>
              </a:rPr>
              <a:t>Will the victim text them? Try asking . . .</a:t>
            </a:r>
          </a:p>
          <a:p>
            <a:pPr lvl="2">
              <a:buClr>
                <a:schemeClr val="accent1">
                  <a:lumMod val="50000"/>
                </a:schemeClr>
              </a:buClr>
            </a:pPr>
            <a:r>
              <a:rPr lang="en-US" sz="3200" dirty="0">
                <a:solidFill>
                  <a:schemeClr val="bg1"/>
                </a:solidFill>
              </a:rPr>
              <a:t>Why did you hit me?</a:t>
            </a:r>
          </a:p>
          <a:p>
            <a:pPr lvl="2">
              <a:buClr>
                <a:schemeClr val="accent1">
                  <a:lumMod val="50000"/>
                </a:schemeClr>
              </a:buClr>
            </a:pPr>
            <a:r>
              <a:rPr lang="en-US" sz="3200" dirty="0">
                <a:solidFill>
                  <a:schemeClr val="bg1"/>
                </a:solidFill>
              </a:rPr>
              <a:t>Why did you leave when you knew the police were coming?</a:t>
            </a:r>
          </a:p>
          <a:p>
            <a:pPr lvl="2">
              <a:buClr>
                <a:schemeClr val="accent1">
                  <a:lumMod val="50000"/>
                </a:schemeClr>
              </a:buClr>
            </a:pPr>
            <a:r>
              <a:rPr lang="en-US" sz="3200" dirty="0">
                <a:solidFill>
                  <a:schemeClr val="bg1"/>
                </a:solidFill>
              </a:rPr>
              <a:t>Why did you try to break my phone?</a:t>
            </a:r>
          </a:p>
          <a:p>
            <a:pPr lvl="2">
              <a:buClr>
                <a:schemeClr val="accent1">
                  <a:lumMod val="50000"/>
                </a:schemeClr>
              </a:buClr>
            </a:pPr>
            <a:r>
              <a:rPr lang="en-US" sz="3200" dirty="0">
                <a:solidFill>
                  <a:schemeClr val="bg1"/>
                </a:solidFill>
              </a:rPr>
              <a:t>What should I say to make the police leave?</a:t>
            </a:r>
          </a:p>
          <a:p>
            <a:pPr marL="3657600" lvl="8" indent="0">
              <a:buClr>
                <a:schemeClr val="accent1">
                  <a:lumMod val="50000"/>
                </a:schemeClr>
              </a:buClr>
              <a:buNone/>
            </a:pPr>
            <a:r>
              <a:rPr lang="en-US" sz="3000" dirty="0">
                <a:solidFill>
                  <a:schemeClr val="bg1"/>
                </a:solidFill>
              </a:rPr>
              <a:t>								       </a:t>
            </a:r>
            <a:r>
              <a:rPr lang="en-US" sz="1000" dirty="0">
                <a:solidFill>
                  <a:schemeClr val="bg1"/>
                </a:solidFill>
              </a:rPr>
              <a:t>MH</a:t>
            </a:r>
          </a:p>
        </p:txBody>
      </p:sp>
    </p:spTree>
    <p:extLst>
      <p:ext uri="{BB962C8B-B14F-4D97-AF65-F5344CB8AC3E}">
        <p14:creationId xmlns:p14="http://schemas.microsoft.com/office/powerpoint/2010/main" val="3900331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0500" y="380999"/>
            <a:ext cx="8763000" cy="1219199"/>
          </a:xfrm>
          <a:solidFill>
            <a:schemeClr val="accent1">
              <a:lumMod val="50000"/>
            </a:schemeClr>
          </a:solidFill>
        </p:spPr>
        <p:txBody>
          <a:bodyPr>
            <a:normAutofit/>
          </a:bodyPr>
          <a:lstStyle/>
          <a:p>
            <a:pPr algn="ctr" eaLnBrk="1" hangingPunct="1">
              <a:defRPr/>
            </a:pPr>
            <a:r>
              <a:rPr lang="en-US" sz="4800" b="1" dirty="0"/>
              <a:t>LOCK suspects into a story</a:t>
            </a:r>
          </a:p>
        </p:txBody>
      </p:sp>
      <p:sp>
        <p:nvSpPr>
          <p:cNvPr id="40963" name="Rectangle 3"/>
          <p:cNvSpPr>
            <a:spLocks noGrp="1" noChangeArrowheads="1"/>
          </p:cNvSpPr>
          <p:nvPr>
            <p:ph idx="1"/>
          </p:nvPr>
        </p:nvSpPr>
        <p:spPr>
          <a:xfrm>
            <a:off x="190500" y="1600198"/>
            <a:ext cx="8763000" cy="4876803"/>
          </a:xfrm>
        </p:spPr>
        <p:txBody>
          <a:bodyPr>
            <a:normAutofit/>
          </a:bodyPr>
          <a:lstStyle/>
          <a:p>
            <a:pPr marL="457200" lvl="1" indent="0">
              <a:lnSpc>
                <a:spcPct val="80000"/>
              </a:lnSpc>
              <a:buNone/>
              <a:defRPr/>
            </a:pPr>
            <a:r>
              <a:rPr lang="en-US" sz="3200" dirty="0">
                <a:solidFill>
                  <a:schemeClr val="bg1"/>
                </a:solidFill>
              </a:rPr>
              <a:t>Listen to all suspect explanations even those that are not full admissions or confessions.</a:t>
            </a:r>
          </a:p>
          <a:p>
            <a:pPr marL="457200" lvl="1" indent="0">
              <a:lnSpc>
                <a:spcPct val="80000"/>
              </a:lnSpc>
              <a:buNone/>
              <a:defRPr/>
            </a:pPr>
            <a:endParaRPr lang="en-US" sz="3200" dirty="0">
              <a:solidFill>
                <a:schemeClr val="bg1"/>
              </a:solidFill>
            </a:endParaRPr>
          </a:p>
          <a:p>
            <a:pPr marL="457200" lvl="1" indent="0">
              <a:lnSpc>
                <a:spcPct val="80000"/>
              </a:lnSpc>
              <a:buNone/>
              <a:defRPr/>
            </a:pPr>
            <a:r>
              <a:rPr lang="en-US" sz="3200" dirty="0">
                <a:solidFill>
                  <a:schemeClr val="bg1"/>
                </a:solidFill>
              </a:rPr>
              <a:t>Even if the explanations are vague, k</a:t>
            </a:r>
            <a:r>
              <a:rPr lang="en-US" sz="3000" dirty="0">
                <a:solidFill>
                  <a:schemeClr val="bg1"/>
                </a:solidFill>
              </a:rPr>
              <a:t>eep asking questions</a:t>
            </a:r>
          </a:p>
          <a:p>
            <a:pPr marL="457200" lvl="1" indent="0">
              <a:lnSpc>
                <a:spcPct val="80000"/>
              </a:lnSpc>
              <a:buNone/>
              <a:defRPr/>
            </a:pPr>
            <a:endParaRPr lang="en-US" sz="3000" dirty="0">
              <a:solidFill>
                <a:schemeClr val="bg1"/>
              </a:solidFill>
            </a:endParaRPr>
          </a:p>
          <a:p>
            <a:pPr marL="457200" lvl="1" indent="0">
              <a:lnSpc>
                <a:spcPct val="80000"/>
              </a:lnSpc>
              <a:buNone/>
              <a:defRPr/>
            </a:pPr>
            <a:r>
              <a:rPr lang="en-US" sz="3200" dirty="0">
                <a:solidFill>
                  <a:schemeClr val="bg1"/>
                </a:solidFill>
              </a:rPr>
              <a:t>Have them demonstrate, </a:t>
            </a:r>
            <a:r>
              <a:rPr lang="en-US" sz="3000" dirty="0">
                <a:solidFill>
                  <a:schemeClr val="bg1"/>
                </a:solidFill>
              </a:rPr>
              <a:t>within reason of course</a:t>
            </a:r>
            <a:r>
              <a:rPr lang="en-US" sz="3000" dirty="0">
                <a:solidFill>
                  <a:schemeClr val="bg1"/>
                </a:solidFill>
                <a:sym typeface="Wingdings" pitchFamily="2" charset="2"/>
              </a:rPr>
              <a:t>!</a:t>
            </a:r>
            <a:endParaRPr lang="en-US" sz="3000" dirty="0">
              <a:solidFill>
                <a:schemeClr val="bg1"/>
              </a:solidFill>
            </a:endParaRPr>
          </a:p>
          <a:p>
            <a:pPr marL="0" indent="0" eaLnBrk="1" hangingPunct="1">
              <a:lnSpc>
                <a:spcPct val="80000"/>
              </a:lnSpc>
              <a:buNone/>
              <a:defRPr/>
            </a:pPr>
            <a:endParaRPr lang="en-US" sz="2800" dirty="0">
              <a:solidFill>
                <a:schemeClr val="bg1"/>
              </a:solidFill>
            </a:endParaRPr>
          </a:p>
        </p:txBody>
      </p:sp>
      <p:sp>
        <p:nvSpPr>
          <p:cNvPr id="4" name="Slide Number Placeholder 3"/>
          <p:cNvSpPr>
            <a:spLocks noGrp="1"/>
          </p:cNvSpPr>
          <p:nvPr>
            <p:ph type="sldNum" sz="quarter" idx="12"/>
          </p:nvPr>
        </p:nvSpPr>
        <p:spPr/>
        <p:txBody>
          <a:bodyPr/>
          <a:lstStyle/>
          <a:p>
            <a:pPr>
              <a:defRPr/>
            </a:pPr>
            <a:r>
              <a:rPr lang="en-US" dirty="0">
                <a:solidFill>
                  <a:schemeClr val="bg1"/>
                </a:solidFill>
              </a:rPr>
              <a:t>MH</a:t>
            </a:r>
            <a:fld id="{96F8F80E-0BD1-4B27-A6EA-400085FA7C89}" type="slidenum">
              <a:rPr lang="en-US" smtClean="0"/>
              <a:pPr>
                <a:defRPr/>
              </a:pPr>
              <a:t>26</a:t>
            </a:fld>
            <a:endParaRPr lang="en-US" dirty="0"/>
          </a:p>
        </p:txBody>
      </p:sp>
    </p:spTree>
    <p:extLst>
      <p:ext uri="{BB962C8B-B14F-4D97-AF65-F5344CB8AC3E}">
        <p14:creationId xmlns:p14="http://schemas.microsoft.com/office/powerpoint/2010/main" val="2505763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EB41F2-E181-4D4D-9131-A30F6B0AE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Freeform: Shape 9">
            <a:extLst>
              <a:ext uri="{FF2B5EF4-FFF2-40B4-BE49-F238E27FC236}">
                <a16:creationId xmlns:a16="http://schemas.microsoft.com/office/drawing/2014/main" id="{3D63CC92-C517-4C71-9222-4579252CD6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1"/>
            <a:ext cx="9144000" cy="170312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34614" y="373327"/>
            <a:ext cx="7598569" cy="1289959"/>
          </a:xfrm>
        </p:spPr>
        <p:txBody>
          <a:bodyPr>
            <a:normAutofit fontScale="90000"/>
          </a:bodyPr>
          <a:lstStyle/>
          <a:p>
            <a:pPr algn="ctr"/>
            <a:r>
              <a:rPr lang="en-US" dirty="0"/>
              <a:t/>
            </a:r>
            <a:br>
              <a:rPr lang="en-US" dirty="0"/>
            </a:br>
            <a:r>
              <a:rPr lang="en-US" sz="4800" b="1" dirty="0"/>
              <a:t>“Statements” by the suspect</a:t>
            </a:r>
          </a:p>
        </p:txBody>
      </p:sp>
      <p:pic>
        <p:nvPicPr>
          <p:cNvPr id="12" name="Picture 11">
            <a:extLst>
              <a:ext uri="{FF2B5EF4-FFF2-40B4-BE49-F238E27FC236}">
                <a16:creationId xmlns:a16="http://schemas.microsoft.com/office/drawing/2014/main" id="{40A39FDC-39F4-4CB7-873B-8D786EC0251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5900" b="63148"/>
          <a:stretch/>
        </p:blipFill>
        <p:spPr>
          <a:xfrm>
            <a:off x="3053443" y="857251"/>
            <a:ext cx="6088176" cy="170312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3" name="Content Placeholder 2"/>
          <p:cNvSpPr>
            <a:spLocks noGrp="1"/>
          </p:cNvSpPr>
          <p:nvPr>
            <p:ph idx="1"/>
          </p:nvPr>
        </p:nvSpPr>
        <p:spPr>
          <a:xfrm>
            <a:off x="152400" y="2667000"/>
            <a:ext cx="8762999" cy="3124199"/>
          </a:xfrm>
        </p:spPr>
        <p:txBody>
          <a:bodyPr>
            <a:noAutofit/>
          </a:bodyPr>
          <a:lstStyle/>
          <a:p>
            <a:pPr>
              <a:lnSpc>
                <a:spcPct val="90000"/>
              </a:lnSpc>
              <a:buClr>
                <a:schemeClr val="accent1">
                  <a:lumMod val="50000"/>
                </a:schemeClr>
              </a:buClr>
            </a:pPr>
            <a:r>
              <a:rPr lang="en-US" sz="2400" dirty="0">
                <a:solidFill>
                  <a:schemeClr val="bg1"/>
                </a:solidFill>
              </a:rPr>
              <a:t>“Confessions” OR Adoptive Admissions</a:t>
            </a:r>
          </a:p>
          <a:p>
            <a:pPr lvl="2">
              <a:lnSpc>
                <a:spcPct val="90000"/>
              </a:lnSpc>
              <a:buClr>
                <a:schemeClr val="accent1">
                  <a:lumMod val="50000"/>
                </a:schemeClr>
              </a:buClr>
            </a:pPr>
            <a:r>
              <a:rPr lang="en-US" sz="2400" dirty="0">
                <a:solidFill>
                  <a:schemeClr val="bg1"/>
                </a:solidFill>
              </a:rPr>
              <a:t>Preponderance of the Evidence Standard</a:t>
            </a:r>
          </a:p>
          <a:p>
            <a:pPr lvl="2">
              <a:lnSpc>
                <a:spcPct val="90000"/>
              </a:lnSpc>
              <a:buClr>
                <a:schemeClr val="accent1">
                  <a:lumMod val="50000"/>
                </a:schemeClr>
              </a:buClr>
            </a:pPr>
            <a:r>
              <a:rPr lang="en-US" sz="2400" dirty="0">
                <a:solidFill>
                  <a:schemeClr val="bg1"/>
                </a:solidFill>
              </a:rPr>
              <a:t>Accused heard the statements</a:t>
            </a:r>
          </a:p>
          <a:p>
            <a:pPr lvl="2">
              <a:lnSpc>
                <a:spcPct val="90000"/>
              </a:lnSpc>
              <a:buClr>
                <a:schemeClr val="accent1">
                  <a:lumMod val="50000"/>
                </a:schemeClr>
              </a:buClr>
            </a:pPr>
            <a:r>
              <a:rPr lang="en-US" sz="2400" dirty="0">
                <a:solidFill>
                  <a:schemeClr val="bg1"/>
                </a:solidFill>
              </a:rPr>
              <a:t>Understood the statements implicated him/her in a crime</a:t>
            </a:r>
          </a:p>
          <a:p>
            <a:pPr lvl="2">
              <a:lnSpc>
                <a:spcPct val="90000"/>
              </a:lnSpc>
              <a:buClr>
                <a:schemeClr val="accent1">
                  <a:lumMod val="50000"/>
                </a:schemeClr>
              </a:buClr>
            </a:pPr>
            <a:r>
              <a:rPr lang="en-US" sz="2400" dirty="0">
                <a:solidFill>
                  <a:schemeClr val="bg1"/>
                </a:solidFill>
              </a:rPr>
              <a:t>Fair opportunity to deny or object</a:t>
            </a:r>
          </a:p>
          <a:p>
            <a:pPr lvl="2">
              <a:lnSpc>
                <a:spcPct val="90000"/>
              </a:lnSpc>
              <a:buClr>
                <a:schemeClr val="accent1">
                  <a:lumMod val="50000"/>
                </a:schemeClr>
              </a:buClr>
            </a:pPr>
            <a:r>
              <a:rPr lang="en-US" sz="2400" dirty="0">
                <a:solidFill>
                  <a:schemeClr val="bg1"/>
                </a:solidFill>
              </a:rPr>
              <a:t>Circumstances would naturally call for a reply</a:t>
            </a:r>
          </a:p>
          <a:p>
            <a:pPr lvl="2">
              <a:lnSpc>
                <a:spcPct val="90000"/>
              </a:lnSpc>
              <a:buClr>
                <a:schemeClr val="accent1">
                  <a:lumMod val="50000"/>
                </a:schemeClr>
              </a:buClr>
            </a:pPr>
            <a:r>
              <a:rPr lang="en-US" sz="2400" dirty="0">
                <a:solidFill>
                  <a:schemeClr val="bg1"/>
                </a:solidFill>
              </a:rPr>
              <a:t>Before any 5</a:t>
            </a:r>
            <a:r>
              <a:rPr lang="en-US" sz="2400" baseline="30000" dirty="0">
                <a:solidFill>
                  <a:schemeClr val="bg1"/>
                </a:solidFill>
              </a:rPr>
              <a:t>th</a:t>
            </a:r>
            <a:r>
              <a:rPr lang="en-US" sz="2400" dirty="0">
                <a:solidFill>
                  <a:schemeClr val="bg1"/>
                </a:solidFill>
              </a:rPr>
              <a:t> amendment implications attach</a:t>
            </a:r>
          </a:p>
        </p:txBody>
      </p:sp>
      <p:sp>
        <p:nvSpPr>
          <p:cNvPr id="6" name="Slide Number Placeholder 5"/>
          <p:cNvSpPr>
            <a:spLocks noGrp="1"/>
          </p:cNvSpPr>
          <p:nvPr>
            <p:ph type="sldNum" sz="quarter" idx="12"/>
          </p:nvPr>
        </p:nvSpPr>
        <p:spPr/>
        <p:txBody>
          <a:bodyPr/>
          <a:lstStyle/>
          <a:p>
            <a:pPr>
              <a:defRPr/>
            </a:pPr>
            <a:r>
              <a:rPr lang="en-US" dirty="0"/>
              <a:t>MH</a:t>
            </a:r>
          </a:p>
        </p:txBody>
      </p:sp>
    </p:spTree>
    <p:extLst>
      <p:ext uri="{BB962C8B-B14F-4D97-AF65-F5344CB8AC3E}">
        <p14:creationId xmlns:p14="http://schemas.microsoft.com/office/powerpoint/2010/main" val="1368223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152400" y="427434"/>
            <a:ext cx="8839200" cy="1287066"/>
          </a:xfrm>
        </p:spPr>
        <p:txBody>
          <a:bodyPr numCol="1">
            <a:normAutofit/>
          </a:bodyPr>
          <a:lstStyle/>
          <a:p>
            <a:pPr algn="ctr"/>
            <a:r>
              <a:rPr lang="en-US" sz="3600" b="1" dirty="0">
                <a:solidFill>
                  <a:schemeClr val="tx1"/>
                </a:solidFill>
              </a:rPr>
              <a:t>Other sources </a:t>
            </a:r>
            <a:br>
              <a:rPr lang="en-US" sz="3600" b="1" dirty="0">
                <a:solidFill>
                  <a:schemeClr val="tx1"/>
                </a:solidFill>
              </a:rPr>
            </a:br>
            <a:r>
              <a:rPr lang="en-US" sz="3600" b="1" dirty="0">
                <a:solidFill>
                  <a:schemeClr val="tx1"/>
                </a:solidFill>
              </a:rPr>
              <a:t>for Interviews and Evidence Collection </a:t>
            </a:r>
          </a:p>
        </p:txBody>
      </p:sp>
      <p:grpSp>
        <p:nvGrpSpPr>
          <p:cNvPr id="2" name="Group 3"/>
          <p:cNvGrpSpPr>
            <a:grpSpLocks/>
          </p:cNvGrpSpPr>
          <p:nvPr/>
        </p:nvGrpSpPr>
        <p:grpSpPr>
          <a:xfrm>
            <a:off x="5120786" y="4331804"/>
            <a:ext cx="2739628" cy="1310879"/>
            <a:chOff x="3660" y="2826"/>
            <a:chExt cx="2766" cy="1334"/>
          </a:xfrm>
        </p:grpSpPr>
        <p:sp>
          <p:nvSpPr>
            <p:cNvPr id="55325" name="Freeform 4"/>
            <p:cNvSpPr>
              <a:spLocks/>
            </p:cNvSpPr>
            <p:nvPr/>
          </p:nvSpPr>
          <p:spPr>
            <a:xfrm>
              <a:off x="3660" y="2826"/>
              <a:ext cx="2766" cy="1138"/>
            </a:xfrm>
            <a:custGeom>
              <a:avLst/>
              <a:gdLst>
                <a:gd name="T0" fmla="*/ 483 w 2766"/>
                <a:gd name="T1" fmla="*/ 93 h 1138"/>
                <a:gd name="T2" fmla="*/ 570 w 2766"/>
                <a:gd name="T3" fmla="*/ 108 h 1138"/>
                <a:gd name="T4" fmla="*/ 664 w 2766"/>
                <a:gd name="T5" fmla="*/ 125 h 1138"/>
                <a:gd name="T6" fmla="*/ 762 w 2766"/>
                <a:gd name="T7" fmla="*/ 118 h 1138"/>
                <a:gd name="T8" fmla="*/ 855 w 2766"/>
                <a:gd name="T9" fmla="*/ 86 h 1138"/>
                <a:gd name="T10" fmla="*/ 951 w 2766"/>
                <a:gd name="T11" fmla="*/ 50 h 1138"/>
                <a:gd name="T12" fmla="*/ 1044 w 2766"/>
                <a:gd name="T13" fmla="*/ 45 h 1138"/>
                <a:gd name="T14" fmla="*/ 1119 w 2766"/>
                <a:gd name="T15" fmla="*/ 86 h 1138"/>
                <a:gd name="T16" fmla="*/ 1115 w 2766"/>
                <a:gd name="T17" fmla="*/ 179 h 1138"/>
                <a:gd name="T18" fmla="*/ 1092 w 2766"/>
                <a:gd name="T19" fmla="*/ 275 h 1138"/>
                <a:gd name="T20" fmla="*/ 1150 w 2766"/>
                <a:gd name="T21" fmla="*/ 344 h 1138"/>
                <a:gd name="T22" fmla="*/ 1261 w 2766"/>
                <a:gd name="T23" fmla="*/ 368 h 1138"/>
                <a:gd name="T24" fmla="*/ 1394 w 2766"/>
                <a:gd name="T25" fmla="*/ 370 h 1138"/>
                <a:gd name="T26" fmla="*/ 1514 w 2766"/>
                <a:gd name="T27" fmla="*/ 340 h 1138"/>
                <a:gd name="T28" fmla="*/ 1594 w 2766"/>
                <a:gd name="T29" fmla="*/ 288 h 1138"/>
                <a:gd name="T30" fmla="*/ 1627 w 2766"/>
                <a:gd name="T31" fmla="*/ 187 h 1138"/>
                <a:gd name="T32" fmla="*/ 1647 w 2766"/>
                <a:gd name="T33" fmla="*/ 95 h 1138"/>
                <a:gd name="T34" fmla="*/ 1718 w 2766"/>
                <a:gd name="T35" fmla="*/ 37 h 1138"/>
                <a:gd name="T36" fmla="*/ 1825 w 2766"/>
                <a:gd name="T37" fmla="*/ 9 h 1138"/>
                <a:gd name="T38" fmla="*/ 1951 w 2766"/>
                <a:gd name="T39" fmla="*/ 0 h 1138"/>
                <a:gd name="T40" fmla="*/ 2071 w 2766"/>
                <a:gd name="T41" fmla="*/ 9 h 1138"/>
                <a:gd name="T42" fmla="*/ 2176 w 2766"/>
                <a:gd name="T43" fmla="*/ 20 h 1138"/>
                <a:gd name="T44" fmla="*/ 380 w 2766"/>
                <a:gd name="T45" fmla="*/ 1135 h 1138"/>
                <a:gd name="T46" fmla="*/ 398 w 2766"/>
                <a:gd name="T47" fmla="*/ 1055 h 1138"/>
                <a:gd name="T48" fmla="*/ 438 w 2766"/>
                <a:gd name="T49" fmla="*/ 991 h 1138"/>
                <a:gd name="T50" fmla="*/ 497 w 2766"/>
                <a:gd name="T51" fmla="*/ 931 h 1138"/>
                <a:gd name="T52" fmla="*/ 540 w 2766"/>
                <a:gd name="T53" fmla="*/ 870 h 1138"/>
                <a:gd name="T54" fmla="*/ 538 w 2766"/>
                <a:gd name="T55" fmla="*/ 789 h 1138"/>
                <a:gd name="T56" fmla="*/ 490 w 2766"/>
                <a:gd name="T57" fmla="*/ 737 h 1138"/>
                <a:gd name="T58" fmla="*/ 408 w 2766"/>
                <a:gd name="T59" fmla="*/ 720 h 1138"/>
                <a:gd name="T60" fmla="*/ 314 w 2766"/>
                <a:gd name="T61" fmla="*/ 733 h 1138"/>
                <a:gd name="T62" fmla="*/ 205 w 2766"/>
                <a:gd name="T63" fmla="*/ 759 h 1138"/>
                <a:gd name="T64" fmla="*/ 100 w 2766"/>
                <a:gd name="T65" fmla="*/ 757 h 1138"/>
                <a:gd name="T66" fmla="*/ 22 w 2766"/>
                <a:gd name="T67" fmla="*/ 718 h 1138"/>
                <a:gd name="T68" fmla="*/ 4 w 2766"/>
                <a:gd name="T69" fmla="*/ 636 h 1138"/>
                <a:gd name="T70" fmla="*/ 47 w 2766"/>
                <a:gd name="T71" fmla="*/ 565 h 1138"/>
                <a:gd name="T72" fmla="*/ 118 w 2766"/>
                <a:gd name="T73" fmla="*/ 518 h 1138"/>
                <a:gd name="T74" fmla="*/ 205 w 2766"/>
                <a:gd name="T75" fmla="*/ 499 h 1138"/>
                <a:gd name="T76" fmla="*/ 316 w 2766"/>
                <a:gd name="T77" fmla="*/ 482 h 1138"/>
                <a:gd name="T78" fmla="*/ 391 w 2766"/>
                <a:gd name="T79" fmla="*/ 434 h 1138"/>
                <a:gd name="T80" fmla="*/ 422 w 2766"/>
                <a:gd name="T81" fmla="*/ 363 h 1138"/>
                <a:gd name="T82" fmla="*/ 420 w 2766"/>
                <a:gd name="T83" fmla="*/ 260 h 1138"/>
                <a:gd name="T84" fmla="*/ 413 w 2766"/>
                <a:gd name="T85" fmla="*/ 144 h 11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66"/>
                <a:gd name="T130" fmla="*/ 0 h 1138"/>
                <a:gd name="T131" fmla="*/ 2766 w 2766"/>
                <a:gd name="T132" fmla="*/ 1138 h 11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66" h="1138">
                  <a:moveTo>
                    <a:pt x="420" y="105"/>
                  </a:moveTo>
                  <a:lnTo>
                    <a:pt x="447" y="99"/>
                  </a:lnTo>
                  <a:lnTo>
                    <a:pt x="483" y="93"/>
                  </a:lnTo>
                  <a:lnTo>
                    <a:pt x="513" y="95"/>
                  </a:lnTo>
                  <a:lnTo>
                    <a:pt x="542" y="101"/>
                  </a:lnTo>
                  <a:lnTo>
                    <a:pt x="570" y="108"/>
                  </a:lnTo>
                  <a:lnTo>
                    <a:pt x="602" y="114"/>
                  </a:lnTo>
                  <a:lnTo>
                    <a:pt x="638" y="121"/>
                  </a:lnTo>
                  <a:lnTo>
                    <a:pt x="664" y="125"/>
                  </a:lnTo>
                  <a:lnTo>
                    <a:pt x="700" y="127"/>
                  </a:lnTo>
                  <a:lnTo>
                    <a:pt x="732" y="125"/>
                  </a:lnTo>
                  <a:lnTo>
                    <a:pt x="762" y="118"/>
                  </a:lnTo>
                  <a:lnTo>
                    <a:pt x="795" y="110"/>
                  </a:lnTo>
                  <a:lnTo>
                    <a:pt x="826" y="99"/>
                  </a:lnTo>
                  <a:lnTo>
                    <a:pt x="855" y="86"/>
                  </a:lnTo>
                  <a:lnTo>
                    <a:pt x="886" y="73"/>
                  </a:lnTo>
                  <a:lnTo>
                    <a:pt x="915" y="60"/>
                  </a:lnTo>
                  <a:lnTo>
                    <a:pt x="951" y="50"/>
                  </a:lnTo>
                  <a:lnTo>
                    <a:pt x="979" y="43"/>
                  </a:lnTo>
                  <a:lnTo>
                    <a:pt x="1012" y="41"/>
                  </a:lnTo>
                  <a:lnTo>
                    <a:pt x="1044" y="45"/>
                  </a:lnTo>
                  <a:lnTo>
                    <a:pt x="1072" y="54"/>
                  </a:lnTo>
                  <a:lnTo>
                    <a:pt x="1101" y="71"/>
                  </a:lnTo>
                  <a:lnTo>
                    <a:pt x="1119" y="86"/>
                  </a:lnTo>
                  <a:lnTo>
                    <a:pt x="1128" y="114"/>
                  </a:lnTo>
                  <a:lnTo>
                    <a:pt x="1124" y="144"/>
                  </a:lnTo>
                  <a:lnTo>
                    <a:pt x="1115" y="179"/>
                  </a:lnTo>
                  <a:lnTo>
                    <a:pt x="1101" y="215"/>
                  </a:lnTo>
                  <a:lnTo>
                    <a:pt x="1090" y="245"/>
                  </a:lnTo>
                  <a:lnTo>
                    <a:pt x="1092" y="275"/>
                  </a:lnTo>
                  <a:lnTo>
                    <a:pt x="1106" y="305"/>
                  </a:lnTo>
                  <a:lnTo>
                    <a:pt x="1128" y="329"/>
                  </a:lnTo>
                  <a:lnTo>
                    <a:pt x="1150" y="344"/>
                  </a:lnTo>
                  <a:lnTo>
                    <a:pt x="1181" y="353"/>
                  </a:lnTo>
                  <a:lnTo>
                    <a:pt x="1215" y="361"/>
                  </a:lnTo>
                  <a:lnTo>
                    <a:pt x="1261" y="368"/>
                  </a:lnTo>
                  <a:lnTo>
                    <a:pt x="1300" y="372"/>
                  </a:lnTo>
                  <a:lnTo>
                    <a:pt x="1350" y="374"/>
                  </a:lnTo>
                  <a:lnTo>
                    <a:pt x="1394" y="370"/>
                  </a:lnTo>
                  <a:lnTo>
                    <a:pt x="1434" y="363"/>
                  </a:lnTo>
                  <a:lnTo>
                    <a:pt x="1476" y="353"/>
                  </a:lnTo>
                  <a:lnTo>
                    <a:pt x="1514" y="340"/>
                  </a:lnTo>
                  <a:lnTo>
                    <a:pt x="1543" y="325"/>
                  </a:lnTo>
                  <a:lnTo>
                    <a:pt x="1571" y="307"/>
                  </a:lnTo>
                  <a:lnTo>
                    <a:pt x="1594" y="288"/>
                  </a:lnTo>
                  <a:lnTo>
                    <a:pt x="1614" y="264"/>
                  </a:lnTo>
                  <a:lnTo>
                    <a:pt x="1624" y="234"/>
                  </a:lnTo>
                  <a:lnTo>
                    <a:pt x="1627" y="187"/>
                  </a:lnTo>
                  <a:lnTo>
                    <a:pt x="1627" y="151"/>
                  </a:lnTo>
                  <a:lnTo>
                    <a:pt x="1633" y="118"/>
                  </a:lnTo>
                  <a:lnTo>
                    <a:pt x="1647" y="95"/>
                  </a:lnTo>
                  <a:lnTo>
                    <a:pt x="1667" y="73"/>
                  </a:lnTo>
                  <a:lnTo>
                    <a:pt x="1690" y="54"/>
                  </a:lnTo>
                  <a:lnTo>
                    <a:pt x="1718" y="37"/>
                  </a:lnTo>
                  <a:lnTo>
                    <a:pt x="1747" y="24"/>
                  </a:lnTo>
                  <a:lnTo>
                    <a:pt x="1787" y="13"/>
                  </a:lnTo>
                  <a:lnTo>
                    <a:pt x="1825" y="9"/>
                  </a:lnTo>
                  <a:lnTo>
                    <a:pt x="1865" y="4"/>
                  </a:lnTo>
                  <a:lnTo>
                    <a:pt x="1907" y="2"/>
                  </a:lnTo>
                  <a:lnTo>
                    <a:pt x="1951" y="0"/>
                  </a:lnTo>
                  <a:lnTo>
                    <a:pt x="2000" y="2"/>
                  </a:lnTo>
                  <a:lnTo>
                    <a:pt x="2037" y="4"/>
                  </a:lnTo>
                  <a:lnTo>
                    <a:pt x="2071" y="9"/>
                  </a:lnTo>
                  <a:lnTo>
                    <a:pt x="2107" y="13"/>
                  </a:lnTo>
                  <a:lnTo>
                    <a:pt x="2140" y="17"/>
                  </a:lnTo>
                  <a:lnTo>
                    <a:pt x="2176" y="20"/>
                  </a:lnTo>
                  <a:lnTo>
                    <a:pt x="2446" y="26"/>
                  </a:lnTo>
                  <a:lnTo>
                    <a:pt x="2765" y="1137"/>
                  </a:lnTo>
                  <a:lnTo>
                    <a:pt x="380" y="1135"/>
                  </a:lnTo>
                  <a:lnTo>
                    <a:pt x="382" y="1105"/>
                  </a:lnTo>
                  <a:lnTo>
                    <a:pt x="389" y="1079"/>
                  </a:lnTo>
                  <a:lnTo>
                    <a:pt x="398" y="1055"/>
                  </a:lnTo>
                  <a:lnTo>
                    <a:pt x="406" y="1036"/>
                  </a:lnTo>
                  <a:lnTo>
                    <a:pt x="420" y="1014"/>
                  </a:lnTo>
                  <a:lnTo>
                    <a:pt x="438" y="991"/>
                  </a:lnTo>
                  <a:lnTo>
                    <a:pt x="458" y="969"/>
                  </a:lnTo>
                  <a:lnTo>
                    <a:pt x="476" y="952"/>
                  </a:lnTo>
                  <a:lnTo>
                    <a:pt x="497" y="931"/>
                  </a:lnTo>
                  <a:lnTo>
                    <a:pt x="515" y="913"/>
                  </a:lnTo>
                  <a:lnTo>
                    <a:pt x="529" y="892"/>
                  </a:lnTo>
                  <a:lnTo>
                    <a:pt x="540" y="870"/>
                  </a:lnTo>
                  <a:lnTo>
                    <a:pt x="547" y="838"/>
                  </a:lnTo>
                  <a:lnTo>
                    <a:pt x="544" y="808"/>
                  </a:lnTo>
                  <a:lnTo>
                    <a:pt x="538" y="789"/>
                  </a:lnTo>
                  <a:lnTo>
                    <a:pt x="526" y="769"/>
                  </a:lnTo>
                  <a:lnTo>
                    <a:pt x="511" y="752"/>
                  </a:lnTo>
                  <a:lnTo>
                    <a:pt x="490" y="737"/>
                  </a:lnTo>
                  <a:lnTo>
                    <a:pt x="469" y="729"/>
                  </a:lnTo>
                  <a:lnTo>
                    <a:pt x="440" y="722"/>
                  </a:lnTo>
                  <a:lnTo>
                    <a:pt x="408" y="720"/>
                  </a:lnTo>
                  <a:lnTo>
                    <a:pt x="376" y="722"/>
                  </a:lnTo>
                  <a:lnTo>
                    <a:pt x="344" y="727"/>
                  </a:lnTo>
                  <a:lnTo>
                    <a:pt x="314" y="733"/>
                  </a:lnTo>
                  <a:lnTo>
                    <a:pt x="273" y="744"/>
                  </a:lnTo>
                  <a:lnTo>
                    <a:pt x="240" y="752"/>
                  </a:lnTo>
                  <a:lnTo>
                    <a:pt x="205" y="759"/>
                  </a:lnTo>
                  <a:lnTo>
                    <a:pt x="162" y="763"/>
                  </a:lnTo>
                  <a:lnTo>
                    <a:pt x="129" y="763"/>
                  </a:lnTo>
                  <a:lnTo>
                    <a:pt x="100" y="757"/>
                  </a:lnTo>
                  <a:lnTo>
                    <a:pt x="70" y="748"/>
                  </a:lnTo>
                  <a:lnTo>
                    <a:pt x="45" y="735"/>
                  </a:lnTo>
                  <a:lnTo>
                    <a:pt x="22" y="718"/>
                  </a:lnTo>
                  <a:lnTo>
                    <a:pt x="7" y="692"/>
                  </a:lnTo>
                  <a:lnTo>
                    <a:pt x="0" y="664"/>
                  </a:lnTo>
                  <a:lnTo>
                    <a:pt x="4" y="636"/>
                  </a:lnTo>
                  <a:lnTo>
                    <a:pt x="16" y="608"/>
                  </a:lnTo>
                  <a:lnTo>
                    <a:pt x="27" y="587"/>
                  </a:lnTo>
                  <a:lnTo>
                    <a:pt x="47" y="565"/>
                  </a:lnTo>
                  <a:lnTo>
                    <a:pt x="70" y="546"/>
                  </a:lnTo>
                  <a:lnTo>
                    <a:pt x="91" y="533"/>
                  </a:lnTo>
                  <a:lnTo>
                    <a:pt x="118" y="518"/>
                  </a:lnTo>
                  <a:lnTo>
                    <a:pt x="145" y="509"/>
                  </a:lnTo>
                  <a:lnTo>
                    <a:pt x="173" y="503"/>
                  </a:lnTo>
                  <a:lnTo>
                    <a:pt x="205" y="499"/>
                  </a:lnTo>
                  <a:lnTo>
                    <a:pt x="242" y="492"/>
                  </a:lnTo>
                  <a:lnTo>
                    <a:pt x="282" y="488"/>
                  </a:lnTo>
                  <a:lnTo>
                    <a:pt x="316" y="482"/>
                  </a:lnTo>
                  <a:lnTo>
                    <a:pt x="349" y="469"/>
                  </a:lnTo>
                  <a:lnTo>
                    <a:pt x="371" y="454"/>
                  </a:lnTo>
                  <a:lnTo>
                    <a:pt x="391" y="434"/>
                  </a:lnTo>
                  <a:lnTo>
                    <a:pt x="406" y="413"/>
                  </a:lnTo>
                  <a:lnTo>
                    <a:pt x="415" y="391"/>
                  </a:lnTo>
                  <a:lnTo>
                    <a:pt x="422" y="363"/>
                  </a:lnTo>
                  <a:lnTo>
                    <a:pt x="424" y="327"/>
                  </a:lnTo>
                  <a:lnTo>
                    <a:pt x="422" y="295"/>
                  </a:lnTo>
                  <a:lnTo>
                    <a:pt x="420" y="260"/>
                  </a:lnTo>
                  <a:lnTo>
                    <a:pt x="417" y="224"/>
                  </a:lnTo>
                  <a:lnTo>
                    <a:pt x="415" y="181"/>
                  </a:lnTo>
                  <a:lnTo>
                    <a:pt x="413" y="144"/>
                  </a:lnTo>
                  <a:lnTo>
                    <a:pt x="415" y="121"/>
                  </a:lnTo>
                  <a:lnTo>
                    <a:pt x="420" y="105"/>
                  </a:lnTo>
                </a:path>
              </a:pathLst>
            </a:custGeom>
            <a:solidFill>
              <a:srgbClr val="9999FF"/>
            </a:solidFill>
            <a:ln w="25400" cap="rnd" cmpd="sng">
              <a:solidFill>
                <a:srgbClr val="8D8DFF"/>
              </a:solidFill>
              <a:prstDash val="solid"/>
              <a:round/>
              <a:headEnd type="none" w="med" len="med"/>
              <a:tailEnd type="none" w="med" len="med"/>
            </a:ln>
          </p:spPr>
          <p:txBody>
            <a:bodyPr numCol="1"/>
            <a:lstStyle/>
            <a:p>
              <a:pPr fontAlgn="base">
                <a:spcBef>
                  <a:spcPct val="0"/>
                </a:spcBef>
                <a:spcAft>
                  <a:spcPct val="0"/>
                </a:spcAft>
              </a:pPr>
              <a:endParaRPr lang="en-US" sz="1350" dirty="0">
                <a:solidFill>
                  <a:prstClr val="white"/>
                </a:solidFill>
                <a:latin typeface="Arial" charset="0"/>
              </a:endParaRPr>
            </a:p>
          </p:txBody>
        </p:sp>
        <p:sp>
          <p:nvSpPr>
            <p:cNvPr id="55326" name="Rectangle 5"/>
            <p:cNvSpPr>
              <a:spLocks noChangeArrowheads="1"/>
            </p:cNvSpPr>
            <p:nvPr/>
          </p:nvSpPr>
          <p:spPr>
            <a:xfrm>
              <a:off x="4030" y="3965"/>
              <a:ext cx="2387" cy="195"/>
            </a:xfrm>
            <a:prstGeom prst="rect">
              <a:avLst/>
            </a:prstGeom>
            <a:solidFill>
              <a:srgbClr val="9999FF"/>
            </a:solidFill>
            <a:ln w="25400">
              <a:solidFill>
                <a:srgbClr val="8D8DFF"/>
              </a:solidFill>
              <a:miter lim="800000"/>
              <a:headEnd/>
              <a:tailEnd/>
            </a:ln>
          </p:spPr>
          <p:txBody>
            <a:bodyPr wrap="none" numCol="1" anchor="ctr"/>
            <a:lstStyle/>
            <a:p>
              <a:pPr fontAlgn="base">
                <a:spcBef>
                  <a:spcPct val="0"/>
                </a:spcBef>
                <a:spcAft>
                  <a:spcPct val="0"/>
                </a:spcAft>
              </a:pPr>
              <a:endParaRPr lang="en-US" sz="1350" dirty="0">
                <a:solidFill>
                  <a:prstClr val="white"/>
                </a:solidFill>
              </a:endParaRPr>
            </a:p>
          </p:txBody>
        </p:sp>
      </p:grpSp>
      <p:grpSp>
        <p:nvGrpSpPr>
          <p:cNvPr id="3" name="Group 6"/>
          <p:cNvGrpSpPr>
            <a:grpSpLocks/>
          </p:cNvGrpSpPr>
          <p:nvPr/>
        </p:nvGrpSpPr>
        <p:grpSpPr>
          <a:xfrm>
            <a:off x="3257551" y="4289823"/>
            <a:ext cx="2163365" cy="1310878"/>
            <a:chOff x="1968" y="2832"/>
            <a:chExt cx="1891" cy="1171"/>
          </a:xfrm>
        </p:grpSpPr>
        <p:sp>
          <p:nvSpPr>
            <p:cNvPr id="55323" name="Rectangle 7"/>
            <p:cNvSpPr>
              <a:spLocks noChangeArrowheads="1"/>
            </p:cNvSpPr>
            <p:nvPr/>
          </p:nvSpPr>
          <p:spPr>
            <a:xfrm>
              <a:off x="2131" y="3815"/>
              <a:ext cx="1540" cy="169"/>
            </a:xfrm>
            <a:prstGeom prst="rect">
              <a:avLst/>
            </a:prstGeom>
            <a:solidFill>
              <a:srgbClr val="FE8403"/>
            </a:solidFill>
            <a:ln w="25400">
              <a:solidFill>
                <a:srgbClr val="FF9966"/>
              </a:solidFill>
              <a:miter lim="800000"/>
              <a:headEnd/>
              <a:tailEnd/>
            </a:ln>
          </p:spPr>
          <p:txBody>
            <a:bodyPr wrap="none" numCol="1" anchor="ctr"/>
            <a:lstStyle/>
            <a:p>
              <a:pPr fontAlgn="base">
                <a:spcBef>
                  <a:spcPct val="0"/>
                </a:spcBef>
                <a:spcAft>
                  <a:spcPct val="0"/>
                </a:spcAft>
              </a:pPr>
              <a:endParaRPr lang="en-US" sz="1350" dirty="0">
                <a:solidFill>
                  <a:prstClr val="white"/>
                </a:solidFill>
              </a:endParaRPr>
            </a:p>
          </p:txBody>
        </p:sp>
        <p:sp>
          <p:nvSpPr>
            <p:cNvPr id="55324" name="Freeform 8"/>
            <p:cNvSpPr>
              <a:spLocks/>
            </p:cNvSpPr>
            <p:nvPr/>
          </p:nvSpPr>
          <p:spPr>
            <a:xfrm>
              <a:off x="1968" y="2832"/>
              <a:ext cx="1891" cy="1171"/>
            </a:xfrm>
            <a:custGeom>
              <a:avLst/>
              <a:gdLst>
                <a:gd name="T0" fmla="*/ 1259 w 2185"/>
                <a:gd name="T1" fmla="*/ 176 h 1334"/>
                <a:gd name="T2" fmla="*/ 1159 w 2185"/>
                <a:gd name="T3" fmla="*/ 193 h 1334"/>
                <a:gd name="T4" fmla="*/ 1046 w 2185"/>
                <a:gd name="T5" fmla="*/ 234 h 1334"/>
                <a:gd name="T6" fmla="*/ 917 w 2185"/>
                <a:gd name="T7" fmla="*/ 281 h 1334"/>
                <a:gd name="T8" fmla="*/ 807 w 2185"/>
                <a:gd name="T9" fmla="*/ 299 h 1334"/>
                <a:gd name="T10" fmla="*/ 730 w 2185"/>
                <a:gd name="T11" fmla="*/ 275 h 1334"/>
                <a:gd name="T12" fmla="*/ 707 w 2185"/>
                <a:gd name="T13" fmla="*/ 229 h 1334"/>
                <a:gd name="T14" fmla="*/ 742 w 2185"/>
                <a:gd name="T15" fmla="*/ 168 h 1334"/>
                <a:gd name="T16" fmla="*/ 821 w 2185"/>
                <a:gd name="T17" fmla="*/ 124 h 1334"/>
                <a:gd name="T18" fmla="*/ 911 w 2185"/>
                <a:gd name="T19" fmla="*/ 91 h 1334"/>
                <a:gd name="T20" fmla="*/ 949 w 2185"/>
                <a:gd name="T21" fmla="*/ 40 h 1334"/>
                <a:gd name="T22" fmla="*/ 897 w 2185"/>
                <a:gd name="T23" fmla="*/ 3 h 1334"/>
                <a:gd name="T24" fmla="*/ 784 w 2185"/>
                <a:gd name="T25" fmla="*/ 4 h 1334"/>
                <a:gd name="T26" fmla="*/ 675 w 2185"/>
                <a:gd name="T27" fmla="*/ 42 h 1334"/>
                <a:gd name="T28" fmla="*/ 554 w 2185"/>
                <a:gd name="T29" fmla="*/ 111 h 1334"/>
                <a:gd name="T30" fmla="*/ 436 w 2185"/>
                <a:gd name="T31" fmla="*/ 166 h 1334"/>
                <a:gd name="T32" fmla="*/ 306 w 2185"/>
                <a:gd name="T33" fmla="*/ 190 h 1334"/>
                <a:gd name="T34" fmla="*/ 196 w 2185"/>
                <a:gd name="T35" fmla="*/ 192 h 1334"/>
                <a:gd name="T36" fmla="*/ 227 w 2185"/>
                <a:gd name="T37" fmla="*/ 313 h 1334"/>
                <a:gd name="T38" fmla="*/ 259 w 2185"/>
                <a:gd name="T39" fmla="*/ 413 h 1334"/>
                <a:gd name="T40" fmla="*/ 233 w 2185"/>
                <a:gd name="T41" fmla="*/ 474 h 1334"/>
                <a:gd name="T42" fmla="*/ 180 w 2185"/>
                <a:gd name="T43" fmla="*/ 489 h 1334"/>
                <a:gd name="T44" fmla="*/ 122 w 2185"/>
                <a:gd name="T45" fmla="*/ 465 h 1334"/>
                <a:gd name="T46" fmla="*/ 55 w 2185"/>
                <a:gd name="T47" fmla="*/ 446 h 1334"/>
                <a:gd name="T48" fmla="*/ 10 w 2185"/>
                <a:gd name="T49" fmla="*/ 490 h 1334"/>
                <a:gd name="T50" fmla="*/ 3 w 2185"/>
                <a:gd name="T51" fmla="*/ 562 h 1334"/>
                <a:gd name="T52" fmla="*/ 42 w 2185"/>
                <a:gd name="T53" fmla="*/ 641 h 1334"/>
                <a:gd name="T54" fmla="*/ 118 w 2185"/>
                <a:gd name="T55" fmla="*/ 679 h 1334"/>
                <a:gd name="T56" fmla="*/ 215 w 2185"/>
                <a:gd name="T57" fmla="*/ 679 h 1334"/>
                <a:gd name="T58" fmla="*/ 254 w 2185"/>
                <a:gd name="T59" fmla="*/ 718 h 1334"/>
                <a:gd name="T60" fmla="*/ 218 w 2185"/>
                <a:gd name="T61" fmla="*/ 805 h 1334"/>
                <a:gd name="T62" fmla="*/ 164 w 2185"/>
                <a:gd name="T63" fmla="*/ 884 h 1334"/>
                <a:gd name="T64" fmla="*/ 1313 w 2185"/>
                <a:gd name="T65" fmla="*/ 864 h 1334"/>
                <a:gd name="T66" fmla="*/ 1345 w 2185"/>
                <a:gd name="T67" fmla="*/ 804 h 1334"/>
                <a:gd name="T68" fmla="*/ 1394 w 2185"/>
                <a:gd name="T69" fmla="*/ 751 h 1334"/>
                <a:gd name="T70" fmla="*/ 1414 w 2185"/>
                <a:gd name="T71" fmla="*/ 680 h 1334"/>
                <a:gd name="T72" fmla="*/ 1380 w 2185"/>
                <a:gd name="T73" fmla="*/ 633 h 1334"/>
                <a:gd name="T74" fmla="*/ 1305 w 2185"/>
                <a:gd name="T75" fmla="*/ 622 h 1334"/>
                <a:gd name="T76" fmla="*/ 1216 w 2185"/>
                <a:gd name="T77" fmla="*/ 643 h 1334"/>
                <a:gd name="T78" fmla="*/ 1126 w 2185"/>
                <a:gd name="T79" fmla="*/ 646 h 1334"/>
                <a:gd name="T80" fmla="*/ 1066 w 2185"/>
                <a:gd name="T81" fmla="*/ 602 h 1334"/>
                <a:gd name="T82" fmla="*/ 1078 w 2185"/>
                <a:gd name="T83" fmla="*/ 531 h 1334"/>
                <a:gd name="T84" fmla="*/ 1138 w 2185"/>
                <a:gd name="T85" fmla="*/ 485 h 1334"/>
                <a:gd name="T86" fmla="*/ 1218 w 2185"/>
                <a:gd name="T87" fmla="*/ 467 h 1334"/>
                <a:gd name="T88" fmla="*/ 1302 w 2185"/>
                <a:gd name="T89" fmla="*/ 441 h 1334"/>
                <a:gd name="T90" fmla="*/ 1335 w 2185"/>
                <a:gd name="T91" fmla="*/ 379 h 1334"/>
                <a:gd name="T92" fmla="*/ 1330 w 2185"/>
                <a:gd name="T93" fmla="*/ 285 h 1334"/>
                <a:gd name="T94" fmla="*/ 1315 w 2185"/>
                <a:gd name="T95" fmla="*/ 191 h 13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85"/>
                <a:gd name="T145" fmla="*/ 0 h 1334"/>
                <a:gd name="T146" fmla="*/ 2185 w 2185"/>
                <a:gd name="T147" fmla="*/ 1334 h 13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85" h="1334">
                  <a:moveTo>
                    <a:pt x="2029" y="282"/>
                  </a:moveTo>
                  <a:lnTo>
                    <a:pt x="2011" y="273"/>
                  </a:lnTo>
                  <a:lnTo>
                    <a:pt x="1975" y="265"/>
                  </a:lnTo>
                  <a:lnTo>
                    <a:pt x="1942" y="260"/>
                  </a:lnTo>
                  <a:lnTo>
                    <a:pt x="1906" y="265"/>
                  </a:lnTo>
                  <a:lnTo>
                    <a:pt x="1862" y="271"/>
                  </a:lnTo>
                  <a:lnTo>
                    <a:pt x="1828" y="276"/>
                  </a:lnTo>
                  <a:lnTo>
                    <a:pt x="1787" y="286"/>
                  </a:lnTo>
                  <a:lnTo>
                    <a:pt x="1749" y="297"/>
                  </a:lnTo>
                  <a:lnTo>
                    <a:pt x="1700" y="312"/>
                  </a:lnTo>
                  <a:lnTo>
                    <a:pt x="1655" y="327"/>
                  </a:lnTo>
                  <a:lnTo>
                    <a:pt x="1614" y="346"/>
                  </a:lnTo>
                  <a:lnTo>
                    <a:pt x="1571" y="364"/>
                  </a:lnTo>
                  <a:lnTo>
                    <a:pt x="1520" y="383"/>
                  </a:lnTo>
                  <a:lnTo>
                    <a:pt x="1471" y="398"/>
                  </a:lnTo>
                  <a:lnTo>
                    <a:pt x="1415" y="415"/>
                  </a:lnTo>
                  <a:lnTo>
                    <a:pt x="1360" y="430"/>
                  </a:lnTo>
                  <a:lnTo>
                    <a:pt x="1324" y="439"/>
                  </a:lnTo>
                  <a:lnTo>
                    <a:pt x="1287" y="443"/>
                  </a:lnTo>
                  <a:lnTo>
                    <a:pt x="1244" y="443"/>
                  </a:lnTo>
                  <a:lnTo>
                    <a:pt x="1201" y="437"/>
                  </a:lnTo>
                  <a:lnTo>
                    <a:pt x="1171" y="430"/>
                  </a:lnTo>
                  <a:lnTo>
                    <a:pt x="1147" y="420"/>
                  </a:lnTo>
                  <a:lnTo>
                    <a:pt x="1125" y="407"/>
                  </a:lnTo>
                  <a:lnTo>
                    <a:pt x="1109" y="394"/>
                  </a:lnTo>
                  <a:lnTo>
                    <a:pt x="1100" y="377"/>
                  </a:lnTo>
                  <a:lnTo>
                    <a:pt x="1091" y="357"/>
                  </a:lnTo>
                  <a:lnTo>
                    <a:pt x="1091" y="338"/>
                  </a:lnTo>
                  <a:lnTo>
                    <a:pt x="1098" y="314"/>
                  </a:lnTo>
                  <a:lnTo>
                    <a:pt x="1109" y="291"/>
                  </a:lnTo>
                  <a:lnTo>
                    <a:pt x="1125" y="271"/>
                  </a:lnTo>
                  <a:lnTo>
                    <a:pt x="1144" y="248"/>
                  </a:lnTo>
                  <a:lnTo>
                    <a:pt x="1165" y="235"/>
                  </a:lnTo>
                  <a:lnTo>
                    <a:pt x="1192" y="215"/>
                  </a:lnTo>
                  <a:lnTo>
                    <a:pt x="1229" y="196"/>
                  </a:lnTo>
                  <a:lnTo>
                    <a:pt x="1267" y="183"/>
                  </a:lnTo>
                  <a:lnTo>
                    <a:pt x="1305" y="175"/>
                  </a:lnTo>
                  <a:lnTo>
                    <a:pt x="1338" y="164"/>
                  </a:lnTo>
                  <a:lnTo>
                    <a:pt x="1376" y="151"/>
                  </a:lnTo>
                  <a:lnTo>
                    <a:pt x="1406" y="136"/>
                  </a:lnTo>
                  <a:lnTo>
                    <a:pt x="1436" y="121"/>
                  </a:lnTo>
                  <a:lnTo>
                    <a:pt x="1458" y="104"/>
                  </a:lnTo>
                  <a:lnTo>
                    <a:pt x="1467" y="82"/>
                  </a:lnTo>
                  <a:lnTo>
                    <a:pt x="1463" y="58"/>
                  </a:lnTo>
                  <a:lnTo>
                    <a:pt x="1447" y="37"/>
                  </a:lnTo>
                  <a:lnTo>
                    <a:pt x="1431" y="22"/>
                  </a:lnTo>
                  <a:lnTo>
                    <a:pt x="1409" y="11"/>
                  </a:lnTo>
                  <a:lnTo>
                    <a:pt x="1383" y="3"/>
                  </a:lnTo>
                  <a:lnTo>
                    <a:pt x="1347" y="0"/>
                  </a:lnTo>
                  <a:lnTo>
                    <a:pt x="1311" y="0"/>
                  </a:lnTo>
                  <a:lnTo>
                    <a:pt x="1260" y="3"/>
                  </a:lnTo>
                  <a:lnTo>
                    <a:pt x="1210" y="7"/>
                  </a:lnTo>
                  <a:lnTo>
                    <a:pt x="1176" y="16"/>
                  </a:lnTo>
                  <a:lnTo>
                    <a:pt x="1127" y="28"/>
                  </a:lnTo>
                  <a:lnTo>
                    <a:pt x="1076" y="46"/>
                  </a:lnTo>
                  <a:lnTo>
                    <a:pt x="1041" y="63"/>
                  </a:lnTo>
                  <a:lnTo>
                    <a:pt x="998" y="84"/>
                  </a:lnTo>
                  <a:lnTo>
                    <a:pt x="959" y="104"/>
                  </a:lnTo>
                  <a:lnTo>
                    <a:pt x="916" y="129"/>
                  </a:lnTo>
                  <a:lnTo>
                    <a:pt x="854" y="164"/>
                  </a:lnTo>
                  <a:lnTo>
                    <a:pt x="812" y="190"/>
                  </a:lnTo>
                  <a:lnTo>
                    <a:pt x="774" y="211"/>
                  </a:lnTo>
                  <a:lnTo>
                    <a:pt x="721" y="230"/>
                  </a:lnTo>
                  <a:lnTo>
                    <a:pt x="672" y="245"/>
                  </a:lnTo>
                  <a:lnTo>
                    <a:pt x="621" y="258"/>
                  </a:lnTo>
                  <a:lnTo>
                    <a:pt x="568" y="267"/>
                  </a:lnTo>
                  <a:lnTo>
                    <a:pt x="514" y="276"/>
                  </a:lnTo>
                  <a:lnTo>
                    <a:pt x="473" y="280"/>
                  </a:lnTo>
                  <a:lnTo>
                    <a:pt x="425" y="284"/>
                  </a:lnTo>
                  <a:lnTo>
                    <a:pt x="381" y="284"/>
                  </a:lnTo>
                  <a:lnTo>
                    <a:pt x="336" y="286"/>
                  </a:lnTo>
                  <a:lnTo>
                    <a:pt x="302" y="284"/>
                  </a:lnTo>
                  <a:lnTo>
                    <a:pt x="306" y="319"/>
                  </a:lnTo>
                  <a:lnTo>
                    <a:pt x="317" y="364"/>
                  </a:lnTo>
                  <a:lnTo>
                    <a:pt x="330" y="409"/>
                  </a:lnTo>
                  <a:lnTo>
                    <a:pt x="350" y="462"/>
                  </a:lnTo>
                  <a:lnTo>
                    <a:pt x="366" y="505"/>
                  </a:lnTo>
                  <a:lnTo>
                    <a:pt x="386" y="542"/>
                  </a:lnTo>
                  <a:lnTo>
                    <a:pt x="397" y="576"/>
                  </a:lnTo>
                  <a:lnTo>
                    <a:pt x="399" y="611"/>
                  </a:lnTo>
                  <a:lnTo>
                    <a:pt x="397" y="641"/>
                  </a:lnTo>
                  <a:lnTo>
                    <a:pt x="386" y="664"/>
                  </a:lnTo>
                  <a:lnTo>
                    <a:pt x="372" y="684"/>
                  </a:lnTo>
                  <a:lnTo>
                    <a:pt x="359" y="701"/>
                  </a:lnTo>
                  <a:lnTo>
                    <a:pt x="339" y="714"/>
                  </a:lnTo>
                  <a:lnTo>
                    <a:pt x="322" y="720"/>
                  </a:lnTo>
                  <a:lnTo>
                    <a:pt x="304" y="725"/>
                  </a:lnTo>
                  <a:lnTo>
                    <a:pt x="277" y="723"/>
                  </a:lnTo>
                  <a:lnTo>
                    <a:pt x="257" y="716"/>
                  </a:lnTo>
                  <a:lnTo>
                    <a:pt x="233" y="710"/>
                  </a:lnTo>
                  <a:lnTo>
                    <a:pt x="215" y="701"/>
                  </a:lnTo>
                  <a:lnTo>
                    <a:pt x="188" y="688"/>
                  </a:lnTo>
                  <a:lnTo>
                    <a:pt x="168" y="677"/>
                  </a:lnTo>
                  <a:lnTo>
                    <a:pt x="149" y="669"/>
                  </a:lnTo>
                  <a:lnTo>
                    <a:pt x="126" y="660"/>
                  </a:lnTo>
                  <a:lnTo>
                    <a:pt x="84" y="660"/>
                  </a:lnTo>
                  <a:lnTo>
                    <a:pt x="62" y="669"/>
                  </a:lnTo>
                  <a:lnTo>
                    <a:pt x="42" y="682"/>
                  </a:lnTo>
                  <a:lnTo>
                    <a:pt x="28" y="701"/>
                  </a:lnTo>
                  <a:lnTo>
                    <a:pt x="15" y="725"/>
                  </a:lnTo>
                  <a:lnTo>
                    <a:pt x="6" y="748"/>
                  </a:lnTo>
                  <a:lnTo>
                    <a:pt x="0" y="774"/>
                  </a:lnTo>
                  <a:lnTo>
                    <a:pt x="0" y="804"/>
                  </a:lnTo>
                  <a:lnTo>
                    <a:pt x="3" y="830"/>
                  </a:lnTo>
                  <a:lnTo>
                    <a:pt x="10" y="860"/>
                  </a:lnTo>
                  <a:lnTo>
                    <a:pt x="26" y="888"/>
                  </a:lnTo>
                  <a:lnTo>
                    <a:pt x="42" y="918"/>
                  </a:lnTo>
                  <a:lnTo>
                    <a:pt x="64" y="948"/>
                  </a:lnTo>
                  <a:lnTo>
                    <a:pt x="88" y="965"/>
                  </a:lnTo>
                  <a:lnTo>
                    <a:pt x="119" y="985"/>
                  </a:lnTo>
                  <a:lnTo>
                    <a:pt x="149" y="998"/>
                  </a:lnTo>
                  <a:lnTo>
                    <a:pt x="181" y="1004"/>
                  </a:lnTo>
                  <a:lnTo>
                    <a:pt x="210" y="1010"/>
                  </a:lnTo>
                  <a:lnTo>
                    <a:pt x="254" y="1010"/>
                  </a:lnTo>
                  <a:lnTo>
                    <a:pt x="290" y="1006"/>
                  </a:lnTo>
                  <a:lnTo>
                    <a:pt x="332" y="1004"/>
                  </a:lnTo>
                  <a:lnTo>
                    <a:pt x="363" y="1004"/>
                  </a:lnTo>
                  <a:lnTo>
                    <a:pt x="384" y="1017"/>
                  </a:lnTo>
                  <a:lnTo>
                    <a:pt x="390" y="1038"/>
                  </a:lnTo>
                  <a:lnTo>
                    <a:pt x="390" y="1062"/>
                  </a:lnTo>
                  <a:lnTo>
                    <a:pt x="379" y="1094"/>
                  </a:lnTo>
                  <a:lnTo>
                    <a:pt x="368" y="1127"/>
                  </a:lnTo>
                  <a:lnTo>
                    <a:pt x="354" y="1154"/>
                  </a:lnTo>
                  <a:lnTo>
                    <a:pt x="336" y="1191"/>
                  </a:lnTo>
                  <a:lnTo>
                    <a:pt x="317" y="1223"/>
                  </a:lnTo>
                  <a:lnTo>
                    <a:pt x="297" y="1253"/>
                  </a:lnTo>
                  <a:lnTo>
                    <a:pt x="272" y="1283"/>
                  </a:lnTo>
                  <a:lnTo>
                    <a:pt x="254" y="1307"/>
                  </a:lnTo>
                  <a:lnTo>
                    <a:pt x="217" y="1333"/>
                  </a:lnTo>
                  <a:lnTo>
                    <a:pt x="2017" y="1331"/>
                  </a:lnTo>
                  <a:lnTo>
                    <a:pt x="2020" y="1303"/>
                  </a:lnTo>
                  <a:lnTo>
                    <a:pt x="2026" y="1277"/>
                  </a:lnTo>
                  <a:lnTo>
                    <a:pt x="2035" y="1253"/>
                  </a:lnTo>
                  <a:lnTo>
                    <a:pt x="2043" y="1234"/>
                  </a:lnTo>
                  <a:lnTo>
                    <a:pt x="2057" y="1212"/>
                  </a:lnTo>
                  <a:lnTo>
                    <a:pt x="2075" y="1189"/>
                  </a:lnTo>
                  <a:lnTo>
                    <a:pt x="2095" y="1167"/>
                  </a:lnTo>
                  <a:lnTo>
                    <a:pt x="2113" y="1150"/>
                  </a:lnTo>
                  <a:lnTo>
                    <a:pt x="2134" y="1129"/>
                  </a:lnTo>
                  <a:lnTo>
                    <a:pt x="2152" y="1111"/>
                  </a:lnTo>
                  <a:lnTo>
                    <a:pt x="2166" y="1090"/>
                  </a:lnTo>
                  <a:lnTo>
                    <a:pt x="2177" y="1068"/>
                  </a:lnTo>
                  <a:lnTo>
                    <a:pt x="2184" y="1036"/>
                  </a:lnTo>
                  <a:lnTo>
                    <a:pt x="2182" y="1006"/>
                  </a:lnTo>
                  <a:lnTo>
                    <a:pt x="2175" y="987"/>
                  </a:lnTo>
                  <a:lnTo>
                    <a:pt x="2164" y="967"/>
                  </a:lnTo>
                  <a:lnTo>
                    <a:pt x="2148" y="950"/>
                  </a:lnTo>
                  <a:lnTo>
                    <a:pt x="2128" y="935"/>
                  </a:lnTo>
                  <a:lnTo>
                    <a:pt x="2106" y="927"/>
                  </a:lnTo>
                  <a:lnTo>
                    <a:pt x="2077" y="920"/>
                  </a:lnTo>
                  <a:lnTo>
                    <a:pt x="2046" y="918"/>
                  </a:lnTo>
                  <a:lnTo>
                    <a:pt x="2013" y="920"/>
                  </a:lnTo>
                  <a:lnTo>
                    <a:pt x="1981" y="925"/>
                  </a:lnTo>
                  <a:lnTo>
                    <a:pt x="1951" y="931"/>
                  </a:lnTo>
                  <a:lnTo>
                    <a:pt x="1911" y="942"/>
                  </a:lnTo>
                  <a:lnTo>
                    <a:pt x="1877" y="950"/>
                  </a:lnTo>
                  <a:lnTo>
                    <a:pt x="1842" y="957"/>
                  </a:lnTo>
                  <a:lnTo>
                    <a:pt x="1799" y="961"/>
                  </a:lnTo>
                  <a:lnTo>
                    <a:pt x="1767" y="961"/>
                  </a:lnTo>
                  <a:lnTo>
                    <a:pt x="1737" y="955"/>
                  </a:lnTo>
                  <a:lnTo>
                    <a:pt x="1707" y="946"/>
                  </a:lnTo>
                  <a:lnTo>
                    <a:pt x="1682" y="933"/>
                  </a:lnTo>
                  <a:lnTo>
                    <a:pt x="1660" y="916"/>
                  </a:lnTo>
                  <a:lnTo>
                    <a:pt x="1644" y="890"/>
                  </a:lnTo>
                  <a:lnTo>
                    <a:pt x="1637" y="862"/>
                  </a:lnTo>
                  <a:lnTo>
                    <a:pt x="1642" y="834"/>
                  </a:lnTo>
                  <a:lnTo>
                    <a:pt x="1653" y="806"/>
                  </a:lnTo>
                  <a:lnTo>
                    <a:pt x="1664" y="785"/>
                  </a:lnTo>
                  <a:lnTo>
                    <a:pt x="1684" y="763"/>
                  </a:lnTo>
                  <a:lnTo>
                    <a:pt x="1707" y="744"/>
                  </a:lnTo>
                  <a:lnTo>
                    <a:pt x="1728" y="731"/>
                  </a:lnTo>
                  <a:lnTo>
                    <a:pt x="1755" y="716"/>
                  </a:lnTo>
                  <a:lnTo>
                    <a:pt x="1782" y="707"/>
                  </a:lnTo>
                  <a:lnTo>
                    <a:pt x="1810" y="701"/>
                  </a:lnTo>
                  <a:lnTo>
                    <a:pt x="1842" y="697"/>
                  </a:lnTo>
                  <a:lnTo>
                    <a:pt x="1879" y="690"/>
                  </a:lnTo>
                  <a:lnTo>
                    <a:pt x="1920" y="686"/>
                  </a:lnTo>
                  <a:lnTo>
                    <a:pt x="1953" y="680"/>
                  </a:lnTo>
                  <a:lnTo>
                    <a:pt x="1986" y="667"/>
                  </a:lnTo>
                  <a:lnTo>
                    <a:pt x="2008" y="652"/>
                  </a:lnTo>
                  <a:lnTo>
                    <a:pt x="2029" y="632"/>
                  </a:lnTo>
                  <a:lnTo>
                    <a:pt x="2043" y="611"/>
                  </a:lnTo>
                  <a:lnTo>
                    <a:pt x="2052" y="589"/>
                  </a:lnTo>
                  <a:lnTo>
                    <a:pt x="2059" y="561"/>
                  </a:lnTo>
                  <a:lnTo>
                    <a:pt x="2061" y="525"/>
                  </a:lnTo>
                  <a:lnTo>
                    <a:pt x="2057" y="497"/>
                  </a:lnTo>
                  <a:lnTo>
                    <a:pt x="2055" y="462"/>
                  </a:lnTo>
                  <a:lnTo>
                    <a:pt x="2052" y="422"/>
                  </a:lnTo>
                  <a:lnTo>
                    <a:pt x="2050" y="372"/>
                  </a:lnTo>
                  <a:lnTo>
                    <a:pt x="2050" y="325"/>
                  </a:lnTo>
                  <a:lnTo>
                    <a:pt x="2052" y="297"/>
                  </a:lnTo>
                  <a:lnTo>
                    <a:pt x="2029" y="282"/>
                  </a:lnTo>
                </a:path>
              </a:pathLst>
            </a:custGeom>
            <a:solidFill>
              <a:srgbClr val="FE8403"/>
            </a:solidFill>
            <a:ln w="25400" cap="rnd" cmpd="sng">
              <a:solidFill>
                <a:srgbClr val="FF9966"/>
              </a:solidFill>
              <a:prstDash val="solid"/>
              <a:round/>
              <a:headEnd type="none" w="med" len="med"/>
              <a:tailEnd type="none" w="med" len="med"/>
            </a:ln>
          </p:spPr>
          <p:txBody>
            <a:bodyPr numCol="1"/>
            <a:lstStyle/>
            <a:p>
              <a:pPr fontAlgn="base">
                <a:spcBef>
                  <a:spcPct val="0"/>
                </a:spcBef>
                <a:spcAft>
                  <a:spcPct val="0"/>
                </a:spcAft>
              </a:pPr>
              <a:endParaRPr lang="en-US" sz="1350" dirty="0">
                <a:solidFill>
                  <a:prstClr val="white"/>
                </a:solidFill>
                <a:latin typeface="Arial" charset="0"/>
              </a:endParaRPr>
            </a:p>
          </p:txBody>
        </p:sp>
      </p:grpSp>
      <p:grpSp>
        <p:nvGrpSpPr>
          <p:cNvPr id="4" name="Group 9"/>
          <p:cNvGrpSpPr>
            <a:grpSpLocks/>
          </p:cNvGrpSpPr>
          <p:nvPr/>
        </p:nvGrpSpPr>
        <p:grpSpPr>
          <a:xfrm>
            <a:off x="1246586" y="4343401"/>
            <a:ext cx="2353865" cy="1240631"/>
            <a:chOff x="37" y="2854"/>
            <a:chExt cx="2364" cy="1304"/>
          </a:xfrm>
        </p:grpSpPr>
        <p:sp>
          <p:nvSpPr>
            <p:cNvPr id="55321" name="Freeform 10"/>
            <p:cNvSpPr>
              <a:spLocks/>
            </p:cNvSpPr>
            <p:nvPr/>
          </p:nvSpPr>
          <p:spPr>
            <a:xfrm>
              <a:off x="38" y="2854"/>
              <a:ext cx="2363" cy="1114"/>
            </a:xfrm>
            <a:custGeom>
              <a:avLst/>
              <a:gdLst>
                <a:gd name="T0" fmla="*/ 213 w 2363"/>
                <a:gd name="T1" fmla="*/ 144 h 1114"/>
                <a:gd name="T2" fmla="*/ 284 w 2363"/>
                <a:gd name="T3" fmla="*/ 138 h 1114"/>
                <a:gd name="T4" fmla="*/ 404 w 2363"/>
                <a:gd name="T5" fmla="*/ 114 h 1114"/>
                <a:gd name="T6" fmla="*/ 539 w 2363"/>
                <a:gd name="T7" fmla="*/ 84 h 1114"/>
                <a:gd name="T8" fmla="*/ 670 w 2363"/>
                <a:gd name="T9" fmla="*/ 43 h 1114"/>
                <a:gd name="T10" fmla="*/ 788 w 2363"/>
                <a:gd name="T11" fmla="*/ 9 h 1114"/>
                <a:gd name="T12" fmla="*/ 863 w 2363"/>
                <a:gd name="T13" fmla="*/ 0 h 1114"/>
                <a:gd name="T14" fmla="*/ 945 w 2363"/>
                <a:gd name="T15" fmla="*/ 7 h 1114"/>
                <a:gd name="T16" fmla="*/ 1014 w 2363"/>
                <a:gd name="T17" fmla="*/ 24 h 1114"/>
                <a:gd name="T18" fmla="*/ 1057 w 2363"/>
                <a:gd name="T19" fmla="*/ 52 h 1114"/>
                <a:gd name="T20" fmla="*/ 1075 w 2363"/>
                <a:gd name="T21" fmla="*/ 93 h 1114"/>
                <a:gd name="T22" fmla="*/ 1063 w 2363"/>
                <a:gd name="T23" fmla="*/ 140 h 1114"/>
                <a:gd name="T24" fmla="*/ 1018 w 2363"/>
                <a:gd name="T25" fmla="*/ 206 h 1114"/>
                <a:gd name="T26" fmla="*/ 998 w 2363"/>
                <a:gd name="T27" fmla="*/ 262 h 1114"/>
                <a:gd name="T28" fmla="*/ 998 w 2363"/>
                <a:gd name="T29" fmla="*/ 307 h 1114"/>
                <a:gd name="T30" fmla="*/ 1030 w 2363"/>
                <a:gd name="T31" fmla="*/ 359 h 1114"/>
                <a:gd name="T32" fmla="*/ 1083 w 2363"/>
                <a:gd name="T33" fmla="*/ 398 h 1114"/>
                <a:gd name="T34" fmla="*/ 1155 w 2363"/>
                <a:gd name="T35" fmla="*/ 417 h 1114"/>
                <a:gd name="T36" fmla="*/ 1216 w 2363"/>
                <a:gd name="T37" fmla="*/ 417 h 1114"/>
                <a:gd name="T38" fmla="*/ 1281 w 2363"/>
                <a:gd name="T39" fmla="*/ 400 h 1114"/>
                <a:gd name="T40" fmla="*/ 1349 w 2363"/>
                <a:gd name="T41" fmla="*/ 363 h 1114"/>
                <a:gd name="T42" fmla="*/ 1402 w 2363"/>
                <a:gd name="T43" fmla="*/ 325 h 1114"/>
                <a:gd name="T44" fmla="*/ 1438 w 2363"/>
                <a:gd name="T45" fmla="*/ 273 h 1114"/>
                <a:gd name="T46" fmla="*/ 1452 w 2363"/>
                <a:gd name="T47" fmla="*/ 206 h 1114"/>
                <a:gd name="T48" fmla="*/ 1472 w 2363"/>
                <a:gd name="T49" fmla="*/ 163 h 1114"/>
                <a:gd name="T50" fmla="*/ 1525 w 2363"/>
                <a:gd name="T51" fmla="*/ 133 h 1114"/>
                <a:gd name="T52" fmla="*/ 1616 w 2363"/>
                <a:gd name="T53" fmla="*/ 105 h 1114"/>
                <a:gd name="T54" fmla="*/ 1703 w 2363"/>
                <a:gd name="T55" fmla="*/ 82 h 1114"/>
                <a:gd name="T56" fmla="*/ 1858 w 2363"/>
                <a:gd name="T57" fmla="*/ 56 h 1114"/>
                <a:gd name="T58" fmla="*/ 2066 w 2363"/>
                <a:gd name="T59" fmla="*/ 47 h 1114"/>
                <a:gd name="T60" fmla="*/ 2271 w 2363"/>
                <a:gd name="T61" fmla="*/ 58 h 1114"/>
                <a:gd name="T62" fmla="*/ 2282 w 2363"/>
                <a:gd name="T63" fmla="*/ 120 h 1114"/>
                <a:gd name="T64" fmla="*/ 2315 w 2363"/>
                <a:gd name="T65" fmla="*/ 221 h 1114"/>
                <a:gd name="T66" fmla="*/ 2348 w 2363"/>
                <a:gd name="T67" fmla="*/ 314 h 1114"/>
                <a:gd name="T68" fmla="*/ 2362 w 2363"/>
                <a:gd name="T69" fmla="*/ 383 h 1114"/>
                <a:gd name="T70" fmla="*/ 2351 w 2363"/>
                <a:gd name="T71" fmla="*/ 432 h 1114"/>
                <a:gd name="T72" fmla="*/ 2326 w 2363"/>
                <a:gd name="T73" fmla="*/ 466 h 1114"/>
                <a:gd name="T74" fmla="*/ 2289 w 2363"/>
                <a:gd name="T75" fmla="*/ 488 h 1114"/>
                <a:gd name="T76" fmla="*/ 2230 w 2363"/>
                <a:gd name="T77" fmla="*/ 484 h 1114"/>
                <a:gd name="T78" fmla="*/ 2173 w 2363"/>
                <a:gd name="T79" fmla="*/ 462 h 1114"/>
                <a:gd name="T80" fmla="*/ 2127 w 2363"/>
                <a:gd name="T81" fmla="*/ 438 h 1114"/>
                <a:gd name="T82" fmla="*/ 2071 w 2363"/>
                <a:gd name="T83" fmla="*/ 426 h 1114"/>
                <a:gd name="T84" fmla="*/ 2024 w 2363"/>
                <a:gd name="T85" fmla="*/ 438 h 1114"/>
                <a:gd name="T86" fmla="*/ 1988 w 2363"/>
                <a:gd name="T87" fmla="*/ 477 h 1114"/>
                <a:gd name="T88" fmla="*/ 1969 w 2363"/>
                <a:gd name="T89" fmla="*/ 527 h 1114"/>
                <a:gd name="T90" fmla="*/ 1963 w 2363"/>
                <a:gd name="T91" fmla="*/ 578 h 1114"/>
                <a:gd name="T92" fmla="*/ 1977 w 2363"/>
                <a:gd name="T93" fmla="*/ 647 h 1114"/>
                <a:gd name="T94" fmla="*/ 2015 w 2363"/>
                <a:gd name="T95" fmla="*/ 705 h 1114"/>
                <a:gd name="T96" fmla="*/ 2051 w 2363"/>
                <a:gd name="T97" fmla="*/ 741 h 1114"/>
                <a:gd name="T98" fmla="*/ 2111 w 2363"/>
                <a:gd name="T99" fmla="*/ 778 h 1114"/>
                <a:gd name="T100" fmla="*/ 2182 w 2363"/>
                <a:gd name="T101" fmla="*/ 793 h 1114"/>
                <a:gd name="T102" fmla="*/ 2262 w 2363"/>
                <a:gd name="T103" fmla="*/ 791 h 1114"/>
                <a:gd name="T104" fmla="*/ 2326 w 2363"/>
                <a:gd name="T105" fmla="*/ 787 h 1114"/>
                <a:gd name="T106" fmla="*/ 2351 w 2363"/>
                <a:gd name="T107" fmla="*/ 810 h 1114"/>
                <a:gd name="T108" fmla="*/ 2351 w 2363"/>
                <a:gd name="T109" fmla="*/ 840 h 1114"/>
                <a:gd name="T110" fmla="*/ 2330 w 2363"/>
                <a:gd name="T111" fmla="*/ 896 h 1114"/>
                <a:gd name="T112" fmla="*/ 2298 w 2363"/>
                <a:gd name="T113" fmla="*/ 965 h 1114"/>
                <a:gd name="T114" fmla="*/ 2253 w 2363"/>
                <a:gd name="T115" fmla="*/ 1034 h 1114"/>
                <a:gd name="T116" fmla="*/ 2204 w 2363"/>
                <a:gd name="T117" fmla="*/ 1096 h 1114"/>
                <a:gd name="T118" fmla="*/ 0 w 2363"/>
                <a:gd name="T119" fmla="*/ 1111 h 11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63"/>
                <a:gd name="T181" fmla="*/ 0 h 1114"/>
                <a:gd name="T182" fmla="*/ 2363 w 2363"/>
                <a:gd name="T183" fmla="*/ 1114 h 11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63" h="1114">
                  <a:moveTo>
                    <a:pt x="0" y="1111"/>
                  </a:moveTo>
                  <a:lnTo>
                    <a:pt x="213" y="144"/>
                  </a:lnTo>
                  <a:lnTo>
                    <a:pt x="246" y="142"/>
                  </a:lnTo>
                  <a:lnTo>
                    <a:pt x="284" y="138"/>
                  </a:lnTo>
                  <a:lnTo>
                    <a:pt x="352" y="125"/>
                  </a:lnTo>
                  <a:lnTo>
                    <a:pt x="404" y="114"/>
                  </a:lnTo>
                  <a:lnTo>
                    <a:pt x="468" y="101"/>
                  </a:lnTo>
                  <a:lnTo>
                    <a:pt x="539" y="84"/>
                  </a:lnTo>
                  <a:lnTo>
                    <a:pt x="608" y="65"/>
                  </a:lnTo>
                  <a:lnTo>
                    <a:pt x="670" y="43"/>
                  </a:lnTo>
                  <a:lnTo>
                    <a:pt x="742" y="19"/>
                  </a:lnTo>
                  <a:lnTo>
                    <a:pt x="788" y="9"/>
                  </a:lnTo>
                  <a:lnTo>
                    <a:pt x="828" y="2"/>
                  </a:lnTo>
                  <a:lnTo>
                    <a:pt x="863" y="0"/>
                  </a:lnTo>
                  <a:lnTo>
                    <a:pt x="897" y="0"/>
                  </a:lnTo>
                  <a:lnTo>
                    <a:pt x="945" y="7"/>
                  </a:lnTo>
                  <a:lnTo>
                    <a:pt x="979" y="13"/>
                  </a:lnTo>
                  <a:lnTo>
                    <a:pt x="1014" y="24"/>
                  </a:lnTo>
                  <a:lnTo>
                    <a:pt x="1039" y="37"/>
                  </a:lnTo>
                  <a:lnTo>
                    <a:pt x="1057" y="52"/>
                  </a:lnTo>
                  <a:lnTo>
                    <a:pt x="1070" y="75"/>
                  </a:lnTo>
                  <a:lnTo>
                    <a:pt x="1075" y="93"/>
                  </a:lnTo>
                  <a:lnTo>
                    <a:pt x="1072" y="116"/>
                  </a:lnTo>
                  <a:lnTo>
                    <a:pt x="1063" y="140"/>
                  </a:lnTo>
                  <a:lnTo>
                    <a:pt x="1041" y="170"/>
                  </a:lnTo>
                  <a:lnTo>
                    <a:pt x="1018" y="206"/>
                  </a:lnTo>
                  <a:lnTo>
                    <a:pt x="1005" y="239"/>
                  </a:lnTo>
                  <a:lnTo>
                    <a:pt x="998" y="262"/>
                  </a:lnTo>
                  <a:lnTo>
                    <a:pt x="996" y="288"/>
                  </a:lnTo>
                  <a:lnTo>
                    <a:pt x="998" y="307"/>
                  </a:lnTo>
                  <a:lnTo>
                    <a:pt x="1009" y="333"/>
                  </a:lnTo>
                  <a:lnTo>
                    <a:pt x="1030" y="359"/>
                  </a:lnTo>
                  <a:lnTo>
                    <a:pt x="1057" y="383"/>
                  </a:lnTo>
                  <a:lnTo>
                    <a:pt x="1083" y="398"/>
                  </a:lnTo>
                  <a:lnTo>
                    <a:pt x="1116" y="408"/>
                  </a:lnTo>
                  <a:lnTo>
                    <a:pt x="1155" y="417"/>
                  </a:lnTo>
                  <a:lnTo>
                    <a:pt x="1183" y="421"/>
                  </a:lnTo>
                  <a:lnTo>
                    <a:pt x="1216" y="417"/>
                  </a:lnTo>
                  <a:lnTo>
                    <a:pt x="1249" y="411"/>
                  </a:lnTo>
                  <a:lnTo>
                    <a:pt x="1281" y="400"/>
                  </a:lnTo>
                  <a:lnTo>
                    <a:pt x="1314" y="385"/>
                  </a:lnTo>
                  <a:lnTo>
                    <a:pt x="1349" y="363"/>
                  </a:lnTo>
                  <a:lnTo>
                    <a:pt x="1378" y="344"/>
                  </a:lnTo>
                  <a:lnTo>
                    <a:pt x="1402" y="325"/>
                  </a:lnTo>
                  <a:lnTo>
                    <a:pt x="1422" y="301"/>
                  </a:lnTo>
                  <a:lnTo>
                    <a:pt x="1438" y="273"/>
                  </a:lnTo>
                  <a:lnTo>
                    <a:pt x="1447" y="243"/>
                  </a:lnTo>
                  <a:lnTo>
                    <a:pt x="1452" y="206"/>
                  </a:lnTo>
                  <a:lnTo>
                    <a:pt x="1463" y="176"/>
                  </a:lnTo>
                  <a:lnTo>
                    <a:pt x="1472" y="163"/>
                  </a:lnTo>
                  <a:lnTo>
                    <a:pt x="1491" y="148"/>
                  </a:lnTo>
                  <a:lnTo>
                    <a:pt x="1525" y="133"/>
                  </a:lnTo>
                  <a:lnTo>
                    <a:pt x="1569" y="118"/>
                  </a:lnTo>
                  <a:lnTo>
                    <a:pt x="1616" y="105"/>
                  </a:lnTo>
                  <a:lnTo>
                    <a:pt x="1658" y="93"/>
                  </a:lnTo>
                  <a:lnTo>
                    <a:pt x="1703" y="82"/>
                  </a:lnTo>
                  <a:lnTo>
                    <a:pt x="1767" y="71"/>
                  </a:lnTo>
                  <a:lnTo>
                    <a:pt x="1858" y="56"/>
                  </a:lnTo>
                  <a:lnTo>
                    <a:pt x="1958" y="47"/>
                  </a:lnTo>
                  <a:lnTo>
                    <a:pt x="2066" y="47"/>
                  </a:lnTo>
                  <a:lnTo>
                    <a:pt x="2173" y="47"/>
                  </a:lnTo>
                  <a:lnTo>
                    <a:pt x="2271" y="58"/>
                  </a:lnTo>
                  <a:lnTo>
                    <a:pt x="2275" y="86"/>
                  </a:lnTo>
                  <a:lnTo>
                    <a:pt x="2282" y="120"/>
                  </a:lnTo>
                  <a:lnTo>
                    <a:pt x="2296" y="168"/>
                  </a:lnTo>
                  <a:lnTo>
                    <a:pt x="2315" y="221"/>
                  </a:lnTo>
                  <a:lnTo>
                    <a:pt x="2335" y="275"/>
                  </a:lnTo>
                  <a:lnTo>
                    <a:pt x="2348" y="314"/>
                  </a:lnTo>
                  <a:lnTo>
                    <a:pt x="2357" y="350"/>
                  </a:lnTo>
                  <a:lnTo>
                    <a:pt x="2362" y="383"/>
                  </a:lnTo>
                  <a:lnTo>
                    <a:pt x="2360" y="406"/>
                  </a:lnTo>
                  <a:lnTo>
                    <a:pt x="2351" y="432"/>
                  </a:lnTo>
                  <a:lnTo>
                    <a:pt x="2337" y="454"/>
                  </a:lnTo>
                  <a:lnTo>
                    <a:pt x="2326" y="466"/>
                  </a:lnTo>
                  <a:lnTo>
                    <a:pt x="2310" y="477"/>
                  </a:lnTo>
                  <a:lnTo>
                    <a:pt x="2289" y="488"/>
                  </a:lnTo>
                  <a:lnTo>
                    <a:pt x="2260" y="490"/>
                  </a:lnTo>
                  <a:lnTo>
                    <a:pt x="2230" y="484"/>
                  </a:lnTo>
                  <a:lnTo>
                    <a:pt x="2204" y="475"/>
                  </a:lnTo>
                  <a:lnTo>
                    <a:pt x="2173" y="462"/>
                  </a:lnTo>
                  <a:lnTo>
                    <a:pt x="2148" y="447"/>
                  </a:lnTo>
                  <a:lnTo>
                    <a:pt x="2127" y="438"/>
                  </a:lnTo>
                  <a:lnTo>
                    <a:pt x="2100" y="430"/>
                  </a:lnTo>
                  <a:lnTo>
                    <a:pt x="2071" y="426"/>
                  </a:lnTo>
                  <a:lnTo>
                    <a:pt x="2049" y="428"/>
                  </a:lnTo>
                  <a:lnTo>
                    <a:pt x="2024" y="438"/>
                  </a:lnTo>
                  <a:lnTo>
                    <a:pt x="2004" y="456"/>
                  </a:lnTo>
                  <a:lnTo>
                    <a:pt x="1988" y="477"/>
                  </a:lnTo>
                  <a:lnTo>
                    <a:pt x="1975" y="505"/>
                  </a:lnTo>
                  <a:lnTo>
                    <a:pt x="1969" y="527"/>
                  </a:lnTo>
                  <a:lnTo>
                    <a:pt x="1965" y="548"/>
                  </a:lnTo>
                  <a:lnTo>
                    <a:pt x="1963" y="578"/>
                  </a:lnTo>
                  <a:lnTo>
                    <a:pt x="1967" y="613"/>
                  </a:lnTo>
                  <a:lnTo>
                    <a:pt x="1977" y="647"/>
                  </a:lnTo>
                  <a:lnTo>
                    <a:pt x="1995" y="677"/>
                  </a:lnTo>
                  <a:lnTo>
                    <a:pt x="2015" y="705"/>
                  </a:lnTo>
                  <a:lnTo>
                    <a:pt x="2027" y="720"/>
                  </a:lnTo>
                  <a:lnTo>
                    <a:pt x="2051" y="741"/>
                  </a:lnTo>
                  <a:lnTo>
                    <a:pt x="2077" y="763"/>
                  </a:lnTo>
                  <a:lnTo>
                    <a:pt x="2111" y="778"/>
                  </a:lnTo>
                  <a:lnTo>
                    <a:pt x="2148" y="789"/>
                  </a:lnTo>
                  <a:lnTo>
                    <a:pt x="2182" y="793"/>
                  </a:lnTo>
                  <a:lnTo>
                    <a:pt x="2221" y="795"/>
                  </a:lnTo>
                  <a:lnTo>
                    <a:pt x="2262" y="791"/>
                  </a:lnTo>
                  <a:lnTo>
                    <a:pt x="2296" y="789"/>
                  </a:lnTo>
                  <a:lnTo>
                    <a:pt x="2326" y="787"/>
                  </a:lnTo>
                  <a:lnTo>
                    <a:pt x="2344" y="795"/>
                  </a:lnTo>
                  <a:lnTo>
                    <a:pt x="2351" y="810"/>
                  </a:lnTo>
                  <a:lnTo>
                    <a:pt x="2353" y="825"/>
                  </a:lnTo>
                  <a:lnTo>
                    <a:pt x="2351" y="840"/>
                  </a:lnTo>
                  <a:lnTo>
                    <a:pt x="2342" y="870"/>
                  </a:lnTo>
                  <a:lnTo>
                    <a:pt x="2330" y="896"/>
                  </a:lnTo>
                  <a:lnTo>
                    <a:pt x="2317" y="928"/>
                  </a:lnTo>
                  <a:lnTo>
                    <a:pt x="2298" y="965"/>
                  </a:lnTo>
                  <a:lnTo>
                    <a:pt x="2275" y="1002"/>
                  </a:lnTo>
                  <a:lnTo>
                    <a:pt x="2253" y="1034"/>
                  </a:lnTo>
                  <a:lnTo>
                    <a:pt x="2226" y="1070"/>
                  </a:lnTo>
                  <a:lnTo>
                    <a:pt x="2204" y="1096"/>
                  </a:lnTo>
                  <a:lnTo>
                    <a:pt x="2180" y="1113"/>
                  </a:lnTo>
                  <a:lnTo>
                    <a:pt x="0" y="1111"/>
                  </a:lnTo>
                </a:path>
              </a:pathLst>
            </a:custGeom>
            <a:solidFill>
              <a:srgbClr val="FF00FF"/>
            </a:solidFill>
            <a:ln w="25400" cap="rnd" cmpd="sng">
              <a:solidFill>
                <a:srgbClr val="FF66CC"/>
              </a:solidFill>
              <a:prstDash val="solid"/>
              <a:round/>
              <a:headEnd type="none" w="med" len="med"/>
              <a:tailEnd type="none" w="med" len="med"/>
            </a:ln>
          </p:spPr>
          <p:txBody>
            <a:bodyPr numCol="1"/>
            <a:lstStyle/>
            <a:p>
              <a:pPr fontAlgn="base">
                <a:spcBef>
                  <a:spcPct val="0"/>
                </a:spcBef>
                <a:spcAft>
                  <a:spcPct val="0"/>
                </a:spcAft>
              </a:pPr>
              <a:endParaRPr lang="en-US" sz="1350" dirty="0">
                <a:solidFill>
                  <a:prstClr val="white"/>
                </a:solidFill>
                <a:latin typeface="Arial" charset="0"/>
              </a:endParaRPr>
            </a:p>
          </p:txBody>
        </p:sp>
        <p:sp>
          <p:nvSpPr>
            <p:cNvPr id="55322" name="Rectangle 11"/>
            <p:cNvSpPr>
              <a:spLocks noChangeArrowheads="1"/>
            </p:cNvSpPr>
            <p:nvPr/>
          </p:nvSpPr>
          <p:spPr>
            <a:xfrm>
              <a:off x="37" y="3969"/>
              <a:ext cx="2175" cy="189"/>
            </a:xfrm>
            <a:prstGeom prst="rect">
              <a:avLst/>
            </a:prstGeom>
            <a:solidFill>
              <a:srgbClr val="FF00FF"/>
            </a:solidFill>
            <a:ln w="25400">
              <a:solidFill>
                <a:srgbClr val="FF66CC"/>
              </a:solidFill>
              <a:miter lim="800000"/>
              <a:headEnd/>
              <a:tailEnd/>
            </a:ln>
          </p:spPr>
          <p:txBody>
            <a:bodyPr wrap="none" numCol="1" anchor="ctr"/>
            <a:lstStyle/>
            <a:p>
              <a:pPr fontAlgn="base">
                <a:spcBef>
                  <a:spcPct val="0"/>
                </a:spcBef>
                <a:spcAft>
                  <a:spcPct val="0"/>
                </a:spcAft>
              </a:pPr>
              <a:endParaRPr lang="en-US" sz="1350" dirty="0">
                <a:solidFill>
                  <a:prstClr val="white"/>
                </a:solidFill>
              </a:endParaRPr>
            </a:p>
          </p:txBody>
        </p:sp>
      </p:grpSp>
      <p:sp>
        <p:nvSpPr>
          <p:cNvPr id="55301" name="Freeform 12"/>
          <p:cNvSpPr>
            <a:spLocks/>
          </p:cNvSpPr>
          <p:nvPr/>
        </p:nvSpPr>
        <p:spPr>
          <a:xfrm>
            <a:off x="5641181" y="3177778"/>
            <a:ext cx="2091929" cy="1422797"/>
          </a:xfrm>
          <a:custGeom>
            <a:avLst/>
            <a:gdLst>
              <a:gd name="T0" fmla="*/ 2147483647 w 2112"/>
              <a:gd name="T1" fmla="*/ 2147483647 h 1449"/>
              <a:gd name="T2" fmla="*/ 2147483647 w 2112"/>
              <a:gd name="T3" fmla="*/ 2147483647 h 1449"/>
              <a:gd name="T4" fmla="*/ 2147483647 w 2112"/>
              <a:gd name="T5" fmla="*/ 2147483647 h 1449"/>
              <a:gd name="T6" fmla="*/ 2147483647 w 2112"/>
              <a:gd name="T7" fmla="*/ 2147483647 h 1449"/>
              <a:gd name="T8" fmla="*/ 2147483647 w 2112"/>
              <a:gd name="T9" fmla="*/ 2147483647 h 1449"/>
              <a:gd name="T10" fmla="*/ 2147483647 w 2112"/>
              <a:gd name="T11" fmla="*/ 2147483647 h 1449"/>
              <a:gd name="T12" fmla="*/ 2147483647 w 2112"/>
              <a:gd name="T13" fmla="*/ 2147483647 h 1449"/>
              <a:gd name="T14" fmla="*/ 2147483647 w 2112"/>
              <a:gd name="T15" fmla="*/ 2147483647 h 1449"/>
              <a:gd name="T16" fmla="*/ 2147483647 w 2112"/>
              <a:gd name="T17" fmla="*/ 2147483647 h 1449"/>
              <a:gd name="T18" fmla="*/ 2147483647 w 2112"/>
              <a:gd name="T19" fmla="*/ 2147483647 h 1449"/>
              <a:gd name="T20" fmla="*/ 2147483647 w 2112"/>
              <a:gd name="T21" fmla="*/ 2147483647 h 1449"/>
              <a:gd name="T22" fmla="*/ 2147483647 w 2112"/>
              <a:gd name="T23" fmla="*/ 2147483647 h 1449"/>
              <a:gd name="T24" fmla="*/ 2147483647 w 2112"/>
              <a:gd name="T25" fmla="*/ 2147483647 h 1449"/>
              <a:gd name="T26" fmla="*/ 2147483647 w 2112"/>
              <a:gd name="T27" fmla="*/ 2147483647 h 1449"/>
              <a:gd name="T28" fmla="*/ 2147483647 w 2112"/>
              <a:gd name="T29" fmla="*/ 2147483647 h 1449"/>
              <a:gd name="T30" fmla="*/ 2147483647 w 2112"/>
              <a:gd name="T31" fmla="*/ 2147483647 h 1449"/>
              <a:gd name="T32" fmla="*/ 2147483647 w 2112"/>
              <a:gd name="T33" fmla="*/ 2147483647 h 1449"/>
              <a:gd name="T34" fmla="*/ 2147483647 w 2112"/>
              <a:gd name="T35" fmla="*/ 2147483647 h 1449"/>
              <a:gd name="T36" fmla="*/ 2147483647 w 2112"/>
              <a:gd name="T37" fmla="*/ 2147483647 h 1449"/>
              <a:gd name="T38" fmla="*/ 2147483647 w 2112"/>
              <a:gd name="T39" fmla="*/ 2147483647 h 1449"/>
              <a:gd name="T40" fmla="*/ 2147483647 w 2112"/>
              <a:gd name="T41" fmla="*/ 2147483647 h 1449"/>
              <a:gd name="T42" fmla="*/ 2147483647 w 2112"/>
              <a:gd name="T43" fmla="*/ 2147483647 h 1449"/>
              <a:gd name="T44" fmla="*/ 2147483647 w 2112"/>
              <a:gd name="T45" fmla="*/ 2147483647 h 1449"/>
              <a:gd name="T46" fmla="*/ 2147483647 w 2112"/>
              <a:gd name="T47" fmla="*/ 2147483647 h 1449"/>
              <a:gd name="T48" fmla="*/ 2147483647 w 2112"/>
              <a:gd name="T49" fmla="*/ 2147483647 h 1449"/>
              <a:gd name="T50" fmla="*/ 2147483647 w 2112"/>
              <a:gd name="T51" fmla="*/ 2147483647 h 1449"/>
              <a:gd name="T52" fmla="*/ 2147483647 w 2112"/>
              <a:gd name="T53" fmla="*/ 2147483647 h 1449"/>
              <a:gd name="T54" fmla="*/ 2147483647 w 2112"/>
              <a:gd name="T55" fmla="*/ 2147483647 h 1449"/>
              <a:gd name="T56" fmla="*/ 2147483647 w 2112"/>
              <a:gd name="T57" fmla="*/ 2147483647 h 1449"/>
              <a:gd name="T58" fmla="*/ 2147483647 w 2112"/>
              <a:gd name="T59" fmla="*/ 2147483647 h 1449"/>
              <a:gd name="T60" fmla="*/ 2147483647 w 2112"/>
              <a:gd name="T61" fmla="*/ 2147483647 h 1449"/>
              <a:gd name="T62" fmla="*/ 2147483647 w 2112"/>
              <a:gd name="T63" fmla="*/ 0 h 1449"/>
              <a:gd name="T64" fmla="*/ 2147483647 w 2112"/>
              <a:gd name="T65" fmla="*/ 2147483647 h 1449"/>
              <a:gd name="T66" fmla="*/ 2147483647 w 2112"/>
              <a:gd name="T67" fmla="*/ 2147483647 h 1449"/>
              <a:gd name="T68" fmla="*/ 2147483647 w 2112"/>
              <a:gd name="T69" fmla="*/ 2147483647 h 1449"/>
              <a:gd name="T70" fmla="*/ 2147483647 w 2112"/>
              <a:gd name="T71" fmla="*/ 2147483647 h 1449"/>
              <a:gd name="T72" fmla="*/ 2147483647 w 2112"/>
              <a:gd name="T73" fmla="*/ 2147483647 h 1449"/>
              <a:gd name="T74" fmla="*/ 2147483647 w 2112"/>
              <a:gd name="T75" fmla="*/ 2147483647 h 1449"/>
              <a:gd name="T76" fmla="*/ 2147483647 w 2112"/>
              <a:gd name="T77" fmla="*/ 2147483647 h 1449"/>
              <a:gd name="T78" fmla="*/ 2147483647 w 2112"/>
              <a:gd name="T79" fmla="*/ 2147483647 h 1449"/>
              <a:gd name="T80" fmla="*/ 2147483647 w 2112"/>
              <a:gd name="T81" fmla="*/ 2147483647 h 1449"/>
              <a:gd name="T82" fmla="*/ 2147483647 w 2112"/>
              <a:gd name="T83" fmla="*/ 2147483647 h 1449"/>
              <a:gd name="T84" fmla="*/ 2147483647 w 2112"/>
              <a:gd name="T85" fmla="*/ 2147483647 h 1449"/>
              <a:gd name="T86" fmla="*/ 2147483647 w 2112"/>
              <a:gd name="T87" fmla="*/ 2147483647 h 1449"/>
              <a:gd name="T88" fmla="*/ 2147483647 w 2112"/>
              <a:gd name="T89" fmla="*/ 2147483647 h 1449"/>
              <a:gd name="T90" fmla="*/ 2147483647 w 2112"/>
              <a:gd name="T91" fmla="*/ 2147483647 h 1449"/>
              <a:gd name="T92" fmla="*/ 2147483647 w 2112"/>
              <a:gd name="T93" fmla="*/ 2147483647 h 1449"/>
              <a:gd name="T94" fmla="*/ 2147483647 w 2112"/>
              <a:gd name="T95" fmla="*/ 2147483647 h 1449"/>
              <a:gd name="T96" fmla="*/ 2147483647 w 2112"/>
              <a:gd name="T97" fmla="*/ 2147483647 h 1449"/>
              <a:gd name="T98" fmla="*/ 2147483647 w 2112"/>
              <a:gd name="T99" fmla="*/ 2147483647 h 1449"/>
              <a:gd name="T100" fmla="*/ 2147483647 w 2112"/>
              <a:gd name="T101" fmla="*/ 2147483647 h 14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12"/>
              <a:gd name="T154" fmla="*/ 0 h 1449"/>
              <a:gd name="T155" fmla="*/ 2112 w 2112"/>
              <a:gd name="T156" fmla="*/ 1449 h 14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12" h="1449">
                <a:moveTo>
                  <a:pt x="84" y="1179"/>
                </a:moveTo>
                <a:lnTo>
                  <a:pt x="111" y="1173"/>
                </a:lnTo>
                <a:lnTo>
                  <a:pt x="147" y="1167"/>
                </a:lnTo>
                <a:lnTo>
                  <a:pt x="176" y="1171"/>
                </a:lnTo>
                <a:lnTo>
                  <a:pt x="207" y="1175"/>
                </a:lnTo>
                <a:lnTo>
                  <a:pt x="235" y="1182"/>
                </a:lnTo>
                <a:lnTo>
                  <a:pt x="267" y="1188"/>
                </a:lnTo>
                <a:lnTo>
                  <a:pt x="303" y="1195"/>
                </a:lnTo>
                <a:lnTo>
                  <a:pt x="329" y="1199"/>
                </a:lnTo>
                <a:lnTo>
                  <a:pt x="365" y="1201"/>
                </a:lnTo>
                <a:lnTo>
                  <a:pt x="397" y="1199"/>
                </a:lnTo>
                <a:lnTo>
                  <a:pt x="426" y="1192"/>
                </a:lnTo>
                <a:lnTo>
                  <a:pt x="460" y="1184"/>
                </a:lnTo>
                <a:lnTo>
                  <a:pt x="491" y="1173"/>
                </a:lnTo>
                <a:lnTo>
                  <a:pt x="520" y="1160"/>
                </a:lnTo>
                <a:lnTo>
                  <a:pt x="551" y="1147"/>
                </a:lnTo>
                <a:lnTo>
                  <a:pt x="580" y="1134"/>
                </a:lnTo>
                <a:lnTo>
                  <a:pt x="616" y="1124"/>
                </a:lnTo>
                <a:lnTo>
                  <a:pt x="644" y="1117"/>
                </a:lnTo>
                <a:lnTo>
                  <a:pt x="677" y="1115"/>
                </a:lnTo>
                <a:lnTo>
                  <a:pt x="709" y="1119"/>
                </a:lnTo>
                <a:lnTo>
                  <a:pt x="737" y="1128"/>
                </a:lnTo>
                <a:lnTo>
                  <a:pt x="766" y="1145"/>
                </a:lnTo>
                <a:lnTo>
                  <a:pt x="784" y="1160"/>
                </a:lnTo>
                <a:lnTo>
                  <a:pt x="793" y="1188"/>
                </a:lnTo>
                <a:lnTo>
                  <a:pt x="789" y="1218"/>
                </a:lnTo>
                <a:lnTo>
                  <a:pt x="780" y="1253"/>
                </a:lnTo>
                <a:lnTo>
                  <a:pt x="766" y="1289"/>
                </a:lnTo>
                <a:lnTo>
                  <a:pt x="755" y="1319"/>
                </a:lnTo>
                <a:lnTo>
                  <a:pt x="757" y="1349"/>
                </a:lnTo>
                <a:lnTo>
                  <a:pt x="771" y="1379"/>
                </a:lnTo>
                <a:lnTo>
                  <a:pt x="793" y="1403"/>
                </a:lnTo>
                <a:lnTo>
                  <a:pt x="815" y="1418"/>
                </a:lnTo>
                <a:lnTo>
                  <a:pt x="846" y="1427"/>
                </a:lnTo>
                <a:lnTo>
                  <a:pt x="880" y="1435"/>
                </a:lnTo>
                <a:lnTo>
                  <a:pt x="926" y="1442"/>
                </a:lnTo>
                <a:lnTo>
                  <a:pt x="965" y="1446"/>
                </a:lnTo>
                <a:lnTo>
                  <a:pt x="1015" y="1448"/>
                </a:lnTo>
                <a:lnTo>
                  <a:pt x="1059" y="1444"/>
                </a:lnTo>
                <a:lnTo>
                  <a:pt x="1099" y="1437"/>
                </a:lnTo>
                <a:lnTo>
                  <a:pt x="1141" y="1427"/>
                </a:lnTo>
                <a:lnTo>
                  <a:pt x="1179" y="1414"/>
                </a:lnTo>
                <a:lnTo>
                  <a:pt x="1209" y="1399"/>
                </a:lnTo>
                <a:lnTo>
                  <a:pt x="1237" y="1381"/>
                </a:lnTo>
                <a:lnTo>
                  <a:pt x="1259" y="1362"/>
                </a:lnTo>
                <a:lnTo>
                  <a:pt x="1279" y="1338"/>
                </a:lnTo>
                <a:lnTo>
                  <a:pt x="1290" y="1308"/>
                </a:lnTo>
                <a:lnTo>
                  <a:pt x="1292" y="1261"/>
                </a:lnTo>
                <a:lnTo>
                  <a:pt x="1292" y="1225"/>
                </a:lnTo>
                <a:lnTo>
                  <a:pt x="1299" y="1192"/>
                </a:lnTo>
                <a:lnTo>
                  <a:pt x="1312" y="1169"/>
                </a:lnTo>
                <a:lnTo>
                  <a:pt x="1332" y="1147"/>
                </a:lnTo>
                <a:lnTo>
                  <a:pt x="1355" y="1128"/>
                </a:lnTo>
                <a:lnTo>
                  <a:pt x="1383" y="1111"/>
                </a:lnTo>
                <a:lnTo>
                  <a:pt x="1412" y="1098"/>
                </a:lnTo>
                <a:lnTo>
                  <a:pt x="1453" y="1087"/>
                </a:lnTo>
                <a:lnTo>
                  <a:pt x="1490" y="1083"/>
                </a:lnTo>
                <a:lnTo>
                  <a:pt x="1530" y="1078"/>
                </a:lnTo>
                <a:lnTo>
                  <a:pt x="1572" y="1076"/>
                </a:lnTo>
                <a:lnTo>
                  <a:pt x="1616" y="1074"/>
                </a:lnTo>
                <a:lnTo>
                  <a:pt x="1665" y="1076"/>
                </a:lnTo>
                <a:lnTo>
                  <a:pt x="1703" y="1078"/>
                </a:lnTo>
                <a:lnTo>
                  <a:pt x="1736" y="1083"/>
                </a:lnTo>
                <a:lnTo>
                  <a:pt x="1772" y="1087"/>
                </a:lnTo>
                <a:lnTo>
                  <a:pt x="1805" y="1091"/>
                </a:lnTo>
                <a:lnTo>
                  <a:pt x="1841" y="1094"/>
                </a:lnTo>
                <a:lnTo>
                  <a:pt x="2111" y="1100"/>
                </a:lnTo>
                <a:lnTo>
                  <a:pt x="1841" y="86"/>
                </a:lnTo>
                <a:lnTo>
                  <a:pt x="1803" y="66"/>
                </a:lnTo>
                <a:lnTo>
                  <a:pt x="1777" y="51"/>
                </a:lnTo>
                <a:lnTo>
                  <a:pt x="1745" y="38"/>
                </a:lnTo>
                <a:lnTo>
                  <a:pt x="1707" y="25"/>
                </a:lnTo>
                <a:lnTo>
                  <a:pt x="1668" y="17"/>
                </a:lnTo>
                <a:lnTo>
                  <a:pt x="1625" y="10"/>
                </a:lnTo>
                <a:lnTo>
                  <a:pt x="1574" y="4"/>
                </a:lnTo>
                <a:lnTo>
                  <a:pt x="1528" y="2"/>
                </a:lnTo>
                <a:lnTo>
                  <a:pt x="1481" y="0"/>
                </a:lnTo>
                <a:lnTo>
                  <a:pt x="1428" y="0"/>
                </a:lnTo>
                <a:lnTo>
                  <a:pt x="1366" y="0"/>
                </a:lnTo>
                <a:lnTo>
                  <a:pt x="1317" y="4"/>
                </a:lnTo>
                <a:lnTo>
                  <a:pt x="1268" y="8"/>
                </a:lnTo>
                <a:lnTo>
                  <a:pt x="1225" y="13"/>
                </a:lnTo>
                <a:lnTo>
                  <a:pt x="1186" y="21"/>
                </a:lnTo>
                <a:lnTo>
                  <a:pt x="1155" y="30"/>
                </a:lnTo>
                <a:lnTo>
                  <a:pt x="1128" y="41"/>
                </a:lnTo>
                <a:lnTo>
                  <a:pt x="1106" y="53"/>
                </a:lnTo>
                <a:lnTo>
                  <a:pt x="1090" y="66"/>
                </a:lnTo>
                <a:lnTo>
                  <a:pt x="1081" y="86"/>
                </a:lnTo>
                <a:lnTo>
                  <a:pt x="1081" y="105"/>
                </a:lnTo>
                <a:lnTo>
                  <a:pt x="1093" y="124"/>
                </a:lnTo>
                <a:lnTo>
                  <a:pt x="1106" y="142"/>
                </a:lnTo>
                <a:lnTo>
                  <a:pt x="1115" y="159"/>
                </a:lnTo>
                <a:lnTo>
                  <a:pt x="1115" y="185"/>
                </a:lnTo>
                <a:lnTo>
                  <a:pt x="1102" y="206"/>
                </a:lnTo>
                <a:lnTo>
                  <a:pt x="1084" y="227"/>
                </a:lnTo>
                <a:lnTo>
                  <a:pt x="1057" y="249"/>
                </a:lnTo>
                <a:lnTo>
                  <a:pt x="1031" y="268"/>
                </a:lnTo>
                <a:lnTo>
                  <a:pt x="1004" y="281"/>
                </a:lnTo>
                <a:lnTo>
                  <a:pt x="977" y="292"/>
                </a:lnTo>
                <a:lnTo>
                  <a:pt x="949" y="305"/>
                </a:lnTo>
                <a:lnTo>
                  <a:pt x="917" y="313"/>
                </a:lnTo>
                <a:lnTo>
                  <a:pt x="886" y="320"/>
                </a:lnTo>
                <a:lnTo>
                  <a:pt x="855" y="324"/>
                </a:lnTo>
                <a:lnTo>
                  <a:pt x="828" y="328"/>
                </a:lnTo>
                <a:lnTo>
                  <a:pt x="793" y="328"/>
                </a:lnTo>
                <a:lnTo>
                  <a:pt x="762" y="324"/>
                </a:lnTo>
                <a:lnTo>
                  <a:pt x="733" y="320"/>
                </a:lnTo>
                <a:lnTo>
                  <a:pt x="707" y="311"/>
                </a:lnTo>
                <a:lnTo>
                  <a:pt x="677" y="301"/>
                </a:lnTo>
                <a:lnTo>
                  <a:pt x="653" y="288"/>
                </a:lnTo>
                <a:lnTo>
                  <a:pt x="638" y="273"/>
                </a:lnTo>
                <a:lnTo>
                  <a:pt x="631" y="258"/>
                </a:lnTo>
                <a:lnTo>
                  <a:pt x="629" y="243"/>
                </a:lnTo>
                <a:lnTo>
                  <a:pt x="631" y="221"/>
                </a:lnTo>
                <a:lnTo>
                  <a:pt x="638" y="200"/>
                </a:lnTo>
                <a:lnTo>
                  <a:pt x="653" y="174"/>
                </a:lnTo>
                <a:lnTo>
                  <a:pt x="673" y="150"/>
                </a:lnTo>
                <a:lnTo>
                  <a:pt x="689" y="131"/>
                </a:lnTo>
                <a:lnTo>
                  <a:pt x="700" y="116"/>
                </a:lnTo>
                <a:lnTo>
                  <a:pt x="709" y="92"/>
                </a:lnTo>
                <a:lnTo>
                  <a:pt x="716" y="68"/>
                </a:lnTo>
                <a:lnTo>
                  <a:pt x="709" y="49"/>
                </a:lnTo>
                <a:lnTo>
                  <a:pt x="695" y="32"/>
                </a:lnTo>
                <a:lnTo>
                  <a:pt x="671" y="17"/>
                </a:lnTo>
                <a:lnTo>
                  <a:pt x="644" y="10"/>
                </a:lnTo>
                <a:lnTo>
                  <a:pt x="618" y="4"/>
                </a:lnTo>
                <a:lnTo>
                  <a:pt x="580" y="0"/>
                </a:lnTo>
                <a:lnTo>
                  <a:pt x="504" y="0"/>
                </a:lnTo>
                <a:lnTo>
                  <a:pt x="449" y="4"/>
                </a:lnTo>
                <a:lnTo>
                  <a:pt x="397" y="10"/>
                </a:lnTo>
                <a:lnTo>
                  <a:pt x="331" y="19"/>
                </a:lnTo>
                <a:lnTo>
                  <a:pt x="271" y="30"/>
                </a:lnTo>
                <a:lnTo>
                  <a:pt x="205" y="41"/>
                </a:lnTo>
                <a:lnTo>
                  <a:pt x="160" y="49"/>
                </a:lnTo>
                <a:lnTo>
                  <a:pt x="123" y="58"/>
                </a:lnTo>
                <a:lnTo>
                  <a:pt x="102" y="66"/>
                </a:lnTo>
                <a:lnTo>
                  <a:pt x="109" y="86"/>
                </a:lnTo>
                <a:lnTo>
                  <a:pt x="118" y="118"/>
                </a:lnTo>
                <a:lnTo>
                  <a:pt x="123" y="148"/>
                </a:lnTo>
                <a:lnTo>
                  <a:pt x="125" y="172"/>
                </a:lnTo>
                <a:lnTo>
                  <a:pt x="120" y="200"/>
                </a:lnTo>
                <a:lnTo>
                  <a:pt x="114" y="223"/>
                </a:lnTo>
                <a:lnTo>
                  <a:pt x="105" y="249"/>
                </a:lnTo>
                <a:lnTo>
                  <a:pt x="96" y="270"/>
                </a:lnTo>
                <a:lnTo>
                  <a:pt x="84" y="303"/>
                </a:lnTo>
                <a:lnTo>
                  <a:pt x="71" y="335"/>
                </a:lnTo>
                <a:lnTo>
                  <a:pt x="59" y="367"/>
                </a:lnTo>
                <a:lnTo>
                  <a:pt x="41" y="399"/>
                </a:lnTo>
                <a:lnTo>
                  <a:pt x="29" y="429"/>
                </a:lnTo>
                <a:lnTo>
                  <a:pt x="20" y="455"/>
                </a:lnTo>
                <a:lnTo>
                  <a:pt x="11" y="483"/>
                </a:lnTo>
                <a:lnTo>
                  <a:pt x="2" y="520"/>
                </a:lnTo>
                <a:lnTo>
                  <a:pt x="0" y="552"/>
                </a:lnTo>
                <a:lnTo>
                  <a:pt x="5" y="580"/>
                </a:lnTo>
                <a:lnTo>
                  <a:pt x="14" y="608"/>
                </a:lnTo>
                <a:lnTo>
                  <a:pt x="29" y="627"/>
                </a:lnTo>
                <a:lnTo>
                  <a:pt x="50" y="644"/>
                </a:lnTo>
                <a:lnTo>
                  <a:pt x="75" y="653"/>
                </a:lnTo>
                <a:lnTo>
                  <a:pt x="105" y="653"/>
                </a:lnTo>
                <a:lnTo>
                  <a:pt x="143" y="647"/>
                </a:lnTo>
                <a:lnTo>
                  <a:pt x="176" y="631"/>
                </a:lnTo>
                <a:lnTo>
                  <a:pt x="205" y="614"/>
                </a:lnTo>
                <a:lnTo>
                  <a:pt x="227" y="586"/>
                </a:lnTo>
                <a:lnTo>
                  <a:pt x="242" y="554"/>
                </a:lnTo>
                <a:lnTo>
                  <a:pt x="246" y="522"/>
                </a:lnTo>
                <a:lnTo>
                  <a:pt x="258" y="496"/>
                </a:lnTo>
                <a:lnTo>
                  <a:pt x="276" y="472"/>
                </a:lnTo>
                <a:lnTo>
                  <a:pt x="298" y="453"/>
                </a:lnTo>
                <a:lnTo>
                  <a:pt x="324" y="438"/>
                </a:lnTo>
                <a:lnTo>
                  <a:pt x="353" y="432"/>
                </a:lnTo>
                <a:lnTo>
                  <a:pt x="378" y="429"/>
                </a:lnTo>
                <a:lnTo>
                  <a:pt x="406" y="429"/>
                </a:lnTo>
                <a:lnTo>
                  <a:pt x="440" y="434"/>
                </a:lnTo>
                <a:lnTo>
                  <a:pt x="467" y="442"/>
                </a:lnTo>
                <a:lnTo>
                  <a:pt x="491" y="455"/>
                </a:lnTo>
                <a:lnTo>
                  <a:pt x="515" y="477"/>
                </a:lnTo>
                <a:lnTo>
                  <a:pt x="533" y="498"/>
                </a:lnTo>
                <a:lnTo>
                  <a:pt x="549" y="530"/>
                </a:lnTo>
                <a:lnTo>
                  <a:pt x="554" y="561"/>
                </a:lnTo>
                <a:lnTo>
                  <a:pt x="551" y="589"/>
                </a:lnTo>
                <a:lnTo>
                  <a:pt x="542" y="621"/>
                </a:lnTo>
                <a:lnTo>
                  <a:pt x="529" y="653"/>
                </a:lnTo>
                <a:lnTo>
                  <a:pt x="511" y="681"/>
                </a:lnTo>
                <a:lnTo>
                  <a:pt x="486" y="711"/>
                </a:lnTo>
                <a:lnTo>
                  <a:pt x="465" y="735"/>
                </a:lnTo>
                <a:lnTo>
                  <a:pt x="435" y="760"/>
                </a:lnTo>
                <a:lnTo>
                  <a:pt x="411" y="780"/>
                </a:lnTo>
                <a:lnTo>
                  <a:pt x="385" y="797"/>
                </a:lnTo>
                <a:lnTo>
                  <a:pt x="360" y="806"/>
                </a:lnTo>
                <a:lnTo>
                  <a:pt x="324" y="814"/>
                </a:lnTo>
                <a:lnTo>
                  <a:pt x="298" y="818"/>
                </a:lnTo>
                <a:lnTo>
                  <a:pt x="267" y="825"/>
                </a:lnTo>
                <a:lnTo>
                  <a:pt x="240" y="833"/>
                </a:lnTo>
                <a:lnTo>
                  <a:pt x="207" y="849"/>
                </a:lnTo>
                <a:lnTo>
                  <a:pt x="178" y="866"/>
                </a:lnTo>
                <a:lnTo>
                  <a:pt x="155" y="885"/>
                </a:lnTo>
                <a:lnTo>
                  <a:pt x="132" y="909"/>
                </a:lnTo>
                <a:lnTo>
                  <a:pt x="114" y="930"/>
                </a:lnTo>
                <a:lnTo>
                  <a:pt x="93" y="960"/>
                </a:lnTo>
                <a:lnTo>
                  <a:pt x="82" y="986"/>
                </a:lnTo>
                <a:lnTo>
                  <a:pt x="71" y="1016"/>
                </a:lnTo>
                <a:lnTo>
                  <a:pt x="68" y="1046"/>
                </a:lnTo>
                <a:lnTo>
                  <a:pt x="68" y="1072"/>
                </a:lnTo>
                <a:lnTo>
                  <a:pt x="71" y="1104"/>
                </a:lnTo>
                <a:lnTo>
                  <a:pt x="78" y="1143"/>
                </a:lnTo>
                <a:lnTo>
                  <a:pt x="84" y="1179"/>
                </a:lnTo>
              </a:path>
            </a:pathLst>
          </a:custGeom>
          <a:solidFill>
            <a:srgbClr val="CC99FF"/>
          </a:solidFill>
          <a:ln w="25400" cap="rnd" cmpd="sng">
            <a:solidFill>
              <a:srgbClr val="9966FF"/>
            </a:solidFill>
            <a:prstDash val="solid"/>
            <a:round/>
            <a:headEnd type="none" w="med" len="med"/>
            <a:tailEnd type="none" w="med" len="med"/>
          </a:ln>
        </p:spPr>
        <p:txBody>
          <a:bodyPr numCol="1"/>
          <a:lstStyle/>
          <a:p>
            <a:pPr fontAlgn="base">
              <a:spcBef>
                <a:spcPct val="0"/>
              </a:spcBef>
              <a:spcAft>
                <a:spcPct val="0"/>
              </a:spcAft>
            </a:pPr>
            <a:endParaRPr lang="en-US" sz="1350" dirty="0">
              <a:solidFill>
                <a:prstClr val="white"/>
              </a:solidFill>
              <a:latin typeface="Arial" charset="0"/>
            </a:endParaRPr>
          </a:p>
        </p:txBody>
      </p:sp>
      <p:sp>
        <p:nvSpPr>
          <p:cNvPr id="55302" name="Freeform 13"/>
          <p:cNvSpPr>
            <a:spLocks/>
          </p:cNvSpPr>
          <p:nvPr/>
        </p:nvSpPr>
        <p:spPr>
          <a:xfrm>
            <a:off x="910829" y="3185174"/>
            <a:ext cx="2247900" cy="1462088"/>
          </a:xfrm>
          <a:custGeom>
            <a:avLst/>
            <a:gdLst>
              <a:gd name="T0" fmla="*/ 2147483647 w 2271"/>
              <a:gd name="T1" fmla="*/ 2147483647 h 1488"/>
              <a:gd name="T2" fmla="*/ 2147483647 w 2271"/>
              <a:gd name="T3" fmla="*/ 2147483647 h 1488"/>
              <a:gd name="T4" fmla="*/ 2147483647 w 2271"/>
              <a:gd name="T5" fmla="*/ 2147483647 h 1488"/>
              <a:gd name="T6" fmla="*/ 2147483647 w 2271"/>
              <a:gd name="T7" fmla="*/ 2147483647 h 1488"/>
              <a:gd name="T8" fmla="*/ 2147483647 w 2271"/>
              <a:gd name="T9" fmla="*/ 2147483647 h 1488"/>
              <a:gd name="T10" fmla="*/ 2147483647 w 2271"/>
              <a:gd name="T11" fmla="*/ 2147483647 h 1488"/>
              <a:gd name="T12" fmla="*/ 2147483647 w 2271"/>
              <a:gd name="T13" fmla="*/ 2147483647 h 1488"/>
              <a:gd name="T14" fmla="*/ 2147483647 w 2271"/>
              <a:gd name="T15" fmla="*/ 2147483647 h 1488"/>
              <a:gd name="T16" fmla="*/ 2147483647 w 2271"/>
              <a:gd name="T17" fmla="*/ 2147483647 h 1488"/>
              <a:gd name="T18" fmla="*/ 2147483647 w 2271"/>
              <a:gd name="T19" fmla="*/ 2147483647 h 1488"/>
              <a:gd name="T20" fmla="*/ 2147483647 w 2271"/>
              <a:gd name="T21" fmla="*/ 2147483647 h 1488"/>
              <a:gd name="T22" fmla="*/ 2147483647 w 2271"/>
              <a:gd name="T23" fmla="*/ 2147483647 h 1488"/>
              <a:gd name="T24" fmla="*/ 2147483647 w 2271"/>
              <a:gd name="T25" fmla="*/ 2147483647 h 1488"/>
              <a:gd name="T26" fmla="*/ 2147483647 w 2271"/>
              <a:gd name="T27" fmla="*/ 2147483647 h 1488"/>
              <a:gd name="T28" fmla="*/ 2147483647 w 2271"/>
              <a:gd name="T29" fmla="*/ 2147483647 h 1488"/>
              <a:gd name="T30" fmla="*/ 2147483647 w 2271"/>
              <a:gd name="T31" fmla="*/ 2147483647 h 1488"/>
              <a:gd name="T32" fmla="*/ 2147483647 w 2271"/>
              <a:gd name="T33" fmla="*/ 2147483647 h 1488"/>
              <a:gd name="T34" fmla="*/ 2147483647 w 2271"/>
              <a:gd name="T35" fmla="*/ 2147483647 h 1488"/>
              <a:gd name="T36" fmla="*/ 2147483647 w 2271"/>
              <a:gd name="T37" fmla="*/ 2147483647 h 1488"/>
              <a:gd name="T38" fmla="*/ 2147483647 w 2271"/>
              <a:gd name="T39" fmla="*/ 2147483647 h 1488"/>
              <a:gd name="T40" fmla="*/ 2147483647 w 2271"/>
              <a:gd name="T41" fmla="*/ 2147483647 h 1488"/>
              <a:gd name="T42" fmla="*/ 2147483647 w 2271"/>
              <a:gd name="T43" fmla="*/ 2147483647 h 1488"/>
              <a:gd name="T44" fmla="*/ 2147483647 w 2271"/>
              <a:gd name="T45" fmla="*/ 2147483647 h 1488"/>
              <a:gd name="T46" fmla="*/ 2147483647 w 2271"/>
              <a:gd name="T47" fmla="*/ 2147483647 h 1488"/>
              <a:gd name="T48" fmla="*/ 2147483647 w 2271"/>
              <a:gd name="T49" fmla="*/ 2147483647 h 1488"/>
              <a:gd name="T50" fmla="*/ 2147483647 w 2271"/>
              <a:gd name="T51" fmla="*/ 2147483647 h 1488"/>
              <a:gd name="T52" fmla="*/ 2147483647 w 2271"/>
              <a:gd name="T53" fmla="*/ 2147483647 h 1488"/>
              <a:gd name="T54" fmla="*/ 2147483647 w 2271"/>
              <a:gd name="T55" fmla="*/ 2147483647 h 1488"/>
              <a:gd name="T56" fmla="*/ 2147483647 w 2271"/>
              <a:gd name="T57" fmla="*/ 2147483647 h 1488"/>
              <a:gd name="T58" fmla="*/ 2147483647 w 2271"/>
              <a:gd name="T59" fmla="*/ 2147483647 h 1488"/>
              <a:gd name="T60" fmla="*/ 2147483647 w 2271"/>
              <a:gd name="T61" fmla="*/ 2147483647 h 1488"/>
              <a:gd name="T62" fmla="*/ 2147483647 w 2271"/>
              <a:gd name="T63" fmla="*/ 2147483647 h 1488"/>
              <a:gd name="T64" fmla="*/ 2147483647 w 2271"/>
              <a:gd name="T65" fmla="*/ 2147483647 h 1488"/>
              <a:gd name="T66" fmla="*/ 2147483647 w 2271"/>
              <a:gd name="T67" fmla="*/ 2147483647 h 1488"/>
              <a:gd name="T68" fmla="*/ 2147483647 w 2271"/>
              <a:gd name="T69" fmla="*/ 2147483647 h 1488"/>
              <a:gd name="T70" fmla="*/ 2147483647 w 2271"/>
              <a:gd name="T71" fmla="*/ 2147483647 h 1488"/>
              <a:gd name="T72" fmla="*/ 2147483647 w 2271"/>
              <a:gd name="T73" fmla="*/ 2147483647 h 1488"/>
              <a:gd name="T74" fmla="*/ 2147483647 w 2271"/>
              <a:gd name="T75" fmla="*/ 2147483647 h 1488"/>
              <a:gd name="T76" fmla="*/ 2147483647 w 2271"/>
              <a:gd name="T77" fmla="*/ 2147483647 h 1488"/>
              <a:gd name="T78" fmla="*/ 2147483647 w 2271"/>
              <a:gd name="T79" fmla="*/ 2147483647 h 1488"/>
              <a:gd name="T80" fmla="*/ 2147483647 w 2271"/>
              <a:gd name="T81" fmla="*/ 2147483647 h 1488"/>
              <a:gd name="T82" fmla="*/ 2147483647 w 2271"/>
              <a:gd name="T83" fmla="*/ 2147483647 h 1488"/>
              <a:gd name="T84" fmla="*/ 2147483647 w 2271"/>
              <a:gd name="T85" fmla="*/ 2147483647 h 1488"/>
              <a:gd name="T86" fmla="*/ 2147483647 w 2271"/>
              <a:gd name="T87" fmla="*/ 0 h 1488"/>
              <a:gd name="T88" fmla="*/ 2147483647 w 2271"/>
              <a:gd name="T89" fmla="*/ 2147483647 h 1488"/>
              <a:gd name="T90" fmla="*/ 2147483647 w 2271"/>
              <a:gd name="T91" fmla="*/ 2147483647 h 1488"/>
              <a:gd name="T92" fmla="*/ 2147483647 w 2271"/>
              <a:gd name="T93" fmla="*/ 2147483647 h 1488"/>
              <a:gd name="T94" fmla="*/ 2147483647 w 2271"/>
              <a:gd name="T95" fmla="*/ 2147483647 h 1488"/>
              <a:gd name="T96" fmla="*/ 2147483647 w 2271"/>
              <a:gd name="T97" fmla="*/ 2147483647 h 1488"/>
              <a:gd name="T98" fmla="*/ 2147483647 w 2271"/>
              <a:gd name="T99" fmla="*/ 2147483647 h 1488"/>
              <a:gd name="T100" fmla="*/ 2147483647 w 2271"/>
              <a:gd name="T101" fmla="*/ 2147483647 h 1488"/>
              <a:gd name="T102" fmla="*/ 2147483647 w 2271"/>
              <a:gd name="T103" fmla="*/ 2147483647 h 1488"/>
              <a:gd name="T104" fmla="*/ 2147483647 w 2271"/>
              <a:gd name="T105" fmla="*/ 2147483647 h 1488"/>
              <a:gd name="T106" fmla="*/ 2147483647 w 2271"/>
              <a:gd name="T107" fmla="*/ 2147483647 h 1488"/>
              <a:gd name="T108" fmla="*/ 2147483647 w 2271"/>
              <a:gd name="T109" fmla="*/ 2147483647 h 1488"/>
              <a:gd name="T110" fmla="*/ 2147483647 w 2271"/>
              <a:gd name="T111" fmla="*/ 2147483647 h 1488"/>
              <a:gd name="T112" fmla="*/ 2147483647 w 2271"/>
              <a:gd name="T113" fmla="*/ 2147483647 h 1488"/>
              <a:gd name="T114" fmla="*/ 2147483647 w 2271"/>
              <a:gd name="T115" fmla="*/ 2147483647 h 1488"/>
              <a:gd name="T116" fmla="*/ 2147483647 w 2271"/>
              <a:gd name="T117" fmla="*/ 2147483647 h 1488"/>
              <a:gd name="T118" fmla="*/ 2147483647 w 2271"/>
              <a:gd name="T119" fmla="*/ 2147483647 h 1488"/>
              <a:gd name="T120" fmla="*/ 2147483647 w 2271"/>
              <a:gd name="T121" fmla="*/ 2147483647 h 14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71"/>
              <a:gd name="T184" fmla="*/ 0 h 1488"/>
              <a:gd name="T185" fmla="*/ 2271 w 2271"/>
              <a:gd name="T186" fmla="*/ 1488 h 14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71" h="1488">
                <a:moveTo>
                  <a:pt x="267" y="107"/>
                </a:moveTo>
                <a:lnTo>
                  <a:pt x="0" y="1214"/>
                </a:lnTo>
                <a:lnTo>
                  <a:pt x="34" y="1212"/>
                </a:lnTo>
                <a:lnTo>
                  <a:pt x="71" y="1208"/>
                </a:lnTo>
                <a:lnTo>
                  <a:pt x="139" y="1195"/>
                </a:lnTo>
                <a:lnTo>
                  <a:pt x="191" y="1184"/>
                </a:lnTo>
                <a:lnTo>
                  <a:pt x="255" y="1171"/>
                </a:lnTo>
                <a:lnTo>
                  <a:pt x="326" y="1154"/>
                </a:lnTo>
                <a:lnTo>
                  <a:pt x="393" y="1135"/>
                </a:lnTo>
                <a:lnTo>
                  <a:pt x="454" y="1113"/>
                </a:lnTo>
                <a:lnTo>
                  <a:pt x="526" y="1089"/>
                </a:lnTo>
                <a:lnTo>
                  <a:pt x="573" y="1079"/>
                </a:lnTo>
                <a:lnTo>
                  <a:pt x="612" y="1072"/>
                </a:lnTo>
                <a:lnTo>
                  <a:pt x="648" y="1070"/>
                </a:lnTo>
                <a:lnTo>
                  <a:pt x="682" y="1070"/>
                </a:lnTo>
                <a:lnTo>
                  <a:pt x="730" y="1077"/>
                </a:lnTo>
                <a:lnTo>
                  <a:pt x="764" y="1083"/>
                </a:lnTo>
                <a:lnTo>
                  <a:pt x="799" y="1094"/>
                </a:lnTo>
                <a:lnTo>
                  <a:pt x="823" y="1107"/>
                </a:lnTo>
                <a:lnTo>
                  <a:pt x="841" y="1122"/>
                </a:lnTo>
                <a:lnTo>
                  <a:pt x="854" y="1145"/>
                </a:lnTo>
                <a:lnTo>
                  <a:pt x="858" y="1163"/>
                </a:lnTo>
                <a:lnTo>
                  <a:pt x="856" y="1186"/>
                </a:lnTo>
                <a:lnTo>
                  <a:pt x="848" y="1210"/>
                </a:lnTo>
                <a:lnTo>
                  <a:pt x="826" y="1240"/>
                </a:lnTo>
                <a:lnTo>
                  <a:pt x="803" y="1274"/>
                </a:lnTo>
                <a:lnTo>
                  <a:pt x="790" y="1306"/>
                </a:lnTo>
                <a:lnTo>
                  <a:pt x="783" y="1330"/>
                </a:lnTo>
                <a:lnTo>
                  <a:pt x="781" y="1356"/>
                </a:lnTo>
                <a:lnTo>
                  <a:pt x="783" y="1375"/>
                </a:lnTo>
                <a:lnTo>
                  <a:pt x="794" y="1401"/>
                </a:lnTo>
                <a:lnTo>
                  <a:pt x="814" y="1427"/>
                </a:lnTo>
                <a:lnTo>
                  <a:pt x="841" y="1448"/>
                </a:lnTo>
                <a:lnTo>
                  <a:pt x="867" y="1463"/>
                </a:lnTo>
                <a:lnTo>
                  <a:pt x="901" y="1474"/>
                </a:lnTo>
                <a:lnTo>
                  <a:pt x="938" y="1483"/>
                </a:lnTo>
                <a:lnTo>
                  <a:pt x="967" y="1487"/>
                </a:lnTo>
                <a:lnTo>
                  <a:pt x="999" y="1483"/>
                </a:lnTo>
                <a:lnTo>
                  <a:pt x="1032" y="1476"/>
                </a:lnTo>
                <a:lnTo>
                  <a:pt x="1063" y="1466"/>
                </a:lnTo>
                <a:lnTo>
                  <a:pt x="1097" y="1450"/>
                </a:lnTo>
                <a:lnTo>
                  <a:pt x="1132" y="1431"/>
                </a:lnTo>
                <a:lnTo>
                  <a:pt x="1161" y="1412"/>
                </a:lnTo>
                <a:lnTo>
                  <a:pt x="1184" y="1392"/>
                </a:lnTo>
                <a:lnTo>
                  <a:pt x="1205" y="1369"/>
                </a:lnTo>
                <a:lnTo>
                  <a:pt x="1220" y="1341"/>
                </a:lnTo>
                <a:lnTo>
                  <a:pt x="1229" y="1311"/>
                </a:lnTo>
                <a:lnTo>
                  <a:pt x="1234" y="1274"/>
                </a:lnTo>
                <a:lnTo>
                  <a:pt x="1245" y="1246"/>
                </a:lnTo>
                <a:lnTo>
                  <a:pt x="1254" y="1233"/>
                </a:lnTo>
                <a:lnTo>
                  <a:pt x="1273" y="1218"/>
                </a:lnTo>
                <a:lnTo>
                  <a:pt x="1307" y="1203"/>
                </a:lnTo>
                <a:lnTo>
                  <a:pt x="1351" y="1188"/>
                </a:lnTo>
                <a:lnTo>
                  <a:pt x="1398" y="1175"/>
                </a:lnTo>
                <a:lnTo>
                  <a:pt x="1440" y="1163"/>
                </a:lnTo>
                <a:lnTo>
                  <a:pt x="1485" y="1152"/>
                </a:lnTo>
                <a:lnTo>
                  <a:pt x="1549" y="1141"/>
                </a:lnTo>
                <a:lnTo>
                  <a:pt x="1638" y="1126"/>
                </a:lnTo>
                <a:lnTo>
                  <a:pt x="1738" y="1117"/>
                </a:lnTo>
                <a:lnTo>
                  <a:pt x="1846" y="1117"/>
                </a:lnTo>
                <a:lnTo>
                  <a:pt x="1953" y="1117"/>
                </a:lnTo>
                <a:lnTo>
                  <a:pt x="2051" y="1128"/>
                </a:lnTo>
                <a:lnTo>
                  <a:pt x="2064" y="1109"/>
                </a:lnTo>
                <a:lnTo>
                  <a:pt x="2077" y="1087"/>
                </a:lnTo>
                <a:lnTo>
                  <a:pt x="2095" y="1068"/>
                </a:lnTo>
                <a:lnTo>
                  <a:pt x="2119" y="1044"/>
                </a:lnTo>
                <a:lnTo>
                  <a:pt x="2137" y="1027"/>
                </a:lnTo>
                <a:lnTo>
                  <a:pt x="2163" y="999"/>
                </a:lnTo>
                <a:lnTo>
                  <a:pt x="2186" y="976"/>
                </a:lnTo>
                <a:lnTo>
                  <a:pt x="2206" y="956"/>
                </a:lnTo>
                <a:lnTo>
                  <a:pt x="2226" y="933"/>
                </a:lnTo>
                <a:lnTo>
                  <a:pt x="2243" y="902"/>
                </a:lnTo>
                <a:lnTo>
                  <a:pt x="2250" y="883"/>
                </a:lnTo>
                <a:lnTo>
                  <a:pt x="2259" y="851"/>
                </a:lnTo>
                <a:lnTo>
                  <a:pt x="2268" y="825"/>
                </a:lnTo>
                <a:lnTo>
                  <a:pt x="2270" y="791"/>
                </a:lnTo>
                <a:lnTo>
                  <a:pt x="2261" y="763"/>
                </a:lnTo>
                <a:lnTo>
                  <a:pt x="2248" y="735"/>
                </a:lnTo>
                <a:lnTo>
                  <a:pt x="2233" y="718"/>
                </a:lnTo>
                <a:lnTo>
                  <a:pt x="2210" y="707"/>
                </a:lnTo>
                <a:lnTo>
                  <a:pt x="2188" y="698"/>
                </a:lnTo>
                <a:lnTo>
                  <a:pt x="2163" y="698"/>
                </a:lnTo>
                <a:lnTo>
                  <a:pt x="2140" y="698"/>
                </a:lnTo>
                <a:lnTo>
                  <a:pt x="2110" y="716"/>
                </a:lnTo>
                <a:lnTo>
                  <a:pt x="2088" y="739"/>
                </a:lnTo>
                <a:lnTo>
                  <a:pt x="2066" y="767"/>
                </a:lnTo>
                <a:lnTo>
                  <a:pt x="2042" y="801"/>
                </a:lnTo>
                <a:lnTo>
                  <a:pt x="2015" y="829"/>
                </a:lnTo>
                <a:lnTo>
                  <a:pt x="1989" y="851"/>
                </a:lnTo>
                <a:lnTo>
                  <a:pt x="1955" y="866"/>
                </a:lnTo>
                <a:lnTo>
                  <a:pt x="1917" y="877"/>
                </a:lnTo>
                <a:lnTo>
                  <a:pt x="1893" y="877"/>
                </a:lnTo>
                <a:lnTo>
                  <a:pt x="1864" y="870"/>
                </a:lnTo>
                <a:lnTo>
                  <a:pt x="1841" y="864"/>
                </a:lnTo>
                <a:lnTo>
                  <a:pt x="1820" y="855"/>
                </a:lnTo>
                <a:lnTo>
                  <a:pt x="1795" y="836"/>
                </a:lnTo>
                <a:lnTo>
                  <a:pt x="1780" y="819"/>
                </a:lnTo>
                <a:lnTo>
                  <a:pt x="1766" y="797"/>
                </a:lnTo>
                <a:lnTo>
                  <a:pt x="1759" y="776"/>
                </a:lnTo>
                <a:lnTo>
                  <a:pt x="1750" y="741"/>
                </a:lnTo>
                <a:lnTo>
                  <a:pt x="1749" y="711"/>
                </a:lnTo>
                <a:lnTo>
                  <a:pt x="1755" y="688"/>
                </a:lnTo>
                <a:lnTo>
                  <a:pt x="1771" y="662"/>
                </a:lnTo>
                <a:lnTo>
                  <a:pt x="1784" y="640"/>
                </a:lnTo>
                <a:lnTo>
                  <a:pt x="1809" y="615"/>
                </a:lnTo>
                <a:lnTo>
                  <a:pt x="1841" y="597"/>
                </a:lnTo>
                <a:lnTo>
                  <a:pt x="1866" y="584"/>
                </a:lnTo>
                <a:lnTo>
                  <a:pt x="1909" y="563"/>
                </a:lnTo>
                <a:lnTo>
                  <a:pt x="1948" y="541"/>
                </a:lnTo>
                <a:lnTo>
                  <a:pt x="1973" y="522"/>
                </a:lnTo>
                <a:lnTo>
                  <a:pt x="1994" y="505"/>
                </a:lnTo>
                <a:lnTo>
                  <a:pt x="2019" y="473"/>
                </a:lnTo>
                <a:lnTo>
                  <a:pt x="2028" y="438"/>
                </a:lnTo>
                <a:lnTo>
                  <a:pt x="2033" y="404"/>
                </a:lnTo>
                <a:lnTo>
                  <a:pt x="2035" y="376"/>
                </a:lnTo>
                <a:lnTo>
                  <a:pt x="2026" y="335"/>
                </a:lnTo>
                <a:lnTo>
                  <a:pt x="2015" y="305"/>
                </a:lnTo>
                <a:lnTo>
                  <a:pt x="1999" y="271"/>
                </a:lnTo>
                <a:lnTo>
                  <a:pt x="1984" y="238"/>
                </a:lnTo>
                <a:lnTo>
                  <a:pt x="1966" y="198"/>
                </a:lnTo>
                <a:lnTo>
                  <a:pt x="1951" y="163"/>
                </a:lnTo>
                <a:lnTo>
                  <a:pt x="1946" y="131"/>
                </a:lnTo>
                <a:lnTo>
                  <a:pt x="1944" y="99"/>
                </a:lnTo>
                <a:lnTo>
                  <a:pt x="1948" y="67"/>
                </a:lnTo>
                <a:lnTo>
                  <a:pt x="1948" y="32"/>
                </a:lnTo>
                <a:lnTo>
                  <a:pt x="1886" y="28"/>
                </a:lnTo>
                <a:lnTo>
                  <a:pt x="1802" y="28"/>
                </a:lnTo>
                <a:lnTo>
                  <a:pt x="1724" y="21"/>
                </a:lnTo>
                <a:lnTo>
                  <a:pt x="1665" y="17"/>
                </a:lnTo>
                <a:lnTo>
                  <a:pt x="1602" y="11"/>
                </a:lnTo>
                <a:lnTo>
                  <a:pt x="1529" y="4"/>
                </a:lnTo>
                <a:lnTo>
                  <a:pt x="1471" y="0"/>
                </a:lnTo>
                <a:lnTo>
                  <a:pt x="1429" y="2"/>
                </a:lnTo>
                <a:lnTo>
                  <a:pt x="1389" y="9"/>
                </a:lnTo>
                <a:lnTo>
                  <a:pt x="1364" y="17"/>
                </a:lnTo>
                <a:lnTo>
                  <a:pt x="1344" y="30"/>
                </a:lnTo>
                <a:lnTo>
                  <a:pt x="1330" y="47"/>
                </a:lnTo>
                <a:lnTo>
                  <a:pt x="1323" y="67"/>
                </a:lnTo>
                <a:lnTo>
                  <a:pt x="1327" y="86"/>
                </a:lnTo>
                <a:lnTo>
                  <a:pt x="1336" y="107"/>
                </a:lnTo>
                <a:lnTo>
                  <a:pt x="1351" y="133"/>
                </a:lnTo>
                <a:lnTo>
                  <a:pt x="1364" y="157"/>
                </a:lnTo>
                <a:lnTo>
                  <a:pt x="1371" y="183"/>
                </a:lnTo>
                <a:lnTo>
                  <a:pt x="1371" y="208"/>
                </a:lnTo>
                <a:lnTo>
                  <a:pt x="1364" y="234"/>
                </a:lnTo>
                <a:lnTo>
                  <a:pt x="1349" y="258"/>
                </a:lnTo>
                <a:lnTo>
                  <a:pt x="1332" y="279"/>
                </a:lnTo>
                <a:lnTo>
                  <a:pt x="1307" y="299"/>
                </a:lnTo>
                <a:lnTo>
                  <a:pt x="1278" y="316"/>
                </a:lnTo>
                <a:lnTo>
                  <a:pt x="1247" y="329"/>
                </a:lnTo>
                <a:lnTo>
                  <a:pt x="1214" y="337"/>
                </a:lnTo>
                <a:lnTo>
                  <a:pt x="1182" y="344"/>
                </a:lnTo>
                <a:lnTo>
                  <a:pt x="1150" y="348"/>
                </a:lnTo>
                <a:lnTo>
                  <a:pt x="1118" y="352"/>
                </a:lnTo>
                <a:lnTo>
                  <a:pt x="1090" y="352"/>
                </a:lnTo>
                <a:lnTo>
                  <a:pt x="1061" y="348"/>
                </a:lnTo>
                <a:lnTo>
                  <a:pt x="1034" y="344"/>
                </a:lnTo>
                <a:lnTo>
                  <a:pt x="1010" y="337"/>
                </a:lnTo>
                <a:lnTo>
                  <a:pt x="990" y="331"/>
                </a:lnTo>
                <a:lnTo>
                  <a:pt x="967" y="318"/>
                </a:lnTo>
                <a:lnTo>
                  <a:pt x="949" y="305"/>
                </a:lnTo>
                <a:lnTo>
                  <a:pt x="935" y="286"/>
                </a:lnTo>
                <a:lnTo>
                  <a:pt x="915" y="264"/>
                </a:lnTo>
                <a:lnTo>
                  <a:pt x="899" y="243"/>
                </a:lnTo>
                <a:lnTo>
                  <a:pt x="883" y="223"/>
                </a:lnTo>
                <a:lnTo>
                  <a:pt x="865" y="198"/>
                </a:lnTo>
                <a:lnTo>
                  <a:pt x="848" y="174"/>
                </a:lnTo>
                <a:lnTo>
                  <a:pt x="826" y="150"/>
                </a:lnTo>
                <a:lnTo>
                  <a:pt x="801" y="127"/>
                </a:lnTo>
                <a:lnTo>
                  <a:pt x="776" y="110"/>
                </a:lnTo>
                <a:lnTo>
                  <a:pt x="750" y="94"/>
                </a:lnTo>
                <a:lnTo>
                  <a:pt x="721" y="84"/>
                </a:lnTo>
                <a:lnTo>
                  <a:pt x="691" y="75"/>
                </a:lnTo>
                <a:lnTo>
                  <a:pt x="650" y="69"/>
                </a:lnTo>
                <a:lnTo>
                  <a:pt x="606" y="67"/>
                </a:lnTo>
                <a:lnTo>
                  <a:pt x="568" y="64"/>
                </a:lnTo>
                <a:lnTo>
                  <a:pt x="532" y="64"/>
                </a:lnTo>
                <a:lnTo>
                  <a:pt x="490" y="67"/>
                </a:lnTo>
                <a:lnTo>
                  <a:pt x="452" y="73"/>
                </a:lnTo>
                <a:lnTo>
                  <a:pt x="413" y="79"/>
                </a:lnTo>
                <a:lnTo>
                  <a:pt x="368" y="88"/>
                </a:lnTo>
                <a:lnTo>
                  <a:pt x="324" y="97"/>
                </a:lnTo>
                <a:lnTo>
                  <a:pt x="267" y="107"/>
                </a:lnTo>
              </a:path>
            </a:pathLst>
          </a:custGeom>
          <a:solidFill>
            <a:srgbClr val="0099CC"/>
          </a:solidFill>
          <a:ln w="25400" cap="rnd" cmpd="sng">
            <a:solidFill>
              <a:srgbClr val="0066CC"/>
            </a:solidFill>
            <a:prstDash val="solid"/>
            <a:round/>
            <a:headEnd type="none" w="med" len="med"/>
            <a:tailEnd type="none" w="med" len="med"/>
          </a:ln>
        </p:spPr>
        <p:txBody>
          <a:bodyPr numCol="1"/>
          <a:lstStyle/>
          <a:p>
            <a:pPr fontAlgn="base">
              <a:spcBef>
                <a:spcPct val="0"/>
              </a:spcBef>
              <a:spcAft>
                <a:spcPct val="0"/>
              </a:spcAft>
            </a:pPr>
            <a:endParaRPr lang="en-US" sz="1350" dirty="0">
              <a:solidFill>
                <a:prstClr val="white"/>
              </a:solidFill>
              <a:latin typeface="Arial" charset="0"/>
            </a:endParaRPr>
          </a:p>
        </p:txBody>
      </p:sp>
      <p:sp>
        <p:nvSpPr>
          <p:cNvPr id="55303" name="Freeform 14"/>
          <p:cNvSpPr>
            <a:spLocks/>
          </p:cNvSpPr>
          <p:nvPr/>
        </p:nvSpPr>
        <p:spPr>
          <a:xfrm>
            <a:off x="5926931" y="2141934"/>
            <a:ext cx="1816894" cy="1287066"/>
          </a:xfrm>
          <a:custGeom>
            <a:avLst/>
            <a:gdLst>
              <a:gd name="T0" fmla="*/ 2147483647 w 1835"/>
              <a:gd name="T1" fmla="*/ 0 h 1311"/>
              <a:gd name="T2" fmla="*/ 2147483647 w 1835"/>
              <a:gd name="T3" fmla="*/ 2147483647 h 1311"/>
              <a:gd name="T4" fmla="*/ 2147483647 w 1835"/>
              <a:gd name="T5" fmla="*/ 2147483647 h 1311"/>
              <a:gd name="T6" fmla="*/ 2147483647 w 1835"/>
              <a:gd name="T7" fmla="*/ 2147483647 h 1311"/>
              <a:gd name="T8" fmla="*/ 2147483647 w 1835"/>
              <a:gd name="T9" fmla="*/ 2147483647 h 1311"/>
              <a:gd name="T10" fmla="*/ 2147483647 w 1835"/>
              <a:gd name="T11" fmla="*/ 2147483647 h 1311"/>
              <a:gd name="T12" fmla="*/ 2147483647 w 1835"/>
              <a:gd name="T13" fmla="*/ 2147483647 h 1311"/>
              <a:gd name="T14" fmla="*/ 2147483647 w 1835"/>
              <a:gd name="T15" fmla="*/ 2147483647 h 1311"/>
              <a:gd name="T16" fmla="*/ 2147483647 w 1835"/>
              <a:gd name="T17" fmla="*/ 2147483647 h 1311"/>
              <a:gd name="T18" fmla="*/ 2147483647 w 1835"/>
              <a:gd name="T19" fmla="*/ 2147483647 h 1311"/>
              <a:gd name="T20" fmla="*/ 2147483647 w 1835"/>
              <a:gd name="T21" fmla="*/ 2147483647 h 1311"/>
              <a:gd name="T22" fmla="*/ 2147483647 w 1835"/>
              <a:gd name="T23" fmla="*/ 2147483647 h 1311"/>
              <a:gd name="T24" fmla="*/ 2147483647 w 1835"/>
              <a:gd name="T25" fmla="*/ 2147483647 h 1311"/>
              <a:gd name="T26" fmla="*/ 2147483647 w 1835"/>
              <a:gd name="T27" fmla="*/ 2147483647 h 1311"/>
              <a:gd name="T28" fmla="*/ 2147483647 w 1835"/>
              <a:gd name="T29" fmla="*/ 2147483647 h 1311"/>
              <a:gd name="T30" fmla="*/ 2147483647 w 1835"/>
              <a:gd name="T31" fmla="*/ 2147483647 h 1311"/>
              <a:gd name="T32" fmla="*/ 2147483647 w 1835"/>
              <a:gd name="T33" fmla="*/ 2147483647 h 1311"/>
              <a:gd name="T34" fmla="*/ 2147483647 w 1835"/>
              <a:gd name="T35" fmla="*/ 2147483647 h 1311"/>
              <a:gd name="T36" fmla="*/ 2147483647 w 1835"/>
              <a:gd name="T37" fmla="*/ 2147483647 h 1311"/>
              <a:gd name="T38" fmla="*/ 2147483647 w 1835"/>
              <a:gd name="T39" fmla="*/ 2147483647 h 1311"/>
              <a:gd name="T40" fmla="*/ 2147483647 w 1835"/>
              <a:gd name="T41" fmla="*/ 2147483647 h 1311"/>
              <a:gd name="T42" fmla="*/ 2147483647 w 1835"/>
              <a:gd name="T43" fmla="*/ 2147483647 h 1311"/>
              <a:gd name="T44" fmla="*/ 2147483647 w 1835"/>
              <a:gd name="T45" fmla="*/ 2147483647 h 1311"/>
              <a:gd name="T46" fmla="*/ 2147483647 w 1835"/>
              <a:gd name="T47" fmla="*/ 2147483647 h 1311"/>
              <a:gd name="T48" fmla="*/ 2147483647 w 1835"/>
              <a:gd name="T49" fmla="*/ 2147483647 h 1311"/>
              <a:gd name="T50" fmla="*/ 2147483647 w 1835"/>
              <a:gd name="T51" fmla="*/ 2147483647 h 1311"/>
              <a:gd name="T52" fmla="*/ 2147483647 w 1835"/>
              <a:gd name="T53" fmla="*/ 2147483647 h 1311"/>
              <a:gd name="T54" fmla="*/ 2147483647 w 1835"/>
              <a:gd name="T55" fmla="*/ 2147483647 h 1311"/>
              <a:gd name="T56" fmla="*/ 2147483647 w 1835"/>
              <a:gd name="T57" fmla="*/ 2147483647 h 1311"/>
              <a:gd name="T58" fmla="*/ 2147483647 w 1835"/>
              <a:gd name="T59" fmla="*/ 2147483647 h 1311"/>
              <a:gd name="T60" fmla="*/ 2147483647 w 1835"/>
              <a:gd name="T61" fmla="*/ 2147483647 h 1311"/>
              <a:gd name="T62" fmla="*/ 2147483647 w 1835"/>
              <a:gd name="T63" fmla="*/ 2147483647 h 1311"/>
              <a:gd name="T64" fmla="*/ 2147483647 w 1835"/>
              <a:gd name="T65" fmla="*/ 2147483647 h 1311"/>
              <a:gd name="T66" fmla="*/ 2147483647 w 1835"/>
              <a:gd name="T67" fmla="*/ 2147483647 h 1311"/>
              <a:gd name="T68" fmla="*/ 2147483647 w 1835"/>
              <a:gd name="T69" fmla="*/ 2147483647 h 1311"/>
              <a:gd name="T70" fmla="*/ 2147483647 w 1835"/>
              <a:gd name="T71" fmla="*/ 2147483647 h 1311"/>
              <a:gd name="T72" fmla="*/ 2147483647 w 1835"/>
              <a:gd name="T73" fmla="*/ 2147483647 h 1311"/>
              <a:gd name="T74" fmla="*/ 2147483647 w 1835"/>
              <a:gd name="T75" fmla="*/ 2147483647 h 1311"/>
              <a:gd name="T76" fmla="*/ 2147483647 w 1835"/>
              <a:gd name="T77" fmla="*/ 2147483647 h 1311"/>
              <a:gd name="T78" fmla="*/ 2147483647 w 1835"/>
              <a:gd name="T79" fmla="*/ 2147483647 h 1311"/>
              <a:gd name="T80" fmla="*/ 2147483647 w 1835"/>
              <a:gd name="T81" fmla="*/ 2147483647 h 1311"/>
              <a:gd name="T82" fmla="*/ 2147483647 w 1835"/>
              <a:gd name="T83" fmla="*/ 2147483647 h 1311"/>
              <a:gd name="T84" fmla="*/ 2147483647 w 1835"/>
              <a:gd name="T85" fmla="*/ 2147483647 h 1311"/>
              <a:gd name="T86" fmla="*/ 2147483647 w 1835"/>
              <a:gd name="T87" fmla="*/ 2147483647 h 1311"/>
              <a:gd name="T88" fmla="*/ 2147483647 w 1835"/>
              <a:gd name="T89" fmla="*/ 2147483647 h 1311"/>
              <a:gd name="T90" fmla="*/ 2147483647 w 1835"/>
              <a:gd name="T91" fmla="*/ 2147483647 h 1311"/>
              <a:gd name="T92" fmla="*/ 2147483647 w 1835"/>
              <a:gd name="T93" fmla="*/ 2147483647 h 1311"/>
              <a:gd name="T94" fmla="*/ 2147483647 w 1835"/>
              <a:gd name="T95" fmla="*/ 2147483647 h 1311"/>
              <a:gd name="T96" fmla="*/ 2147483647 w 1835"/>
              <a:gd name="T97" fmla="*/ 2147483647 h 1311"/>
              <a:gd name="T98" fmla="*/ 2147483647 w 1835"/>
              <a:gd name="T99" fmla="*/ 2147483647 h 1311"/>
              <a:gd name="T100" fmla="*/ 2147483647 w 1835"/>
              <a:gd name="T101" fmla="*/ 2147483647 h 1311"/>
              <a:gd name="T102" fmla="*/ 2147483647 w 1835"/>
              <a:gd name="T103" fmla="*/ 2147483647 h 1311"/>
              <a:gd name="T104" fmla="*/ 2147483647 w 1835"/>
              <a:gd name="T105" fmla="*/ 2147483647 h 1311"/>
              <a:gd name="T106" fmla="*/ 2147483647 w 1835"/>
              <a:gd name="T107" fmla="*/ 2147483647 h 1311"/>
              <a:gd name="T108" fmla="*/ 2147483647 w 1835"/>
              <a:gd name="T109" fmla="*/ 2147483647 h 1311"/>
              <a:gd name="T110" fmla="*/ 2147483647 w 1835"/>
              <a:gd name="T111" fmla="*/ 2147483647 h 1311"/>
              <a:gd name="T112" fmla="*/ 2147483647 w 1835"/>
              <a:gd name="T113" fmla="*/ 2147483647 h 1311"/>
              <a:gd name="T114" fmla="*/ 2147483647 w 1835"/>
              <a:gd name="T115" fmla="*/ 2147483647 h 1311"/>
              <a:gd name="T116" fmla="*/ 0 w 1835"/>
              <a:gd name="T117" fmla="*/ 2147483647 h 1311"/>
              <a:gd name="T118" fmla="*/ 2147483647 w 1835"/>
              <a:gd name="T119" fmla="*/ 2147483647 h 1311"/>
              <a:gd name="T120" fmla="*/ 2147483647 w 1835"/>
              <a:gd name="T121" fmla="*/ 2147483647 h 1311"/>
              <a:gd name="T122" fmla="*/ 2147483647 w 1835"/>
              <a:gd name="T123" fmla="*/ 2147483647 h 13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35"/>
              <a:gd name="T187" fmla="*/ 0 h 1311"/>
              <a:gd name="T188" fmla="*/ 1835 w 1835"/>
              <a:gd name="T189" fmla="*/ 1311 h 13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35" h="1311">
                <a:moveTo>
                  <a:pt x="56" y="30"/>
                </a:moveTo>
                <a:lnTo>
                  <a:pt x="78" y="0"/>
                </a:lnTo>
                <a:lnTo>
                  <a:pt x="1529" y="0"/>
                </a:lnTo>
                <a:lnTo>
                  <a:pt x="1834" y="1068"/>
                </a:lnTo>
                <a:lnTo>
                  <a:pt x="1796" y="1048"/>
                </a:lnTo>
                <a:lnTo>
                  <a:pt x="1770" y="1033"/>
                </a:lnTo>
                <a:lnTo>
                  <a:pt x="1738" y="1020"/>
                </a:lnTo>
                <a:lnTo>
                  <a:pt x="1700" y="1007"/>
                </a:lnTo>
                <a:lnTo>
                  <a:pt x="1661" y="999"/>
                </a:lnTo>
                <a:lnTo>
                  <a:pt x="1618" y="992"/>
                </a:lnTo>
                <a:lnTo>
                  <a:pt x="1567" y="986"/>
                </a:lnTo>
                <a:lnTo>
                  <a:pt x="1521" y="984"/>
                </a:lnTo>
                <a:lnTo>
                  <a:pt x="1474" y="982"/>
                </a:lnTo>
                <a:lnTo>
                  <a:pt x="1421" y="982"/>
                </a:lnTo>
                <a:lnTo>
                  <a:pt x="1359" y="982"/>
                </a:lnTo>
                <a:lnTo>
                  <a:pt x="1310" y="986"/>
                </a:lnTo>
                <a:lnTo>
                  <a:pt x="1261" y="990"/>
                </a:lnTo>
                <a:lnTo>
                  <a:pt x="1219" y="995"/>
                </a:lnTo>
                <a:lnTo>
                  <a:pt x="1179" y="1003"/>
                </a:lnTo>
                <a:lnTo>
                  <a:pt x="1148" y="1012"/>
                </a:lnTo>
                <a:lnTo>
                  <a:pt x="1121" y="1023"/>
                </a:lnTo>
                <a:lnTo>
                  <a:pt x="1099" y="1035"/>
                </a:lnTo>
                <a:lnTo>
                  <a:pt x="1084" y="1048"/>
                </a:lnTo>
                <a:lnTo>
                  <a:pt x="1075" y="1068"/>
                </a:lnTo>
                <a:lnTo>
                  <a:pt x="1075" y="1087"/>
                </a:lnTo>
                <a:lnTo>
                  <a:pt x="1086" y="1106"/>
                </a:lnTo>
                <a:lnTo>
                  <a:pt x="1099" y="1124"/>
                </a:lnTo>
                <a:lnTo>
                  <a:pt x="1108" y="1141"/>
                </a:lnTo>
                <a:lnTo>
                  <a:pt x="1108" y="1167"/>
                </a:lnTo>
                <a:lnTo>
                  <a:pt x="1095" y="1188"/>
                </a:lnTo>
                <a:lnTo>
                  <a:pt x="1077" y="1209"/>
                </a:lnTo>
                <a:lnTo>
                  <a:pt x="1050" y="1231"/>
                </a:lnTo>
                <a:lnTo>
                  <a:pt x="1024" y="1250"/>
                </a:lnTo>
                <a:lnTo>
                  <a:pt x="997" y="1263"/>
                </a:lnTo>
                <a:lnTo>
                  <a:pt x="970" y="1274"/>
                </a:lnTo>
                <a:lnTo>
                  <a:pt x="942" y="1287"/>
                </a:lnTo>
                <a:lnTo>
                  <a:pt x="910" y="1295"/>
                </a:lnTo>
                <a:lnTo>
                  <a:pt x="879" y="1302"/>
                </a:lnTo>
                <a:lnTo>
                  <a:pt x="848" y="1306"/>
                </a:lnTo>
                <a:lnTo>
                  <a:pt x="821" y="1310"/>
                </a:lnTo>
                <a:lnTo>
                  <a:pt x="786" y="1310"/>
                </a:lnTo>
                <a:lnTo>
                  <a:pt x="755" y="1306"/>
                </a:lnTo>
                <a:lnTo>
                  <a:pt x="726" y="1302"/>
                </a:lnTo>
                <a:lnTo>
                  <a:pt x="700" y="1293"/>
                </a:lnTo>
                <a:lnTo>
                  <a:pt x="671" y="1283"/>
                </a:lnTo>
                <a:lnTo>
                  <a:pt x="646" y="1270"/>
                </a:lnTo>
                <a:lnTo>
                  <a:pt x="631" y="1255"/>
                </a:lnTo>
                <a:lnTo>
                  <a:pt x="624" y="1240"/>
                </a:lnTo>
                <a:lnTo>
                  <a:pt x="622" y="1225"/>
                </a:lnTo>
                <a:lnTo>
                  <a:pt x="624" y="1203"/>
                </a:lnTo>
                <a:lnTo>
                  <a:pt x="631" y="1182"/>
                </a:lnTo>
                <a:lnTo>
                  <a:pt x="646" y="1156"/>
                </a:lnTo>
                <a:lnTo>
                  <a:pt x="666" y="1132"/>
                </a:lnTo>
                <a:lnTo>
                  <a:pt x="682" y="1113"/>
                </a:lnTo>
                <a:lnTo>
                  <a:pt x="693" y="1098"/>
                </a:lnTo>
                <a:lnTo>
                  <a:pt x="702" y="1074"/>
                </a:lnTo>
                <a:lnTo>
                  <a:pt x="709" y="1050"/>
                </a:lnTo>
                <a:lnTo>
                  <a:pt x="702" y="1031"/>
                </a:lnTo>
                <a:lnTo>
                  <a:pt x="689" y="1014"/>
                </a:lnTo>
                <a:lnTo>
                  <a:pt x="664" y="999"/>
                </a:lnTo>
                <a:lnTo>
                  <a:pt x="637" y="992"/>
                </a:lnTo>
                <a:lnTo>
                  <a:pt x="611" y="986"/>
                </a:lnTo>
                <a:lnTo>
                  <a:pt x="573" y="982"/>
                </a:lnTo>
                <a:lnTo>
                  <a:pt x="497" y="982"/>
                </a:lnTo>
                <a:lnTo>
                  <a:pt x="442" y="986"/>
                </a:lnTo>
                <a:lnTo>
                  <a:pt x="390" y="992"/>
                </a:lnTo>
                <a:lnTo>
                  <a:pt x="324" y="1001"/>
                </a:lnTo>
                <a:lnTo>
                  <a:pt x="264" y="1012"/>
                </a:lnTo>
                <a:lnTo>
                  <a:pt x="198" y="1023"/>
                </a:lnTo>
                <a:lnTo>
                  <a:pt x="149" y="1031"/>
                </a:lnTo>
                <a:lnTo>
                  <a:pt x="116" y="1038"/>
                </a:lnTo>
                <a:lnTo>
                  <a:pt x="96" y="1048"/>
                </a:lnTo>
                <a:lnTo>
                  <a:pt x="82" y="1025"/>
                </a:lnTo>
                <a:lnTo>
                  <a:pt x="69" y="999"/>
                </a:lnTo>
                <a:lnTo>
                  <a:pt x="56" y="971"/>
                </a:lnTo>
                <a:lnTo>
                  <a:pt x="45" y="943"/>
                </a:lnTo>
                <a:lnTo>
                  <a:pt x="36" y="909"/>
                </a:lnTo>
                <a:lnTo>
                  <a:pt x="29" y="870"/>
                </a:lnTo>
                <a:lnTo>
                  <a:pt x="32" y="833"/>
                </a:lnTo>
                <a:lnTo>
                  <a:pt x="38" y="797"/>
                </a:lnTo>
                <a:lnTo>
                  <a:pt x="54" y="758"/>
                </a:lnTo>
                <a:lnTo>
                  <a:pt x="75" y="720"/>
                </a:lnTo>
                <a:lnTo>
                  <a:pt x="100" y="685"/>
                </a:lnTo>
                <a:lnTo>
                  <a:pt x="132" y="657"/>
                </a:lnTo>
                <a:lnTo>
                  <a:pt x="164" y="636"/>
                </a:lnTo>
                <a:lnTo>
                  <a:pt x="200" y="619"/>
                </a:lnTo>
                <a:lnTo>
                  <a:pt x="235" y="601"/>
                </a:lnTo>
                <a:lnTo>
                  <a:pt x="271" y="588"/>
                </a:lnTo>
                <a:lnTo>
                  <a:pt x="306" y="573"/>
                </a:lnTo>
                <a:lnTo>
                  <a:pt x="351" y="552"/>
                </a:lnTo>
                <a:lnTo>
                  <a:pt x="380" y="539"/>
                </a:lnTo>
                <a:lnTo>
                  <a:pt x="406" y="520"/>
                </a:lnTo>
                <a:lnTo>
                  <a:pt x="431" y="498"/>
                </a:lnTo>
                <a:lnTo>
                  <a:pt x="453" y="475"/>
                </a:lnTo>
                <a:lnTo>
                  <a:pt x="468" y="447"/>
                </a:lnTo>
                <a:lnTo>
                  <a:pt x="479" y="417"/>
                </a:lnTo>
                <a:lnTo>
                  <a:pt x="484" y="382"/>
                </a:lnTo>
                <a:lnTo>
                  <a:pt x="477" y="350"/>
                </a:lnTo>
                <a:lnTo>
                  <a:pt x="462" y="316"/>
                </a:lnTo>
                <a:lnTo>
                  <a:pt x="440" y="290"/>
                </a:lnTo>
                <a:lnTo>
                  <a:pt x="411" y="270"/>
                </a:lnTo>
                <a:lnTo>
                  <a:pt x="378" y="260"/>
                </a:lnTo>
                <a:lnTo>
                  <a:pt x="347" y="260"/>
                </a:lnTo>
                <a:lnTo>
                  <a:pt x="315" y="270"/>
                </a:lnTo>
                <a:lnTo>
                  <a:pt x="285" y="290"/>
                </a:lnTo>
                <a:lnTo>
                  <a:pt x="262" y="313"/>
                </a:lnTo>
                <a:lnTo>
                  <a:pt x="237" y="339"/>
                </a:lnTo>
                <a:lnTo>
                  <a:pt x="216" y="363"/>
                </a:lnTo>
                <a:lnTo>
                  <a:pt x="191" y="378"/>
                </a:lnTo>
                <a:lnTo>
                  <a:pt x="160" y="384"/>
                </a:lnTo>
                <a:lnTo>
                  <a:pt x="120" y="384"/>
                </a:lnTo>
                <a:lnTo>
                  <a:pt x="87" y="378"/>
                </a:lnTo>
                <a:lnTo>
                  <a:pt x="62" y="359"/>
                </a:lnTo>
                <a:lnTo>
                  <a:pt x="41" y="339"/>
                </a:lnTo>
                <a:lnTo>
                  <a:pt x="23" y="316"/>
                </a:lnTo>
                <a:lnTo>
                  <a:pt x="9" y="285"/>
                </a:lnTo>
                <a:lnTo>
                  <a:pt x="2" y="258"/>
                </a:lnTo>
                <a:lnTo>
                  <a:pt x="0" y="225"/>
                </a:lnTo>
                <a:lnTo>
                  <a:pt x="2" y="191"/>
                </a:lnTo>
                <a:lnTo>
                  <a:pt x="9" y="159"/>
                </a:lnTo>
                <a:lnTo>
                  <a:pt x="20" y="116"/>
                </a:lnTo>
                <a:lnTo>
                  <a:pt x="34" y="79"/>
                </a:lnTo>
                <a:lnTo>
                  <a:pt x="43" y="56"/>
                </a:lnTo>
                <a:lnTo>
                  <a:pt x="56" y="30"/>
                </a:lnTo>
              </a:path>
            </a:pathLst>
          </a:custGeom>
          <a:solidFill>
            <a:srgbClr val="FF5F00"/>
          </a:solidFill>
          <a:ln w="25400" cap="rnd" cmpd="sng">
            <a:solidFill>
              <a:srgbClr val="FF9966"/>
            </a:solidFill>
            <a:prstDash val="solid"/>
            <a:round/>
            <a:headEnd type="none" w="med" len="med"/>
            <a:tailEnd type="none" w="med" len="med"/>
          </a:ln>
        </p:spPr>
        <p:txBody>
          <a:bodyPr numCol="1"/>
          <a:lstStyle/>
          <a:p>
            <a:pPr fontAlgn="base">
              <a:spcBef>
                <a:spcPct val="0"/>
              </a:spcBef>
              <a:spcAft>
                <a:spcPct val="0"/>
              </a:spcAft>
            </a:pPr>
            <a:endParaRPr lang="en-US" sz="1350" dirty="0">
              <a:solidFill>
                <a:prstClr val="white"/>
              </a:solidFill>
              <a:latin typeface="Arial" charset="0"/>
            </a:endParaRPr>
          </a:p>
        </p:txBody>
      </p:sp>
      <p:sp>
        <p:nvSpPr>
          <p:cNvPr id="55304" name="Freeform 15"/>
          <p:cNvSpPr>
            <a:spLocks/>
          </p:cNvSpPr>
          <p:nvPr/>
        </p:nvSpPr>
        <p:spPr>
          <a:xfrm>
            <a:off x="3125889" y="2049443"/>
            <a:ext cx="2613422" cy="1113235"/>
          </a:xfrm>
          <a:custGeom>
            <a:avLst/>
            <a:gdLst>
              <a:gd name="T0" fmla="*/ 2147483647 w 2639"/>
              <a:gd name="T1" fmla="*/ 0 h 1133"/>
              <a:gd name="T2" fmla="*/ 2147483647 w 2639"/>
              <a:gd name="T3" fmla="*/ 2147483647 h 1133"/>
              <a:gd name="T4" fmla="*/ 2147483647 w 2639"/>
              <a:gd name="T5" fmla="*/ 2147483647 h 1133"/>
              <a:gd name="T6" fmla="*/ 2147483647 w 2639"/>
              <a:gd name="T7" fmla="*/ 2147483647 h 1133"/>
              <a:gd name="T8" fmla="*/ 2147483647 w 2639"/>
              <a:gd name="T9" fmla="*/ 2147483647 h 1133"/>
              <a:gd name="T10" fmla="*/ 2147483647 w 2639"/>
              <a:gd name="T11" fmla="*/ 2147483647 h 1133"/>
              <a:gd name="T12" fmla="*/ 2147483647 w 2639"/>
              <a:gd name="T13" fmla="*/ 2147483647 h 1133"/>
              <a:gd name="T14" fmla="*/ 2147483647 w 2639"/>
              <a:gd name="T15" fmla="*/ 2147483647 h 1133"/>
              <a:gd name="T16" fmla="*/ 2147483647 w 2639"/>
              <a:gd name="T17" fmla="*/ 2147483647 h 1133"/>
              <a:gd name="T18" fmla="*/ 2147483647 w 2639"/>
              <a:gd name="T19" fmla="*/ 2147483647 h 1133"/>
              <a:gd name="T20" fmla="*/ 2147483647 w 2639"/>
              <a:gd name="T21" fmla="*/ 2147483647 h 1133"/>
              <a:gd name="T22" fmla="*/ 2147483647 w 2639"/>
              <a:gd name="T23" fmla="*/ 2147483647 h 1133"/>
              <a:gd name="T24" fmla="*/ 2147483647 w 2639"/>
              <a:gd name="T25" fmla="*/ 2147483647 h 1133"/>
              <a:gd name="T26" fmla="*/ 2147483647 w 2639"/>
              <a:gd name="T27" fmla="*/ 2147483647 h 1133"/>
              <a:gd name="T28" fmla="*/ 2147483647 w 2639"/>
              <a:gd name="T29" fmla="*/ 2147483647 h 1133"/>
              <a:gd name="T30" fmla="*/ 2147483647 w 2639"/>
              <a:gd name="T31" fmla="*/ 2147483647 h 1133"/>
              <a:gd name="T32" fmla="*/ 2147483647 w 2639"/>
              <a:gd name="T33" fmla="*/ 2147483647 h 1133"/>
              <a:gd name="T34" fmla="*/ 2147483647 w 2639"/>
              <a:gd name="T35" fmla="*/ 2147483647 h 1133"/>
              <a:gd name="T36" fmla="*/ 2147483647 w 2639"/>
              <a:gd name="T37" fmla="*/ 2147483647 h 1133"/>
              <a:gd name="T38" fmla="*/ 2147483647 w 2639"/>
              <a:gd name="T39" fmla="*/ 2147483647 h 1133"/>
              <a:gd name="T40" fmla="*/ 2147483647 w 2639"/>
              <a:gd name="T41" fmla="*/ 2147483647 h 1133"/>
              <a:gd name="T42" fmla="*/ 2147483647 w 2639"/>
              <a:gd name="T43" fmla="*/ 2147483647 h 1133"/>
              <a:gd name="T44" fmla="*/ 2147483647 w 2639"/>
              <a:gd name="T45" fmla="*/ 2147483647 h 1133"/>
              <a:gd name="T46" fmla="*/ 2147483647 w 2639"/>
              <a:gd name="T47" fmla="*/ 2147483647 h 1133"/>
              <a:gd name="T48" fmla="*/ 2147483647 w 2639"/>
              <a:gd name="T49" fmla="*/ 2147483647 h 1133"/>
              <a:gd name="T50" fmla="*/ 2147483647 w 2639"/>
              <a:gd name="T51" fmla="*/ 2147483647 h 1133"/>
              <a:gd name="T52" fmla="*/ 2147483647 w 2639"/>
              <a:gd name="T53" fmla="*/ 2147483647 h 1133"/>
              <a:gd name="T54" fmla="*/ 2147483647 w 2639"/>
              <a:gd name="T55" fmla="*/ 2147483647 h 1133"/>
              <a:gd name="T56" fmla="*/ 2147483647 w 2639"/>
              <a:gd name="T57" fmla="*/ 2147483647 h 1133"/>
              <a:gd name="T58" fmla="*/ 2147483647 w 2639"/>
              <a:gd name="T59" fmla="*/ 2147483647 h 1133"/>
              <a:gd name="T60" fmla="*/ 2147483647 w 2639"/>
              <a:gd name="T61" fmla="*/ 2147483647 h 1133"/>
              <a:gd name="T62" fmla="*/ 2147483647 w 2639"/>
              <a:gd name="T63" fmla="*/ 2147483647 h 1133"/>
              <a:gd name="T64" fmla="*/ 2147483647 w 2639"/>
              <a:gd name="T65" fmla="*/ 2147483647 h 1133"/>
              <a:gd name="T66" fmla="*/ 2147483647 w 2639"/>
              <a:gd name="T67" fmla="*/ 2147483647 h 1133"/>
              <a:gd name="T68" fmla="*/ 2147483647 w 2639"/>
              <a:gd name="T69" fmla="*/ 2147483647 h 1133"/>
              <a:gd name="T70" fmla="*/ 2147483647 w 2639"/>
              <a:gd name="T71" fmla="*/ 2147483647 h 1133"/>
              <a:gd name="T72" fmla="*/ 2147483647 w 2639"/>
              <a:gd name="T73" fmla="*/ 2147483647 h 1133"/>
              <a:gd name="T74" fmla="*/ 2147483647 w 2639"/>
              <a:gd name="T75" fmla="*/ 2147483647 h 1133"/>
              <a:gd name="T76" fmla="*/ 2147483647 w 2639"/>
              <a:gd name="T77" fmla="*/ 2147483647 h 1133"/>
              <a:gd name="T78" fmla="*/ 2147483647 w 2639"/>
              <a:gd name="T79" fmla="*/ 2147483647 h 1133"/>
              <a:gd name="T80" fmla="*/ 2147483647 w 2639"/>
              <a:gd name="T81" fmla="*/ 2147483647 h 1133"/>
              <a:gd name="T82" fmla="*/ 2147483647 w 2639"/>
              <a:gd name="T83" fmla="*/ 2147483647 h 1133"/>
              <a:gd name="T84" fmla="*/ 2147483647 w 2639"/>
              <a:gd name="T85" fmla="*/ 2147483647 h 1133"/>
              <a:gd name="T86" fmla="*/ 2147483647 w 2639"/>
              <a:gd name="T87" fmla="*/ 2147483647 h 1133"/>
              <a:gd name="T88" fmla="*/ 2147483647 w 2639"/>
              <a:gd name="T89" fmla="*/ 2147483647 h 1133"/>
              <a:gd name="T90" fmla="*/ 2147483647 w 2639"/>
              <a:gd name="T91" fmla="*/ 2147483647 h 1133"/>
              <a:gd name="T92" fmla="*/ 2147483647 w 2639"/>
              <a:gd name="T93" fmla="*/ 2147483647 h 1133"/>
              <a:gd name="T94" fmla="*/ 2147483647 w 2639"/>
              <a:gd name="T95" fmla="*/ 2147483647 h 1133"/>
              <a:gd name="T96" fmla="*/ 2147483647 w 2639"/>
              <a:gd name="T97" fmla="*/ 2147483647 h 1133"/>
              <a:gd name="T98" fmla="*/ 2147483647 w 2639"/>
              <a:gd name="T99" fmla="*/ 2147483647 h 1133"/>
              <a:gd name="T100" fmla="*/ 2147483647 w 2639"/>
              <a:gd name="T101" fmla="*/ 2147483647 h 1133"/>
              <a:gd name="T102" fmla="*/ 2147483647 w 2639"/>
              <a:gd name="T103" fmla="*/ 2147483647 h 1133"/>
              <a:gd name="T104" fmla="*/ 2147483647 w 2639"/>
              <a:gd name="T105" fmla="*/ 2147483647 h 1133"/>
              <a:gd name="T106" fmla="*/ 2147483647 w 2639"/>
              <a:gd name="T107" fmla="*/ 2147483647 h 1133"/>
              <a:gd name="T108" fmla="*/ 2147483647 w 2639"/>
              <a:gd name="T109" fmla="*/ 2147483647 h 1133"/>
              <a:gd name="T110" fmla="*/ 2147483647 w 2639"/>
              <a:gd name="T111" fmla="*/ 2147483647 h 1133"/>
              <a:gd name="T112" fmla="*/ 2147483647 w 2639"/>
              <a:gd name="T113" fmla="*/ 2147483647 h 1133"/>
              <a:gd name="T114" fmla="*/ 2147483647 w 2639"/>
              <a:gd name="T115" fmla="*/ 2147483647 h 1133"/>
              <a:gd name="T116" fmla="*/ 2147483647 w 2639"/>
              <a:gd name="T117" fmla="*/ 2147483647 h 1133"/>
              <a:gd name="T118" fmla="*/ 2147483647 w 2639"/>
              <a:gd name="T119" fmla="*/ 2147483647 h 1133"/>
              <a:gd name="T120" fmla="*/ 2147483647 w 2639"/>
              <a:gd name="T121" fmla="*/ 2147483647 h 11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39"/>
              <a:gd name="T184" fmla="*/ 0 h 1133"/>
              <a:gd name="T185" fmla="*/ 2639 w 2639"/>
              <a:gd name="T186" fmla="*/ 1133 h 11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39" h="1133">
                <a:moveTo>
                  <a:pt x="2211" y="30"/>
                </a:moveTo>
                <a:lnTo>
                  <a:pt x="2232" y="0"/>
                </a:lnTo>
                <a:lnTo>
                  <a:pt x="468" y="0"/>
                </a:lnTo>
                <a:lnTo>
                  <a:pt x="454" y="17"/>
                </a:lnTo>
                <a:lnTo>
                  <a:pt x="448" y="43"/>
                </a:lnTo>
                <a:lnTo>
                  <a:pt x="448" y="71"/>
                </a:lnTo>
                <a:lnTo>
                  <a:pt x="454" y="94"/>
                </a:lnTo>
                <a:lnTo>
                  <a:pt x="470" y="120"/>
                </a:lnTo>
                <a:lnTo>
                  <a:pt x="486" y="144"/>
                </a:lnTo>
                <a:lnTo>
                  <a:pt x="499" y="163"/>
                </a:lnTo>
                <a:lnTo>
                  <a:pt x="514" y="184"/>
                </a:lnTo>
                <a:lnTo>
                  <a:pt x="525" y="206"/>
                </a:lnTo>
                <a:lnTo>
                  <a:pt x="539" y="232"/>
                </a:lnTo>
                <a:lnTo>
                  <a:pt x="546" y="255"/>
                </a:lnTo>
                <a:lnTo>
                  <a:pt x="550" y="279"/>
                </a:lnTo>
                <a:lnTo>
                  <a:pt x="550" y="300"/>
                </a:lnTo>
                <a:lnTo>
                  <a:pt x="548" y="324"/>
                </a:lnTo>
                <a:lnTo>
                  <a:pt x="543" y="339"/>
                </a:lnTo>
                <a:lnTo>
                  <a:pt x="537" y="363"/>
                </a:lnTo>
                <a:lnTo>
                  <a:pt x="528" y="382"/>
                </a:lnTo>
                <a:lnTo>
                  <a:pt x="514" y="397"/>
                </a:lnTo>
                <a:lnTo>
                  <a:pt x="499" y="412"/>
                </a:lnTo>
                <a:lnTo>
                  <a:pt x="479" y="423"/>
                </a:lnTo>
                <a:lnTo>
                  <a:pt x="445" y="429"/>
                </a:lnTo>
                <a:lnTo>
                  <a:pt x="420" y="427"/>
                </a:lnTo>
                <a:lnTo>
                  <a:pt x="393" y="419"/>
                </a:lnTo>
                <a:lnTo>
                  <a:pt x="361" y="406"/>
                </a:lnTo>
                <a:lnTo>
                  <a:pt x="328" y="391"/>
                </a:lnTo>
                <a:lnTo>
                  <a:pt x="306" y="376"/>
                </a:lnTo>
                <a:lnTo>
                  <a:pt x="281" y="361"/>
                </a:lnTo>
                <a:lnTo>
                  <a:pt x="260" y="348"/>
                </a:lnTo>
                <a:lnTo>
                  <a:pt x="240" y="335"/>
                </a:lnTo>
                <a:lnTo>
                  <a:pt x="217" y="324"/>
                </a:lnTo>
                <a:lnTo>
                  <a:pt x="192" y="318"/>
                </a:lnTo>
                <a:lnTo>
                  <a:pt x="166" y="316"/>
                </a:lnTo>
                <a:lnTo>
                  <a:pt x="142" y="320"/>
                </a:lnTo>
                <a:lnTo>
                  <a:pt x="115" y="328"/>
                </a:lnTo>
                <a:lnTo>
                  <a:pt x="96" y="341"/>
                </a:lnTo>
                <a:lnTo>
                  <a:pt x="73" y="356"/>
                </a:lnTo>
                <a:lnTo>
                  <a:pt x="51" y="378"/>
                </a:lnTo>
                <a:lnTo>
                  <a:pt x="33" y="401"/>
                </a:lnTo>
                <a:lnTo>
                  <a:pt x="15" y="434"/>
                </a:lnTo>
                <a:lnTo>
                  <a:pt x="7" y="462"/>
                </a:lnTo>
                <a:lnTo>
                  <a:pt x="0" y="490"/>
                </a:lnTo>
                <a:lnTo>
                  <a:pt x="2" y="522"/>
                </a:lnTo>
                <a:lnTo>
                  <a:pt x="4" y="550"/>
                </a:lnTo>
                <a:lnTo>
                  <a:pt x="13" y="582"/>
                </a:lnTo>
                <a:lnTo>
                  <a:pt x="24" y="608"/>
                </a:lnTo>
                <a:lnTo>
                  <a:pt x="39" y="636"/>
                </a:lnTo>
                <a:lnTo>
                  <a:pt x="57" y="657"/>
                </a:lnTo>
                <a:lnTo>
                  <a:pt x="80" y="677"/>
                </a:lnTo>
                <a:lnTo>
                  <a:pt x="103" y="696"/>
                </a:lnTo>
                <a:lnTo>
                  <a:pt x="139" y="713"/>
                </a:lnTo>
                <a:lnTo>
                  <a:pt x="175" y="726"/>
                </a:lnTo>
                <a:lnTo>
                  <a:pt x="215" y="735"/>
                </a:lnTo>
                <a:lnTo>
                  <a:pt x="260" y="739"/>
                </a:lnTo>
                <a:lnTo>
                  <a:pt x="313" y="737"/>
                </a:lnTo>
                <a:lnTo>
                  <a:pt x="350" y="735"/>
                </a:lnTo>
                <a:lnTo>
                  <a:pt x="388" y="732"/>
                </a:lnTo>
                <a:lnTo>
                  <a:pt x="423" y="739"/>
                </a:lnTo>
                <a:lnTo>
                  <a:pt x="448" y="752"/>
                </a:lnTo>
                <a:lnTo>
                  <a:pt x="470" y="775"/>
                </a:lnTo>
                <a:lnTo>
                  <a:pt x="484" y="803"/>
                </a:lnTo>
                <a:lnTo>
                  <a:pt x="486" y="831"/>
                </a:lnTo>
                <a:lnTo>
                  <a:pt x="484" y="855"/>
                </a:lnTo>
                <a:lnTo>
                  <a:pt x="475" y="883"/>
                </a:lnTo>
                <a:lnTo>
                  <a:pt x="459" y="917"/>
                </a:lnTo>
                <a:lnTo>
                  <a:pt x="445" y="945"/>
                </a:lnTo>
                <a:lnTo>
                  <a:pt x="427" y="977"/>
                </a:lnTo>
                <a:lnTo>
                  <a:pt x="411" y="1010"/>
                </a:lnTo>
                <a:lnTo>
                  <a:pt x="386" y="1053"/>
                </a:lnTo>
                <a:lnTo>
                  <a:pt x="413" y="1057"/>
                </a:lnTo>
                <a:lnTo>
                  <a:pt x="450" y="1061"/>
                </a:lnTo>
                <a:lnTo>
                  <a:pt x="490" y="1066"/>
                </a:lnTo>
                <a:lnTo>
                  <a:pt x="534" y="1072"/>
                </a:lnTo>
                <a:lnTo>
                  <a:pt x="579" y="1076"/>
                </a:lnTo>
                <a:lnTo>
                  <a:pt x="628" y="1083"/>
                </a:lnTo>
                <a:lnTo>
                  <a:pt x="678" y="1087"/>
                </a:lnTo>
                <a:lnTo>
                  <a:pt x="735" y="1089"/>
                </a:lnTo>
                <a:lnTo>
                  <a:pt x="843" y="1089"/>
                </a:lnTo>
                <a:lnTo>
                  <a:pt x="881" y="1087"/>
                </a:lnTo>
                <a:lnTo>
                  <a:pt x="918" y="1085"/>
                </a:lnTo>
                <a:lnTo>
                  <a:pt x="961" y="1078"/>
                </a:lnTo>
                <a:lnTo>
                  <a:pt x="996" y="1068"/>
                </a:lnTo>
                <a:lnTo>
                  <a:pt x="1023" y="1055"/>
                </a:lnTo>
                <a:lnTo>
                  <a:pt x="1045" y="1040"/>
                </a:lnTo>
                <a:lnTo>
                  <a:pt x="1061" y="1025"/>
                </a:lnTo>
                <a:lnTo>
                  <a:pt x="1068" y="1007"/>
                </a:lnTo>
                <a:lnTo>
                  <a:pt x="1068" y="982"/>
                </a:lnTo>
                <a:lnTo>
                  <a:pt x="1061" y="952"/>
                </a:lnTo>
                <a:lnTo>
                  <a:pt x="1050" y="922"/>
                </a:lnTo>
                <a:lnTo>
                  <a:pt x="1038" y="894"/>
                </a:lnTo>
                <a:lnTo>
                  <a:pt x="1038" y="868"/>
                </a:lnTo>
                <a:lnTo>
                  <a:pt x="1052" y="844"/>
                </a:lnTo>
                <a:lnTo>
                  <a:pt x="1072" y="823"/>
                </a:lnTo>
                <a:lnTo>
                  <a:pt x="1100" y="805"/>
                </a:lnTo>
                <a:lnTo>
                  <a:pt x="1134" y="793"/>
                </a:lnTo>
                <a:lnTo>
                  <a:pt x="1171" y="782"/>
                </a:lnTo>
                <a:lnTo>
                  <a:pt x="1209" y="775"/>
                </a:lnTo>
                <a:lnTo>
                  <a:pt x="1255" y="769"/>
                </a:lnTo>
                <a:lnTo>
                  <a:pt x="1294" y="765"/>
                </a:lnTo>
                <a:lnTo>
                  <a:pt x="1335" y="765"/>
                </a:lnTo>
                <a:lnTo>
                  <a:pt x="1371" y="767"/>
                </a:lnTo>
                <a:lnTo>
                  <a:pt x="1408" y="775"/>
                </a:lnTo>
                <a:lnTo>
                  <a:pt x="1444" y="786"/>
                </a:lnTo>
                <a:lnTo>
                  <a:pt x="1478" y="801"/>
                </a:lnTo>
                <a:lnTo>
                  <a:pt x="1504" y="818"/>
                </a:lnTo>
                <a:lnTo>
                  <a:pt x="1529" y="840"/>
                </a:lnTo>
                <a:lnTo>
                  <a:pt x="1540" y="861"/>
                </a:lnTo>
                <a:lnTo>
                  <a:pt x="1545" y="883"/>
                </a:lnTo>
                <a:lnTo>
                  <a:pt x="1538" y="909"/>
                </a:lnTo>
                <a:lnTo>
                  <a:pt x="1527" y="930"/>
                </a:lnTo>
                <a:lnTo>
                  <a:pt x="1506" y="965"/>
                </a:lnTo>
                <a:lnTo>
                  <a:pt x="1493" y="992"/>
                </a:lnTo>
                <a:lnTo>
                  <a:pt x="1482" y="1023"/>
                </a:lnTo>
                <a:lnTo>
                  <a:pt x="1482" y="1048"/>
                </a:lnTo>
                <a:lnTo>
                  <a:pt x="1493" y="1074"/>
                </a:lnTo>
                <a:lnTo>
                  <a:pt x="1515" y="1093"/>
                </a:lnTo>
                <a:lnTo>
                  <a:pt x="1536" y="1104"/>
                </a:lnTo>
                <a:lnTo>
                  <a:pt x="1566" y="1115"/>
                </a:lnTo>
                <a:lnTo>
                  <a:pt x="1604" y="1124"/>
                </a:lnTo>
                <a:lnTo>
                  <a:pt x="1640" y="1128"/>
                </a:lnTo>
                <a:lnTo>
                  <a:pt x="1686" y="1132"/>
                </a:lnTo>
                <a:lnTo>
                  <a:pt x="1737" y="1132"/>
                </a:lnTo>
                <a:lnTo>
                  <a:pt x="1780" y="1126"/>
                </a:lnTo>
                <a:lnTo>
                  <a:pt x="1842" y="1121"/>
                </a:lnTo>
                <a:lnTo>
                  <a:pt x="1903" y="1113"/>
                </a:lnTo>
                <a:lnTo>
                  <a:pt x="1957" y="1104"/>
                </a:lnTo>
                <a:lnTo>
                  <a:pt x="2010" y="1096"/>
                </a:lnTo>
                <a:lnTo>
                  <a:pt x="2072" y="1083"/>
                </a:lnTo>
                <a:lnTo>
                  <a:pt x="2145" y="1068"/>
                </a:lnTo>
                <a:lnTo>
                  <a:pt x="2250" y="1048"/>
                </a:lnTo>
                <a:lnTo>
                  <a:pt x="2236" y="1025"/>
                </a:lnTo>
                <a:lnTo>
                  <a:pt x="2223" y="999"/>
                </a:lnTo>
                <a:lnTo>
                  <a:pt x="2211" y="971"/>
                </a:lnTo>
                <a:lnTo>
                  <a:pt x="2199" y="943"/>
                </a:lnTo>
                <a:lnTo>
                  <a:pt x="2190" y="909"/>
                </a:lnTo>
                <a:lnTo>
                  <a:pt x="2184" y="870"/>
                </a:lnTo>
                <a:lnTo>
                  <a:pt x="2186" y="833"/>
                </a:lnTo>
                <a:lnTo>
                  <a:pt x="2193" y="797"/>
                </a:lnTo>
                <a:lnTo>
                  <a:pt x="2208" y="758"/>
                </a:lnTo>
                <a:lnTo>
                  <a:pt x="2230" y="720"/>
                </a:lnTo>
                <a:lnTo>
                  <a:pt x="2254" y="685"/>
                </a:lnTo>
                <a:lnTo>
                  <a:pt x="2286" y="657"/>
                </a:lnTo>
                <a:lnTo>
                  <a:pt x="2319" y="636"/>
                </a:lnTo>
                <a:lnTo>
                  <a:pt x="2355" y="619"/>
                </a:lnTo>
                <a:lnTo>
                  <a:pt x="2389" y="601"/>
                </a:lnTo>
                <a:lnTo>
                  <a:pt x="2425" y="588"/>
                </a:lnTo>
                <a:lnTo>
                  <a:pt x="2460" y="573"/>
                </a:lnTo>
                <a:lnTo>
                  <a:pt x="2505" y="552"/>
                </a:lnTo>
                <a:lnTo>
                  <a:pt x="2535" y="539"/>
                </a:lnTo>
                <a:lnTo>
                  <a:pt x="2560" y="520"/>
                </a:lnTo>
                <a:lnTo>
                  <a:pt x="2585" y="498"/>
                </a:lnTo>
                <a:lnTo>
                  <a:pt x="2608" y="475"/>
                </a:lnTo>
                <a:lnTo>
                  <a:pt x="2622" y="447"/>
                </a:lnTo>
                <a:lnTo>
                  <a:pt x="2634" y="417"/>
                </a:lnTo>
                <a:lnTo>
                  <a:pt x="2638" y="382"/>
                </a:lnTo>
                <a:lnTo>
                  <a:pt x="2631" y="350"/>
                </a:lnTo>
                <a:lnTo>
                  <a:pt x="2617" y="316"/>
                </a:lnTo>
                <a:lnTo>
                  <a:pt x="2594" y="290"/>
                </a:lnTo>
                <a:lnTo>
                  <a:pt x="2565" y="270"/>
                </a:lnTo>
                <a:lnTo>
                  <a:pt x="2532" y="260"/>
                </a:lnTo>
                <a:lnTo>
                  <a:pt x="2501" y="260"/>
                </a:lnTo>
                <a:lnTo>
                  <a:pt x="2469" y="270"/>
                </a:lnTo>
                <a:lnTo>
                  <a:pt x="2439" y="290"/>
                </a:lnTo>
                <a:lnTo>
                  <a:pt x="2416" y="313"/>
                </a:lnTo>
                <a:lnTo>
                  <a:pt x="2392" y="339"/>
                </a:lnTo>
                <a:lnTo>
                  <a:pt x="2370" y="363"/>
                </a:lnTo>
                <a:lnTo>
                  <a:pt x="2346" y="378"/>
                </a:lnTo>
                <a:lnTo>
                  <a:pt x="2314" y="384"/>
                </a:lnTo>
                <a:lnTo>
                  <a:pt x="2275" y="384"/>
                </a:lnTo>
                <a:lnTo>
                  <a:pt x="2241" y="378"/>
                </a:lnTo>
                <a:lnTo>
                  <a:pt x="2216" y="359"/>
                </a:lnTo>
                <a:lnTo>
                  <a:pt x="2195" y="339"/>
                </a:lnTo>
                <a:lnTo>
                  <a:pt x="2177" y="316"/>
                </a:lnTo>
                <a:lnTo>
                  <a:pt x="2163" y="285"/>
                </a:lnTo>
                <a:lnTo>
                  <a:pt x="2157" y="258"/>
                </a:lnTo>
                <a:lnTo>
                  <a:pt x="2154" y="225"/>
                </a:lnTo>
                <a:lnTo>
                  <a:pt x="2157" y="191"/>
                </a:lnTo>
                <a:lnTo>
                  <a:pt x="2163" y="159"/>
                </a:lnTo>
                <a:lnTo>
                  <a:pt x="2175" y="116"/>
                </a:lnTo>
                <a:lnTo>
                  <a:pt x="2188" y="79"/>
                </a:lnTo>
                <a:lnTo>
                  <a:pt x="2197" y="56"/>
                </a:lnTo>
                <a:lnTo>
                  <a:pt x="2211" y="30"/>
                </a:lnTo>
              </a:path>
            </a:pathLst>
          </a:custGeom>
          <a:solidFill>
            <a:srgbClr val="7B70FA"/>
          </a:solidFill>
          <a:ln w="25400" cap="rnd" cmpd="sng">
            <a:solidFill>
              <a:srgbClr val="6699FF"/>
            </a:solidFill>
            <a:prstDash val="solid"/>
            <a:round/>
            <a:headEnd type="none" w="med" len="med"/>
            <a:tailEnd type="none" w="med" len="med"/>
          </a:ln>
        </p:spPr>
        <p:txBody>
          <a:bodyPr numCol="1"/>
          <a:lstStyle/>
          <a:p>
            <a:pPr fontAlgn="base">
              <a:spcBef>
                <a:spcPct val="0"/>
              </a:spcBef>
              <a:spcAft>
                <a:spcPct val="0"/>
              </a:spcAft>
            </a:pPr>
            <a:endParaRPr lang="en-US" sz="1350" dirty="0">
              <a:solidFill>
                <a:prstClr val="white"/>
              </a:solidFill>
              <a:latin typeface="Arial" charset="0"/>
            </a:endParaRPr>
          </a:p>
        </p:txBody>
      </p:sp>
      <p:sp>
        <p:nvSpPr>
          <p:cNvPr id="55305" name="Freeform 16"/>
          <p:cNvSpPr>
            <a:spLocks/>
          </p:cNvSpPr>
          <p:nvPr/>
        </p:nvSpPr>
        <p:spPr>
          <a:xfrm>
            <a:off x="1586511" y="2080925"/>
            <a:ext cx="1839515" cy="1343025"/>
          </a:xfrm>
          <a:custGeom>
            <a:avLst/>
            <a:gdLst>
              <a:gd name="T0" fmla="*/ 2147483647 w 1856"/>
              <a:gd name="T1" fmla="*/ 0 h 1367"/>
              <a:gd name="T2" fmla="*/ 2147483647 w 1856"/>
              <a:gd name="T3" fmla="*/ 2147483647 h 1367"/>
              <a:gd name="T4" fmla="*/ 2147483647 w 1856"/>
              <a:gd name="T5" fmla="*/ 2147483647 h 1367"/>
              <a:gd name="T6" fmla="*/ 2147483647 w 1856"/>
              <a:gd name="T7" fmla="*/ 2147483647 h 1367"/>
              <a:gd name="T8" fmla="*/ 2147483647 w 1856"/>
              <a:gd name="T9" fmla="*/ 2147483647 h 1367"/>
              <a:gd name="T10" fmla="*/ 2147483647 w 1856"/>
              <a:gd name="T11" fmla="*/ 2147483647 h 1367"/>
              <a:gd name="T12" fmla="*/ 2147483647 w 1856"/>
              <a:gd name="T13" fmla="*/ 2147483647 h 1367"/>
              <a:gd name="T14" fmla="*/ 2147483647 w 1856"/>
              <a:gd name="T15" fmla="*/ 2147483647 h 1367"/>
              <a:gd name="T16" fmla="*/ 2147483647 w 1856"/>
              <a:gd name="T17" fmla="*/ 2147483647 h 1367"/>
              <a:gd name="T18" fmla="*/ 2147483647 w 1856"/>
              <a:gd name="T19" fmla="*/ 2147483647 h 1367"/>
              <a:gd name="T20" fmla="*/ 2147483647 w 1856"/>
              <a:gd name="T21" fmla="*/ 2147483647 h 1367"/>
              <a:gd name="T22" fmla="*/ 2147483647 w 1856"/>
              <a:gd name="T23" fmla="*/ 2147483647 h 1367"/>
              <a:gd name="T24" fmla="*/ 2147483647 w 1856"/>
              <a:gd name="T25" fmla="*/ 2147483647 h 1367"/>
              <a:gd name="T26" fmla="*/ 2147483647 w 1856"/>
              <a:gd name="T27" fmla="*/ 2147483647 h 1367"/>
              <a:gd name="T28" fmla="*/ 2147483647 w 1856"/>
              <a:gd name="T29" fmla="*/ 2147483647 h 1367"/>
              <a:gd name="T30" fmla="*/ 2147483647 w 1856"/>
              <a:gd name="T31" fmla="*/ 2147483647 h 1367"/>
              <a:gd name="T32" fmla="*/ 2147483647 w 1856"/>
              <a:gd name="T33" fmla="*/ 2147483647 h 1367"/>
              <a:gd name="T34" fmla="*/ 2147483647 w 1856"/>
              <a:gd name="T35" fmla="*/ 2147483647 h 1367"/>
              <a:gd name="T36" fmla="*/ 2147483647 w 1856"/>
              <a:gd name="T37" fmla="*/ 2147483647 h 1367"/>
              <a:gd name="T38" fmla="*/ 2147483647 w 1856"/>
              <a:gd name="T39" fmla="*/ 2147483647 h 1367"/>
              <a:gd name="T40" fmla="*/ 2147483647 w 1856"/>
              <a:gd name="T41" fmla="*/ 2147483647 h 1367"/>
              <a:gd name="T42" fmla="*/ 2147483647 w 1856"/>
              <a:gd name="T43" fmla="*/ 2147483647 h 1367"/>
              <a:gd name="T44" fmla="*/ 2147483647 w 1856"/>
              <a:gd name="T45" fmla="*/ 2147483647 h 1367"/>
              <a:gd name="T46" fmla="*/ 2147483647 w 1856"/>
              <a:gd name="T47" fmla="*/ 2147483647 h 1367"/>
              <a:gd name="T48" fmla="*/ 2147483647 w 1856"/>
              <a:gd name="T49" fmla="*/ 2147483647 h 1367"/>
              <a:gd name="T50" fmla="*/ 2147483647 w 1856"/>
              <a:gd name="T51" fmla="*/ 2147483647 h 1367"/>
              <a:gd name="T52" fmla="*/ 2147483647 w 1856"/>
              <a:gd name="T53" fmla="*/ 2147483647 h 1367"/>
              <a:gd name="T54" fmla="*/ 2147483647 w 1856"/>
              <a:gd name="T55" fmla="*/ 2147483647 h 1367"/>
              <a:gd name="T56" fmla="*/ 2147483647 w 1856"/>
              <a:gd name="T57" fmla="*/ 2147483647 h 1367"/>
              <a:gd name="T58" fmla="*/ 2147483647 w 1856"/>
              <a:gd name="T59" fmla="*/ 2147483647 h 1367"/>
              <a:gd name="T60" fmla="*/ 2147483647 w 1856"/>
              <a:gd name="T61" fmla="*/ 2147483647 h 1367"/>
              <a:gd name="T62" fmla="*/ 2147483647 w 1856"/>
              <a:gd name="T63" fmla="*/ 2147483647 h 1367"/>
              <a:gd name="T64" fmla="*/ 2147483647 w 1856"/>
              <a:gd name="T65" fmla="*/ 2147483647 h 1367"/>
              <a:gd name="T66" fmla="*/ 2147483647 w 1856"/>
              <a:gd name="T67" fmla="*/ 2147483647 h 1367"/>
              <a:gd name="T68" fmla="*/ 2147483647 w 1856"/>
              <a:gd name="T69" fmla="*/ 2147483647 h 1367"/>
              <a:gd name="T70" fmla="*/ 2147483647 w 1856"/>
              <a:gd name="T71" fmla="*/ 2147483647 h 1367"/>
              <a:gd name="T72" fmla="*/ 2147483647 w 1856"/>
              <a:gd name="T73" fmla="*/ 2147483647 h 1367"/>
              <a:gd name="T74" fmla="*/ 2147483647 w 1856"/>
              <a:gd name="T75" fmla="*/ 2147483647 h 1367"/>
              <a:gd name="T76" fmla="*/ 2147483647 w 1856"/>
              <a:gd name="T77" fmla="*/ 2147483647 h 1367"/>
              <a:gd name="T78" fmla="*/ 2147483647 w 1856"/>
              <a:gd name="T79" fmla="*/ 2147483647 h 1367"/>
              <a:gd name="T80" fmla="*/ 2147483647 w 1856"/>
              <a:gd name="T81" fmla="*/ 2147483647 h 1367"/>
              <a:gd name="T82" fmla="*/ 2147483647 w 1856"/>
              <a:gd name="T83" fmla="*/ 2147483647 h 1367"/>
              <a:gd name="T84" fmla="*/ 0 w 1856"/>
              <a:gd name="T85" fmla="*/ 2147483647 h 13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56"/>
              <a:gd name="T130" fmla="*/ 0 h 1367"/>
              <a:gd name="T131" fmla="*/ 1856 w 1856"/>
              <a:gd name="T132" fmla="*/ 1367 h 13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56" h="1367">
                <a:moveTo>
                  <a:pt x="0" y="1121"/>
                </a:moveTo>
                <a:lnTo>
                  <a:pt x="244" y="0"/>
                </a:lnTo>
                <a:lnTo>
                  <a:pt x="1773" y="0"/>
                </a:lnTo>
                <a:lnTo>
                  <a:pt x="1759" y="17"/>
                </a:lnTo>
                <a:lnTo>
                  <a:pt x="1753" y="43"/>
                </a:lnTo>
                <a:lnTo>
                  <a:pt x="1753" y="71"/>
                </a:lnTo>
                <a:lnTo>
                  <a:pt x="1759" y="94"/>
                </a:lnTo>
                <a:lnTo>
                  <a:pt x="1775" y="120"/>
                </a:lnTo>
                <a:lnTo>
                  <a:pt x="1791" y="144"/>
                </a:lnTo>
                <a:lnTo>
                  <a:pt x="1804" y="163"/>
                </a:lnTo>
                <a:lnTo>
                  <a:pt x="1819" y="184"/>
                </a:lnTo>
                <a:lnTo>
                  <a:pt x="1830" y="206"/>
                </a:lnTo>
                <a:lnTo>
                  <a:pt x="1844" y="232"/>
                </a:lnTo>
                <a:lnTo>
                  <a:pt x="1851" y="255"/>
                </a:lnTo>
                <a:lnTo>
                  <a:pt x="1855" y="279"/>
                </a:lnTo>
                <a:lnTo>
                  <a:pt x="1855" y="300"/>
                </a:lnTo>
                <a:lnTo>
                  <a:pt x="1853" y="324"/>
                </a:lnTo>
                <a:lnTo>
                  <a:pt x="1848" y="339"/>
                </a:lnTo>
                <a:lnTo>
                  <a:pt x="1842" y="363"/>
                </a:lnTo>
                <a:lnTo>
                  <a:pt x="1833" y="382"/>
                </a:lnTo>
                <a:lnTo>
                  <a:pt x="1819" y="397"/>
                </a:lnTo>
                <a:lnTo>
                  <a:pt x="1804" y="412"/>
                </a:lnTo>
                <a:lnTo>
                  <a:pt x="1784" y="423"/>
                </a:lnTo>
                <a:lnTo>
                  <a:pt x="1750" y="429"/>
                </a:lnTo>
                <a:lnTo>
                  <a:pt x="1725" y="427"/>
                </a:lnTo>
                <a:lnTo>
                  <a:pt x="1698" y="419"/>
                </a:lnTo>
                <a:lnTo>
                  <a:pt x="1666" y="406"/>
                </a:lnTo>
                <a:lnTo>
                  <a:pt x="1633" y="391"/>
                </a:lnTo>
                <a:lnTo>
                  <a:pt x="1611" y="376"/>
                </a:lnTo>
                <a:lnTo>
                  <a:pt x="1586" y="361"/>
                </a:lnTo>
                <a:lnTo>
                  <a:pt x="1565" y="348"/>
                </a:lnTo>
                <a:lnTo>
                  <a:pt x="1545" y="335"/>
                </a:lnTo>
                <a:lnTo>
                  <a:pt x="1522" y="324"/>
                </a:lnTo>
                <a:lnTo>
                  <a:pt x="1497" y="318"/>
                </a:lnTo>
                <a:lnTo>
                  <a:pt x="1471" y="316"/>
                </a:lnTo>
                <a:lnTo>
                  <a:pt x="1447" y="320"/>
                </a:lnTo>
                <a:lnTo>
                  <a:pt x="1420" y="328"/>
                </a:lnTo>
                <a:lnTo>
                  <a:pt x="1401" y="341"/>
                </a:lnTo>
                <a:lnTo>
                  <a:pt x="1378" y="356"/>
                </a:lnTo>
                <a:lnTo>
                  <a:pt x="1356" y="378"/>
                </a:lnTo>
                <a:lnTo>
                  <a:pt x="1338" y="401"/>
                </a:lnTo>
                <a:lnTo>
                  <a:pt x="1320" y="434"/>
                </a:lnTo>
                <a:lnTo>
                  <a:pt x="1312" y="462"/>
                </a:lnTo>
                <a:lnTo>
                  <a:pt x="1305" y="490"/>
                </a:lnTo>
                <a:lnTo>
                  <a:pt x="1307" y="522"/>
                </a:lnTo>
                <a:lnTo>
                  <a:pt x="1309" y="550"/>
                </a:lnTo>
                <a:lnTo>
                  <a:pt x="1318" y="582"/>
                </a:lnTo>
                <a:lnTo>
                  <a:pt x="1329" y="608"/>
                </a:lnTo>
                <a:lnTo>
                  <a:pt x="1344" y="636"/>
                </a:lnTo>
                <a:lnTo>
                  <a:pt x="1362" y="657"/>
                </a:lnTo>
                <a:lnTo>
                  <a:pt x="1385" y="677"/>
                </a:lnTo>
                <a:lnTo>
                  <a:pt x="1408" y="696"/>
                </a:lnTo>
                <a:lnTo>
                  <a:pt x="1444" y="713"/>
                </a:lnTo>
                <a:lnTo>
                  <a:pt x="1480" y="726"/>
                </a:lnTo>
                <a:lnTo>
                  <a:pt x="1520" y="735"/>
                </a:lnTo>
                <a:lnTo>
                  <a:pt x="1565" y="739"/>
                </a:lnTo>
                <a:lnTo>
                  <a:pt x="1618" y="737"/>
                </a:lnTo>
                <a:lnTo>
                  <a:pt x="1655" y="735"/>
                </a:lnTo>
                <a:lnTo>
                  <a:pt x="1693" y="732"/>
                </a:lnTo>
                <a:lnTo>
                  <a:pt x="1728" y="739"/>
                </a:lnTo>
                <a:lnTo>
                  <a:pt x="1753" y="752"/>
                </a:lnTo>
                <a:lnTo>
                  <a:pt x="1775" y="775"/>
                </a:lnTo>
                <a:lnTo>
                  <a:pt x="1789" y="803"/>
                </a:lnTo>
                <a:lnTo>
                  <a:pt x="1791" y="831"/>
                </a:lnTo>
                <a:lnTo>
                  <a:pt x="1789" y="855"/>
                </a:lnTo>
                <a:lnTo>
                  <a:pt x="1780" y="883"/>
                </a:lnTo>
                <a:lnTo>
                  <a:pt x="1764" y="917"/>
                </a:lnTo>
                <a:lnTo>
                  <a:pt x="1750" y="945"/>
                </a:lnTo>
                <a:lnTo>
                  <a:pt x="1732" y="977"/>
                </a:lnTo>
                <a:lnTo>
                  <a:pt x="1716" y="1010"/>
                </a:lnTo>
                <a:lnTo>
                  <a:pt x="1695" y="1044"/>
                </a:lnTo>
                <a:lnTo>
                  <a:pt x="1560" y="1044"/>
                </a:lnTo>
                <a:lnTo>
                  <a:pt x="1509" y="1040"/>
                </a:lnTo>
                <a:lnTo>
                  <a:pt x="1458" y="1035"/>
                </a:lnTo>
                <a:lnTo>
                  <a:pt x="1398" y="1031"/>
                </a:lnTo>
                <a:lnTo>
                  <a:pt x="1335" y="1025"/>
                </a:lnTo>
                <a:lnTo>
                  <a:pt x="1262" y="1018"/>
                </a:lnTo>
                <a:lnTo>
                  <a:pt x="1205" y="1014"/>
                </a:lnTo>
                <a:lnTo>
                  <a:pt x="1162" y="1016"/>
                </a:lnTo>
                <a:lnTo>
                  <a:pt x="1123" y="1023"/>
                </a:lnTo>
                <a:lnTo>
                  <a:pt x="1098" y="1031"/>
                </a:lnTo>
                <a:lnTo>
                  <a:pt x="1078" y="1044"/>
                </a:lnTo>
                <a:lnTo>
                  <a:pt x="1063" y="1061"/>
                </a:lnTo>
                <a:lnTo>
                  <a:pt x="1056" y="1081"/>
                </a:lnTo>
                <a:lnTo>
                  <a:pt x="1061" y="1100"/>
                </a:lnTo>
                <a:lnTo>
                  <a:pt x="1070" y="1121"/>
                </a:lnTo>
                <a:lnTo>
                  <a:pt x="1084" y="1147"/>
                </a:lnTo>
                <a:lnTo>
                  <a:pt x="1098" y="1171"/>
                </a:lnTo>
                <a:lnTo>
                  <a:pt x="1105" y="1197"/>
                </a:lnTo>
                <a:lnTo>
                  <a:pt x="1105" y="1222"/>
                </a:lnTo>
                <a:lnTo>
                  <a:pt x="1098" y="1248"/>
                </a:lnTo>
                <a:lnTo>
                  <a:pt x="1082" y="1272"/>
                </a:lnTo>
                <a:lnTo>
                  <a:pt x="1065" y="1293"/>
                </a:lnTo>
                <a:lnTo>
                  <a:pt x="1041" y="1313"/>
                </a:lnTo>
                <a:lnTo>
                  <a:pt x="1011" y="1330"/>
                </a:lnTo>
                <a:lnTo>
                  <a:pt x="981" y="1343"/>
                </a:lnTo>
                <a:lnTo>
                  <a:pt x="947" y="1351"/>
                </a:lnTo>
                <a:lnTo>
                  <a:pt x="916" y="1358"/>
                </a:lnTo>
                <a:lnTo>
                  <a:pt x="883" y="1362"/>
                </a:lnTo>
                <a:lnTo>
                  <a:pt x="852" y="1366"/>
                </a:lnTo>
                <a:lnTo>
                  <a:pt x="823" y="1366"/>
                </a:lnTo>
                <a:lnTo>
                  <a:pt x="794" y="1362"/>
                </a:lnTo>
                <a:lnTo>
                  <a:pt x="767" y="1358"/>
                </a:lnTo>
                <a:lnTo>
                  <a:pt x="744" y="1351"/>
                </a:lnTo>
                <a:lnTo>
                  <a:pt x="723" y="1345"/>
                </a:lnTo>
                <a:lnTo>
                  <a:pt x="701" y="1332"/>
                </a:lnTo>
                <a:lnTo>
                  <a:pt x="683" y="1319"/>
                </a:lnTo>
                <a:lnTo>
                  <a:pt x="668" y="1300"/>
                </a:lnTo>
                <a:lnTo>
                  <a:pt x="648" y="1278"/>
                </a:lnTo>
                <a:lnTo>
                  <a:pt x="632" y="1257"/>
                </a:lnTo>
                <a:lnTo>
                  <a:pt x="616" y="1237"/>
                </a:lnTo>
                <a:lnTo>
                  <a:pt x="598" y="1212"/>
                </a:lnTo>
                <a:lnTo>
                  <a:pt x="582" y="1188"/>
                </a:lnTo>
                <a:lnTo>
                  <a:pt x="559" y="1164"/>
                </a:lnTo>
                <a:lnTo>
                  <a:pt x="534" y="1141"/>
                </a:lnTo>
                <a:lnTo>
                  <a:pt x="510" y="1124"/>
                </a:lnTo>
                <a:lnTo>
                  <a:pt x="484" y="1108"/>
                </a:lnTo>
                <a:lnTo>
                  <a:pt x="454" y="1098"/>
                </a:lnTo>
                <a:lnTo>
                  <a:pt x="424" y="1089"/>
                </a:lnTo>
                <a:lnTo>
                  <a:pt x="384" y="1083"/>
                </a:lnTo>
                <a:lnTo>
                  <a:pt x="340" y="1081"/>
                </a:lnTo>
                <a:lnTo>
                  <a:pt x="301" y="1078"/>
                </a:lnTo>
                <a:lnTo>
                  <a:pt x="265" y="1078"/>
                </a:lnTo>
                <a:lnTo>
                  <a:pt x="224" y="1081"/>
                </a:lnTo>
                <a:lnTo>
                  <a:pt x="186" y="1087"/>
                </a:lnTo>
                <a:lnTo>
                  <a:pt x="146" y="1093"/>
                </a:lnTo>
                <a:lnTo>
                  <a:pt x="101" y="1102"/>
                </a:lnTo>
                <a:lnTo>
                  <a:pt x="57" y="1111"/>
                </a:lnTo>
                <a:lnTo>
                  <a:pt x="0" y="1121"/>
                </a:lnTo>
              </a:path>
            </a:pathLst>
          </a:custGeom>
          <a:solidFill>
            <a:srgbClr val="00B294"/>
          </a:solidFill>
          <a:ln w="25400" cap="rnd" cmpd="sng">
            <a:solidFill>
              <a:srgbClr val="33CC33"/>
            </a:solidFill>
            <a:prstDash val="solid"/>
            <a:round/>
            <a:headEnd type="none" w="med" len="med"/>
            <a:tailEnd type="none" w="med" len="med"/>
          </a:ln>
        </p:spPr>
        <p:txBody>
          <a:bodyPr numCol="1"/>
          <a:lstStyle/>
          <a:p>
            <a:pPr fontAlgn="base">
              <a:spcBef>
                <a:spcPct val="0"/>
              </a:spcBef>
              <a:spcAft>
                <a:spcPct val="0"/>
              </a:spcAft>
            </a:pPr>
            <a:endParaRPr lang="en-US" sz="1350" dirty="0">
              <a:solidFill>
                <a:prstClr val="white"/>
              </a:solidFill>
              <a:latin typeface="Arial" charset="0"/>
            </a:endParaRPr>
          </a:p>
        </p:txBody>
      </p:sp>
      <p:sp>
        <p:nvSpPr>
          <p:cNvPr id="55306" name="Freeform 17"/>
          <p:cNvSpPr>
            <a:spLocks/>
          </p:cNvSpPr>
          <p:nvPr/>
        </p:nvSpPr>
        <p:spPr>
          <a:xfrm>
            <a:off x="3413570" y="2802229"/>
            <a:ext cx="2499122" cy="1514475"/>
          </a:xfrm>
          <a:custGeom>
            <a:avLst/>
            <a:gdLst>
              <a:gd name="T0" fmla="*/ 2147483647 w 2524"/>
              <a:gd name="T1" fmla="*/ 2147483647 h 1542"/>
              <a:gd name="T2" fmla="*/ 2147483647 w 2524"/>
              <a:gd name="T3" fmla="*/ 2147483647 h 1542"/>
              <a:gd name="T4" fmla="*/ 2147483647 w 2524"/>
              <a:gd name="T5" fmla="*/ 2147483647 h 1542"/>
              <a:gd name="T6" fmla="*/ 2147483647 w 2524"/>
              <a:gd name="T7" fmla="*/ 2147483647 h 1542"/>
              <a:gd name="T8" fmla="*/ 2147483647 w 2524"/>
              <a:gd name="T9" fmla="*/ 2147483647 h 1542"/>
              <a:gd name="T10" fmla="*/ 2147483647 w 2524"/>
              <a:gd name="T11" fmla="*/ 2147483647 h 1542"/>
              <a:gd name="T12" fmla="*/ 2147483647 w 2524"/>
              <a:gd name="T13" fmla="*/ 2147483647 h 1542"/>
              <a:gd name="T14" fmla="*/ 2147483647 w 2524"/>
              <a:gd name="T15" fmla="*/ 2147483647 h 1542"/>
              <a:gd name="T16" fmla="*/ 2147483647 w 2524"/>
              <a:gd name="T17" fmla="*/ 2147483647 h 1542"/>
              <a:gd name="T18" fmla="*/ 2147483647 w 2524"/>
              <a:gd name="T19" fmla="*/ 2147483647 h 1542"/>
              <a:gd name="T20" fmla="*/ 2147483647 w 2524"/>
              <a:gd name="T21" fmla="*/ 2147483647 h 1542"/>
              <a:gd name="T22" fmla="*/ 2147483647 w 2524"/>
              <a:gd name="T23" fmla="*/ 2147483647 h 1542"/>
              <a:gd name="T24" fmla="*/ 2147483647 w 2524"/>
              <a:gd name="T25" fmla="*/ 2147483647 h 1542"/>
              <a:gd name="T26" fmla="*/ 2147483647 w 2524"/>
              <a:gd name="T27" fmla="*/ 2147483647 h 1542"/>
              <a:gd name="T28" fmla="*/ 2147483647 w 2524"/>
              <a:gd name="T29" fmla="*/ 2147483647 h 1542"/>
              <a:gd name="T30" fmla="*/ 2147483647 w 2524"/>
              <a:gd name="T31" fmla="*/ 2147483647 h 1542"/>
              <a:gd name="T32" fmla="*/ 2147483647 w 2524"/>
              <a:gd name="T33" fmla="*/ 2147483647 h 1542"/>
              <a:gd name="T34" fmla="*/ 2147483647 w 2524"/>
              <a:gd name="T35" fmla="*/ 2147483647 h 1542"/>
              <a:gd name="T36" fmla="*/ 2147483647 w 2524"/>
              <a:gd name="T37" fmla="*/ 2147483647 h 1542"/>
              <a:gd name="T38" fmla="*/ 2147483647 w 2524"/>
              <a:gd name="T39" fmla="*/ 2147483647 h 1542"/>
              <a:gd name="T40" fmla="*/ 2147483647 w 2524"/>
              <a:gd name="T41" fmla="*/ 2147483647 h 1542"/>
              <a:gd name="T42" fmla="*/ 2147483647 w 2524"/>
              <a:gd name="T43" fmla="*/ 2147483647 h 1542"/>
              <a:gd name="T44" fmla="*/ 2147483647 w 2524"/>
              <a:gd name="T45" fmla="*/ 2147483647 h 1542"/>
              <a:gd name="T46" fmla="*/ 2147483647 w 2524"/>
              <a:gd name="T47" fmla="*/ 2147483647 h 1542"/>
              <a:gd name="T48" fmla="*/ 2147483647 w 2524"/>
              <a:gd name="T49" fmla="*/ 2147483647 h 1542"/>
              <a:gd name="T50" fmla="*/ 2147483647 w 2524"/>
              <a:gd name="T51" fmla="*/ 2147483647 h 1542"/>
              <a:gd name="T52" fmla="*/ 2147483647 w 2524"/>
              <a:gd name="T53" fmla="*/ 2147483647 h 1542"/>
              <a:gd name="T54" fmla="*/ 2147483647 w 2524"/>
              <a:gd name="T55" fmla="*/ 2147483647 h 1542"/>
              <a:gd name="T56" fmla="*/ 2147483647 w 2524"/>
              <a:gd name="T57" fmla="*/ 2147483647 h 1542"/>
              <a:gd name="T58" fmla="*/ 2147483647 w 2524"/>
              <a:gd name="T59" fmla="*/ 2147483647 h 1542"/>
              <a:gd name="T60" fmla="*/ 2147483647 w 2524"/>
              <a:gd name="T61" fmla="*/ 2147483647 h 1542"/>
              <a:gd name="T62" fmla="*/ 2147483647 w 2524"/>
              <a:gd name="T63" fmla="*/ 2147483647 h 1542"/>
              <a:gd name="T64" fmla="*/ 2147483647 w 2524"/>
              <a:gd name="T65" fmla="*/ 2147483647 h 1542"/>
              <a:gd name="T66" fmla="*/ 2147483647 w 2524"/>
              <a:gd name="T67" fmla="*/ 2147483647 h 1542"/>
              <a:gd name="T68" fmla="*/ 2147483647 w 2524"/>
              <a:gd name="T69" fmla="*/ 2147483647 h 1542"/>
              <a:gd name="T70" fmla="*/ 2147483647 w 2524"/>
              <a:gd name="T71" fmla="*/ 2147483647 h 1542"/>
              <a:gd name="T72" fmla="*/ 2147483647 w 2524"/>
              <a:gd name="T73" fmla="*/ 2147483647 h 1542"/>
              <a:gd name="T74" fmla="*/ 2147483647 w 2524"/>
              <a:gd name="T75" fmla="*/ 2147483647 h 1542"/>
              <a:gd name="T76" fmla="*/ 2147483647 w 2524"/>
              <a:gd name="T77" fmla="*/ 2147483647 h 1542"/>
              <a:gd name="T78" fmla="*/ 2147483647 w 2524"/>
              <a:gd name="T79" fmla="*/ 2147483647 h 1542"/>
              <a:gd name="T80" fmla="*/ 2147483647 w 2524"/>
              <a:gd name="T81" fmla="*/ 2147483647 h 1542"/>
              <a:gd name="T82" fmla="*/ 2147483647 w 2524"/>
              <a:gd name="T83" fmla="*/ 2147483647 h 1542"/>
              <a:gd name="T84" fmla="*/ 2147483647 w 2524"/>
              <a:gd name="T85" fmla="*/ 2147483647 h 1542"/>
              <a:gd name="T86" fmla="*/ 2147483647 w 2524"/>
              <a:gd name="T87" fmla="*/ 2147483647 h 1542"/>
              <a:gd name="T88" fmla="*/ 2147483647 w 2524"/>
              <a:gd name="T89" fmla="*/ 2147483647 h 1542"/>
              <a:gd name="T90" fmla="*/ 2147483647 w 2524"/>
              <a:gd name="T91" fmla="*/ 0 h 1542"/>
              <a:gd name="T92" fmla="*/ 2147483647 w 2524"/>
              <a:gd name="T93" fmla="*/ 2147483647 h 1542"/>
              <a:gd name="T94" fmla="*/ 2147483647 w 2524"/>
              <a:gd name="T95" fmla="*/ 2147483647 h 1542"/>
              <a:gd name="T96" fmla="*/ 2147483647 w 2524"/>
              <a:gd name="T97" fmla="*/ 2147483647 h 1542"/>
              <a:gd name="T98" fmla="*/ 2147483647 w 2524"/>
              <a:gd name="T99" fmla="*/ 2147483647 h 1542"/>
              <a:gd name="T100" fmla="*/ 2147483647 w 2524"/>
              <a:gd name="T101" fmla="*/ 2147483647 h 1542"/>
              <a:gd name="T102" fmla="*/ 2147483647 w 2524"/>
              <a:gd name="T103" fmla="*/ 2147483647 h 15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24"/>
              <a:gd name="T157" fmla="*/ 0 h 1542"/>
              <a:gd name="T158" fmla="*/ 2524 w 2524"/>
              <a:gd name="T159" fmla="*/ 1542 h 154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24" h="1542">
                <a:moveTo>
                  <a:pt x="2074" y="306"/>
                </a:moveTo>
                <a:lnTo>
                  <a:pt x="2083" y="344"/>
                </a:lnTo>
                <a:lnTo>
                  <a:pt x="2090" y="374"/>
                </a:lnTo>
                <a:lnTo>
                  <a:pt x="2092" y="398"/>
                </a:lnTo>
                <a:lnTo>
                  <a:pt x="2085" y="424"/>
                </a:lnTo>
                <a:lnTo>
                  <a:pt x="2074" y="460"/>
                </a:lnTo>
                <a:lnTo>
                  <a:pt x="2060" y="497"/>
                </a:lnTo>
                <a:lnTo>
                  <a:pt x="2047" y="531"/>
                </a:lnTo>
                <a:lnTo>
                  <a:pt x="2035" y="563"/>
                </a:lnTo>
                <a:lnTo>
                  <a:pt x="2017" y="604"/>
                </a:lnTo>
                <a:lnTo>
                  <a:pt x="2001" y="636"/>
                </a:lnTo>
                <a:lnTo>
                  <a:pt x="1990" y="664"/>
                </a:lnTo>
                <a:lnTo>
                  <a:pt x="1978" y="703"/>
                </a:lnTo>
                <a:lnTo>
                  <a:pt x="1967" y="735"/>
                </a:lnTo>
                <a:lnTo>
                  <a:pt x="1965" y="768"/>
                </a:lnTo>
                <a:lnTo>
                  <a:pt x="1972" y="802"/>
                </a:lnTo>
                <a:lnTo>
                  <a:pt x="1983" y="832"/>
                </a:lnTo>
                <a:lnTo>
                  <a:pt x="2005" y="858"/>
                </a:lnTo>
                <a:lnTo>
                  <a:pt x="2028" y="873"/>
                </a:lnTo>
                <a:lnTo>
                  <a:pt x="2060" y="875"/>
                </a:lnTo>
                <a:lnTo>
                  <a:pt x="2099" y="873"/>
                </a:lnTo>
                <a:lnTo>
                  <a:pt x="2125" y="862"/>
                </a:lnTo>
                <a:lnTo>
                  <a:pt x="2156" y="849"/>
                </a:lnTo>
                <a:lnTo>
                  <a:pt x="2181" y="830"/>
                </a:lnTo>
                <a:lnTo>
                  <a:pt x="2200" y="804"/>
                </a:lnTo>
                <a:lnTo>
                  <a:pt x="2211" y="774"/>
                </a:lnTo>
                <a:lnTo>
                  <a:pt x="2216" y="742"/>
                </a:lnTo>
                <a:lnTo>
                  <a:pt x="2232" y="712"/>
                </a:lnTo>
                <a:lnTo>
                  <a:pt x="2252" y="686"/>
                </a:lnTo>
                <a:lnTo>
                  <a:pt x="2281" y="667"/>
                </a:lnTo>
                <a:lnTo>
                  <a:pt x="2309" y="656"/>
                </a:lnTo>
                <a:lnTo>
                  <a:pt x="2341" y="651"/>
                </a:lnTo>
                <a:lnTo>
                  <a:pt x="2364" y="649"/>
                </a:lnTo>
                <a:lnTo>
                  <a:pt x="2396" y="654"/>
                </a:lnTo>
                <a:lnTo>
                  <a:pt x="2427" y="662"/>
                </a:lnTo>
                <a:lnTo>
                  <a:pt x="2455" y="673"/>
                </a:lnTo>
                <a:lnTo>
                  <a:pt x="2476" y="694"/>
                </a:lnTo>
                <a:lnTo>
                  <a:pt x="2494" y="716"/>
                </a:lnTo>
                <a:lnTo>
                  <a:pt x="2512" y="735"/>
                </a:lnTo>
                <a:lnTo>
                  <a:pt x="2521" y="763"/>
                </a:lnTo>
                <a:lnTo>
                  <a:pt x="2523" y="789"/>
                </a:lnTo>
                <a:lnTo>
                  <a:pt x="2518" y="817"/>
                </a:lnTo>
                <a:lnTo>
                  <a:pt x="2509" y="841"/>
                </a:lnTo>
                <a:lnTo>
                  <a:pt x="2503" y="860"/>
                </a:lnTo>
                <a:lnTo>
                  <a:pt x="2491" y="886"/>
                </a:lnTo>
                <a:lnTo>
                  <a:pt x="2467" y="918"/>
                </a:lnTo>
                <a:lnTo>
                  <a:pt x="2444" y="944"/>
                </a:lnTo>
                <a:lnTo>
                  <a:pt x="2418" y="970"/>
                </a:lnTo>
                <a:lnTo>
                  <a:pt x="2389" y="993"/>
                </a:lnTo>
                <a:lnTo>
                  <a:pt x="2359" y="1015"/>
                </a:lnTo>
                <a:lnTo>
                  <a:pt x="2332" y="1025"/>
                </a:lnTo>
                <a:lnTo>
                  <a:pt x="2302" y="1032"/>
                </a:lnTo>
                <a:lnTo>
                  <a:pt x="2265" y="1038"/>
                </a:lnTo>
                <a:lnTo>
                  <a:pt x="2238" y="1045"/>
                </a:lnTo>
                <a:lnTo>
                  <a:pt x="2205" y="1055"/>
                </a:lnTo>
                <a:lnTo>
                  <a:pt x="2176" y="1068"/>
                </a:lnTo>
                <a:lnTo>
                  <a:pt x="2149" y="1083"/>
                </a:lnTo>
                <a:lnTo>
                  <a:pt x="2129" y="1103"/>
                </a:lnTo>
                <a:lnTo>
                  <a:pt x="2108" y="1120"/>
                </a:lnTo>
                <a:lnTo>
                  <a:pt x="2087" y="1141"/>
                </a:lnTo>
                <a:lnTo>
                  <a:pt x="2067" y="1169"/>
                </a:lnTo>
                <a:lnTo>
                  <a:pt x="2051" y="1199"/>
                </a:lnTo>
                <a:lnTo>
                  <a:pt x="2040" y="1232"/>
                </a:lnTo>
                <a:lnTo>
                  <a:pt x="2035" y="1266"/>
                </a:lnTo>
                <a:lnTo>
                  <a:pt x="2035" y="1296"/>
                </a:lnTo>
                <a:lnTo>
                  <a:pt x="2040" y="1331"/>
                </a:lnTo>
                <a:lnTo>
                  <a:pt x="2047" y="1361"/>
                </a:lnTo>
                <a:lnTo>
                  <a:pt x="2051" y="1393"/>
                </a:lnTo>
                <a:lnTo>
                  <a:pt x="2037" y="1386"/>
                </a:lnTo>
                <a:lnTo>
                  <a:pt x="2012" y="1376"/>
                </a:lnTo>
                <a:lnTo>
                  <a:pt x="1987" y="1367"/>
                </a:lnTo>
                <a:lnTo>
                  <a:pt x="1960" y="1363"/>
                </a:lnTo>
                <a:lnTo>
                  <a:pt x="1932" y="1358"/>
                </a:lnTo>
                <a:lnTo>
                  <a:pt x="1898" y="1361"/>
                </a:lnTo>
                <a:lnTo>
                  <a:pt x="1861" y="1367"/>
                </a:lnTo>
                <a:lnTo>
                  <a:pt x="1828" y="1374"/>
                </a:lnTo>
                <a:lnTo>
                  <a:pt x="1784" y="1384"/>
                </a:lnTo>
                <a:lnTo>
                  <a:pt x="1739" y="1397"/>
                </a:lnTo>
                <a:lnTo>
                  <a:pt x="1697" y="1410"/>
                </a:lnTo>
                <a:lnTo>
                  <a:pt x="1654" y="1425"/>
                </a:lnTo>
                <a:lnTo>
                  <a:pt x="1619" y="1440"/>
                </a:lnTo>
                <a:lnTo>
                  <a:pt x="1581" y="1457"/>
                </a:lnTo>
                <a:lnTo>
                  <a:pt x="1539" y="1472"/>
                </a:lnTo>
                <a:lnTo>
                  <a:pt x="1499" y="1485"/>
                </a:lnTo>
                <a:lnTo>
                  <a:pt x="1448" y="1502"/>
                </a:lnTo>
                <a:lnTo>
                  <a:pt x="1397" y="1520"/>
                </a:lnTo>
                <a:lnTo>
                  <a:pt x="1359" y="1530"/>
                </a:lnTo>
                <a:lnTo>
                  <a:pt x="1310" y="1537"/>
                </a:lnTo>
                <a:lnTo>
                  <a:pt x="1268" y="1541"/>
                </a:lnTo>
                <a:lnTo>
                  <a:pt x="1218" y="1537"/>
                </a:lnTo>
                <a:lnTo>
                  <a:pt x="1179" y="1530"/>
                </a:lnTo>
                <a:lnTo>
                  <a:pt x="1143" y="1520"/>
                </a:lnTo>
                <a:lnTo>
                  <a:pt x="1120" y="1505"/>
                </a:lnTo>
                <a:lnTo>
                  <a:pt x="1102" y="1483"/>
                </a:lnTo>
                <a:lnTo>
                  <a:pt x="1090" y="1453"/>
                </a:lnTo>
                <a:lnTo>
                  <a:pt x="1090" y="1427"/>
                </a:lnTo>
                <a:lnTo>
                  <a:pt x="1099" y="1404"/>
                </a:lnTo>
                <a:lnTo>
                  <a:pt x="1113" y="1380"/>
                </a:lnTo>
                <a:lnTo>
                  <a:pt x="1133" y="1356"/>
                </a:lnTo>
                <a:lnTo>
                  <a:pt x="1159" y="1333"/>
                </a:lnTo>
                <a:lnTo>
                  <a:pt x="1193" y="1309"/>
                </a:lnTo>
                <a:lnTo>
                  <a:pt x="1228" y="1294"/>
                </a:lnTo>
                <a:lnTo>
                  <a:pt x="1271" y="1281"/>
                </a:lnTo>
                <a:lnTo>
                  <a:pt x="1303" y="1273"/>
                </a:lnTo>
                <a:lnTo>
                  <a:pt x="1337" y="1262"/>
                </a:lnTo>
                <a:lnTo>
                  <a:pt x="1375" y="1249"/>
                </a:lnTo>
                <a:lnTo>
                  <a:pt x="1410" y="1232"/>
                </a:lnTo>
                <a:lnTo>
                  <a:pt x="1439" y="1217"/>
                </a:lnTo>
                <a:lnTo>
                  <a:pt x="1460" y="1199"/>
                </a:lnTo>
                <a:lnTo>
                  <a:pt x="1466" y="1180"/>
                </a:lnTo>
                <a:lnTo>
                  <a:pt x="1462" y="1159"/>
                </a:lnTo>
                <a:lnTo>
                  <a:pt x="1446" y="1137"/>
                </a:lnTo>
                <a:lnTo>
                  <a:pt x="1421" y="1120"/>
                </a:lnTo>
                <a:lnTo>
                  <a:pt x="1401" y="1109"/>
                </a:lnTo>
                <a:lnTo>
                  <a:pt x="1380" y="1103"/>
                </a:lnTo>
                <a:lnTo>
                  <a:pt x="1344" y="1098"/>
                </a:lnTo>
                <a:lnTo>
                  <a:pt x="1302" y="1098"/>
                </a:lnTo>
                <a:lnTo>
                  <a:pt x="1259" y="1101"/>
                </a:lnTo>
                <a:lnTo>
                  <a:pt x="1220" y="1105"/>
                </a:lnTo>
                <a:lnTo>
                  <a:pt x="1182" y="1111"/>
                </a:lnTo>
                <a:lnTo>
                  <a:pt x="1148" y="1120"/>
                </a:lnTo>
                <a:lnTo>
                  <a:pt x="1113" y="1131"/>
                </a:lnTo>
                <a:lnTo>
                  <a:pt x="1070" y="1146"/>
                </a:lnTo>
                <a:lnTo>
                  <a:pt x="1033" y="1163"/>
                </a:lnTo>
                <a:lnTo>
                  <a:pt x="999" y="1178"/>
                </a:lnTo>
                <a:lnTo>
                  <a:pt x="955" y="1202"/>
                </a:lnTo>
                <a:lnTo>
                  <a:pt x="913" y="1227"/>
                </a:lnTo>
                <a:lnTo>
                  <a:pt x="873" y="1249"/>
                </a:lnTo>
                <a:lnTo>
                  <a:pt x="835" y="1273"/>
                </a:lnTo>
                <a:lnTo>
                  <a:pt x="791" y="1296"/>
                </a:lnTo>
                <a:lnTo>
                  <a:pt x="748" y="1316"/>
                </a:lnTo>
                <a:lnTo>
                  <a:pt x="702" y="1333"/>
                </a:lnTo>
                <a:lnTo>
                  <a:pt x="653" y="1348"/>
                </a:lnTo>
                <a:lnTo>
                  <a:pt x="604" y="1358"/>
                </a:lnTo>
                <a:lnTo>
                  <a:pt x="547" y="1367"/>
                </a:lnTo>
                <a:lnTo>
                  <a:pt x="500" y="1374"/>
                </a:lnTo>
                <a:lnTo>
                  <a:pt x="433" y="1380"/>
                </a:lnTo>
                <a:lnTo>
                  <a:pt x="385" y="1384"/>
                </a:lnTo>
                <a:lnTo>
                  <a:pt x="335" y="1382"/>
                </a:lnTo>
                <a:lnTo>
                  <a:pt x="305" y="1382"/>
                </a:lnTo>
                <a:lnTo>
                  <a:pt x="316" y="1358"/>
                </a:lnTo>
                <a:lnTo>
                  <a:pt x="335" y="1331"/>
                </a:lnTo>
                <a:lnTo>
                  <a:pt x="362" y="1305"/>
                </a:lnTo>
                <a:lnTo>
                  <a:pt x="389" y="1277"/>
                </a:lnTo>
                <a:lnTo>
                  <a:pt x="422" y="1242"/>
                </a:lnTo>
                <a:lnTo>
                  <a:pt x="449" y="1219"/>
                </a:lnTo>
                <a:lnTo>
                  <a:pt x="472" y="1193"/>
                </a:lnTo>
                <a:lnTo>
                  <a:pt x="491" y="1161"/>
                </a:lnTo>
                <a:lnTo>
                  <a:pt x="504" y="1129"/>
                </a:lnTo>
                <a:lnTo>
                  <a:pt x="513" y="1094"/>
                </a:lnTo>
                <a:lnTo>
                  <a:pt x="520" y="1062"/>
                </a:lnTo>
                <a:lnTo>
                  <a:pt x="515" y="1025"/>
                </a:lnTo>
                <a:lnTo>
                  <a:pt x="506" y="1002"/>
                </a:lnTo>
                <a:lnTo>
                  <a:pt x="488" y="980"/>
                </a:lnTo>
                <a:lnTo>
                  <a:pt x="474" y="967"/>
                </a:lnTo>
                <a:lnTo>
                  <a:pt x="454" y="957"/>
                </a:lnTo>
                <a:lnTo>
                  <a:pt x="431" y="952"/>
                </a:lnTo>
                <a:lnTo>
                  <a:pt x="406" y="950"/>
                </a:lnTo>
                <a:lnTo>
                  <a:pt x="383" y="957"/>
                </a:lnTo>
                <a:lnTo>
                  <a:pt x="358" y="972"/>
                </a:lnTo>
                <a:lnTo>
                  <a:pt x="338" y="991"/>
                </a:lnTo>
                <a:lnTo>
                  <a:pt x="318" y="1015"/>
                </a:lnTo>
                <a:lnTo>
                  <a:pt x="300" y="1040"/>
                </a:lnTo>
                <a:lnTo>
                  <a:pt x="282" y="1062"/>
                </a:lnTo>
                <a:lnTo>
                  <a:pt x="262" y="1083"/>
                </a:lnTo>
                <a:lnTo>
                  <a:pt x="241" y="1105"/>
                </a:lnTo>
                <a:lnTo>
                  <a:pt x="212" y="1120"/>
                </a:lnTo>
                <a:lnTo>
                  <a:pt x="182" y="1126"/>
                </a:lnTo>
                <a:lnTo>
                  <a:pt x="152" y="1131"/>
                </a:lnTo>
                <a:lnTo>
                  <a:pt x="120" y="1126"/>
                </a:lnTo>
                <a:lnTo>
                  <a:pt x="89" y="1118"/>
                </a:lnTo>
                <a:lnTo>
                  <a:pt x="61" y="1101"/>
                </a:lnTo>
                <a:lnTo>
                  <a:pt x="38" y="1083"/>
                </a:lnTo>
                <a:lnTo>
                  <a:pt x="20" y="1058"/>
                </a:lnTo>
                <a:lnTo>
                  <a:pt x="9" y="1028"/>
                </a:lnTo>
                <a:lnTo>
                  <a:pt x="2" y="1000"/>
                </a:lnTo>
                <a:lnTo>
                  <a:pt x="0" y="970"/>
                </a:lnTo>
                <a:lnTo>
                  <a:pt x="5" y="944"/>
                </a:lnTo>
                <a:lnTo>
                  <a:pt x="16" y="920"/>
                </a:lnTo>
                <a:lnTo>
                  <a:pt x="36" y="892"/>
                </a:lnTo>
                <a:lnTo>
                  <a:pt x="63" y="869"/>
                </a:lnTo>
                <a:lnTo>
                  <a:pt x="93" y="849"/>
                </a:lnTo>
                <a:lnTo>
                  <a:pt x="120" y="836"/>
                </a:lnTo>
                <a:lnTo>
                  <a:pt x="156" y="819"/>
                </a:lnTo>
                <a:lnTo>
                  <a:pt x="187" y="802"/>
                </a:lnTo>
                <a:lnTo>
                  <a:pt x="218" y="780"/>
                </a:lnTo>
                <a:lnTo>
                  <a:pt x="246" y="755"/>
                </a:lnTo>
                <a:lnTo>
                  <a:pt x="269" y="727"/>
                </a:lnTo>
                <a:lnTo>
                  <a:pt x="280" y="690"/>
                </a:lnTo>
                <a:lnTo>
                  <a:pt x="285" y="656"/>
                </a:lnTo>
                <a:lnTo>
                  <a:pt x="282" y="624"/>
                </a:lnTo>
                <a:lnTo>
                  <a:pt x="276" y="587"/>
                </a:lnTo>
                <a:lnTo>
                  <a:pt x="262" y="550"/>
                </a:lnTo>
                <a:lnTo>
                  <a:pt x="243" y="508"/>
                </a:lnTo>
                <a:lnTo>
                  <a:pt x="225" y="469"/>
                </a:lnTo>
                <a:lnTo>
                  <a:pt x="205" y="428"/>
                </a:lnTo>
                <a:lnTo>
                  <a:pt x="196" y="383"/>
                </a:lnTo>
                <a:lnTo>
                  <a:pt x="196" y="351"/>
                </a:lnTo>
                <a:lnTo>
                  <a:pt x="200" y="314"/>
                </a:lnTo>
                <a:lnTo>
                  <a:pt x="203" y="288"/>
                </a:lnTo>
                <a:lnTo>
                  <a:pt x="230" y="293"/>
                </a:lnTo>
                <a:lnTo>
                  <a:pt x="267" y="297"/>
                </a:lnTo>
                <a:lnTo>
                  <a:pt x="307" y="301"/>
                </a:lnTo>
                <a:lnTo>
                  <a:pt x="351" y="308"/>
                </a:lnTo>
                <a:lnTo>
                  <a:pt x="396" y="312"/>
                </a:lnTo>
                <a:lnTo>
                  <a:pt x="445" y="318"/>
                </a:lnTo>
                <a:lnTo>
                  <a:pt x="495" y="323"/>
                </a:lnTo>
                <a:lnTo>
                  <a:pt x="551" y="325"/>
                </a:lnTo>
                <a:lnTo>
                  <a:pt x="659" y="325"/>
                </a:lnTo>
                <a:lnTo>
                  <a:pt x="698" y="323"/>
                </a:lnTo>
                <a:lnTo>
                  <a:pt x="735" y="321"/>
                </a:lnTo>
                <a:lnTo>
                  <a:pt x="778" y="314"/>
                </a:lnTo>
                <a:lnTo>
                  <a:pt x="814" y="303"/>
                </a:lnTo>
                <a:lnTo>
                  <a:pt x="839" y="290"/>
                </a:lnTo>
                <a:lnTo>
                  <a:pt x="862" y="275"/>
                </a:lnTo>
                <a:lnTo>
                  <a:pt x="878" y="260"/>
                </a:lnTo>
                <a:lnTo>
                  <a:pt x="885" y="243"/>
                </a:lnTo>
                <a:lnTo>
                  <a:pt x="885" y="217"/>
                </a:lnTo>
                <a:lnTo>
                  <a:pt x="878" y="187"/>
                </a:lnTo>
                <a:lnTo>
                  <a:pt x="867" y="157"/>
                </a:lnTo>
                <a:lnTo>
                  <a:pt x="855" y="129"/>
                </a:lnTo>
                <a:lnTo>
                  <a:pt x="855" y="104"/>
                </a:lnTo>
                <a:lnTo>
                  <a:pt x="869" y="80"/>
                </a:lnTo>
                <a:lnTo>
                  <a:pt x="889" y="58"/>
                </a:lnTo>
                <a:lnTo>
                  <a:pt x="917" y="41"/>
                </a:lnTo>
                <a:lnTo>
                  <a:pt x="951" y="28"/>
                </a:lnTo>
                <a:lnTo>
                  <a:pt x="988" y="18"/>
                </a:lnTo>
                <a:lnTo>
                  <a:pt x="1026" y="11"/>
                </a:lnTo>
                <a:lnTo>
                  <a:pt x="1072" y="5"/>
                </a:lnTo>
                <a:lnTo>
                  <a:pt x="1111" y="0"/>
                </a:lnTo>
                <a:lnTo>
                  <a:pt x="1152" y="0"/>
                </a:lnTo>
                <a:lnTo>
                  <a:pt x="1188" y="3"/>
                </a:lnTo>
                <a:lnTo>
                  <a:pt x="1225" y="11"/>
                </a:lnTo>
                <a:lnTo>
                  <a:pt x="1262" y="22"/>
                </a:lnTo>
                <a:lnTo>
                  <a:pt x="1295" y="37"/>
                </a:lnTo>
                <a:lnTo>
                  <a:pt x="1321" y="54"/>
                </a:lnTo>
                <a:lnTo>
                  <a:pt x="1346" y="76"/>
                </a:lnTo>
                <a:lnTo>
                  <a:pt x="1357" y="97"/>
                </a:lnTo>
                <a:lnTo>
                  <a:pt x="1362" y="119"/>
                </a:lnTo>
                <a:lnTo>
                  <a:pt x="1355" y="144"/>
                </a:lnTo>
                <a:lnTo>
                  <a:pt x="1344" y="166"/>
                </a:lnTo>
                <a:lnTo>
                  <a:pt x="1323" y="200"/>
                </a:lnTo>
                <a:lnTo>
                  <a:pt x="1310" y="228"/>
                </a:lnTo>
                <a:lnTo>
                  <a:pt x="1300" y="258"/>
                </a:lnTo>
                <a:lnTo>
                  <a:pt x="1300" y="284"/>
                </a:lnTo>
                <a:lnTo>
                  <a:pt x="1310" y="310"/>
                </a:lnTo>
                <a:lnTo>
                  <a:pt x="1332" y="329"/>
                </a:lnTo>
                <a:lnTo>
                  <a:pt x="1353" y="340"/>
                </a:lnTo>
                <a:lnTo>
                  <a:pt x="1384" y="351"/>
                </a:lnTo>
                <a:lnTo>
                  <a:pt x="1421" y="359"/>
                </a:lnTo>
                <a:lnTo>
                  <a:pt x="1457" y="364"/>
                </a:lnTo>
                <a:lnTo>
                  <a:pt x="1503" y="368"/>
                </a:lnTo>
                <a:lnTo>
                  <a:pt x="1554" y="368"/>
                </a:lnTo>
                <a:lnTo>
                  <a:pt x="1597" y="361"/>
                </a:lnTo>
                <a:lnTo>
                  <a:pt x="1659" y="357"/>
                </a:lnTo>
                <a:lnTo>
                  <a:pt x="1721" y="348"/>
                </a:lnTo>
                <a:lnTo>
                  <a:pt x="1775" y="340"/>
                </a:lnTo>
                <a:lnTo>
                  <a:pt x="1828" y="331"/>
                </a:lnTo>
                <a:lnTo>
                  <a:pt x="1889" y="318"/>
                </a:lnTo>
                <a:lnTo>
                  <a:pt x="1963" y="303"/>
                </a:lnTo>
                <a:lnTo>
                  <a:pt x="2067" y="284"/>
                </a:lnTo>
                <a:lnTo>
                  <a:pt x="2074" y="306"/>
                </a:lnTo>
              </a:path>
            </a:pathLst>
          </a:custGeom>
          <a:solidFill>
            <a:srgbClr val="CC00B5"/>
          </a:solidFill>
          <a:ln w="25400" cap="rnd" cmpd="sng">
            <a:solidFill>
              <a:srgbClr val="FF66CC"/>
            </a:solidFill>
            <a:prstDash val="solid"/>
            <a:round/>
            <a:headEnd type="none" w="med" len="med"/>
            <a:tailEnd type="none" w="med" len="med"/>
          </a:ln>
        </p:spPr>
        <p:txBody>
          <a:bodyPr numCol="1"/>
          <a:lstStyle/>
          <a:p>
            <a:pPr fontAlgn="base">
              <a:spcBef>
                <a:spcPct val="0"/>
              </a:spcBef>
              <a:spcAft>
                <a:spcPct val="0"/>
              </a:spcAft>
            </a:pPr>
            <a:endParaRPr lang="en-US" sz="1350" dirty="0">
              <a:solidFill>
                <a:prstClr val="white"/>
              </a:solidFill>
              <a:latin typeface="Arial" charset="0"/>
            </a:endParaRPr>
          </a:p>
        </p:txBody>
      </p:sp>
      <p:sp>
        <p:nvSpPr>
          <p:cNvPr id="55307" name="Rectangle 18"/>
          <p:cNvSpPr>
            <a:spLocks noChangeArrowheads="1"/>
          </p:cNvSpPr>
          <p:nvPr/>
        </p:nvSpPr>
        <p:spPr>
          <a:xfrm>
            <a:off x="1622822" y="2568180"/>
            <a:ext cx="5819775" cy="2545556"/>
          </a:xfrm>
          <a:prstGeom prst="rect">
            <a:avLst/>
          </a:prstGeom>
          <a:noFill/>
          <a:ln w="12700">
            <a:noFill/>
            <a:miter lim="800000"/>
            <a:headEnd/>
            <a:tailEnd/>
          </a:ln>
        </p:spPr>
        <p:txBody>
          <a:bodyPr lIns="67866" tIns="33338" rIns="67866" bIns="33338" numCol="1"/>
          <a:lstStyle/>
          <a:p>
            <a:pPr fontAlgn="base">
              <a:spcBef>
                <a:spcPct val="0"/>
              </a:spcBef>
              <a:spcAft>
                <a:spcPct val="0"/>
              </a:spcAft>
            </a:pPr>
            <a:r>
              <a:rPr lang="en-US" sz="600" dirty="0">
                <a:solidFill>
                  <a:prstClr val="white"/>
                </a:solidFill>
                <a:latin typeface="Times New Roman" pitchFamily="18" charset="0"/>
              </a:rPr>
              <a:t>							</a:t>
            </a:r>
          </a:p>
        </p:txBody>
      </p:sp>
      <p:sp>
        <p:nvSpPr>
          <p:cNvPr id="315411" name="Rectangle 19"/>
          <p:cNvSpPr>
            <a:spLocks noChangeArrowheads="1"/>
          </p:cNvSpPr>
          <p:nvPr/>
        </p:nvSpPr>
        <p:spPr>
          <a:xfrm>
            <a:off x="2021681" y="2426495"/>
            <a:ext cx="1157288" cy="575158"/>
          </a:xfrm>
          <a:prstGeom prst="rect">
            <a:avLst/>
          </a:prstGeom>
          <a:noFill/>
          <a:ln w="12700">
            <a:noFill/>
            <a:miter lim="800000"/>
            <a:headEnd/>
            <a:tailEnd/>
          </a:ln>
          <a:effectLst>
            <a:outerShdw dist="35921" dir="2700000" algn="ctr" rotWithShape="0">
              <a:srgbClr val="000000"/>
            </a:outerShdw>
          </a:effectLst>
        </p:spPr>
        <p:txBody>
          <a:bodyPr lIns="67866" tIns="33338" rIns="67866" bIns="33338" numCol="1">
            <a:spAutoFit/>
          </a:bodyPr>
          <a:lstStyle/>
          <a:p>
            <a:pPr>
              <a:spcBef>
                <a:spcPct val="20000"/>
              </a:spcBef>
              <a:defRPr/>
            </a:pPr>
            <a:r>
              <a:rPr lang="en-US" sz="1500" b="1" dirty="0">
                <a:solidFill>
                  <a:srgbClr val="FFFFFF"/>
                </a:solidFill>
                <a:effectLst>
                  <a:outerShdw blurRad="38100" dist="38100" dir="2700000" algn="tl">
                    <a:srgbClr val="C0C0C0"/>
                  </a:outerShdw>
                </a:effectLst>
                <a:latin typeface="Humanst521 BT" pitchFamily="34" charset="0"/>
              </a:rPr>
              <a:t>Faith</a:t>
            </a:r>
          </a:p>
          <a:p>
            <a:pPr>
              <a:spcBef>
                <a:spcPct val="20000"/>
              </a:spcBef>
              <a:defRPr/>
            </a:pPr>
            <a:r>
              <a:rPr lang="en-US" sz="1500" b="1" dirty="0">
                <a:solidFill>
                  <a:srgbClr val="FFFFFF"/>
                </a:solidFill>
                <a:effectLst>
                  <a:outerShdw blurRad="38100" dist="38100" dir="2700000" algn="tl">
                    <a:srgbClr val="C0C0C0"/>
                  </a:outerShdw>
                </a:effectLst>
                <a:latin typeface="Humanst521 BT" pitchFamily="34" charset="0"/>
              </a:rPr>
              <a:t>Leaders</a:t>
            </a:r>
            <a:endParaRPr lang="en-US" sz="2100" b="1" dirty="0">
              <a:solidFill>
                <a:srgbClr val="FFFFFF"/>
              </a:solidFill>
              <a:latin typeface="Times New Roman" pitchFamily="18" charset="0"/>
            </a:endParaRPr>
          </a:p>
        </p:txBody>
      </p:sp>
      <p:sp>
        <p:nvSpPr>
          <p:cNvPr id="315412" name="Rectangle 20"/>
          <p:cNvSpPr>
            <a:spLocks noChangeArrowheads="1"/>
          </p:cNvSpPr>
          <p:nvPr/>
        </p:nvSpPr>
        <p:spPr>
          <a:xfrm>
            <a:off x="3888581" y="2319338"/>
            <a:ext cx="1519238" cy="298160"/>
          </a:xfrm>
          <a:prstGeom prst="rect">
            <a:avLst/>
          </a:prstGeom>
          <a:noFill/>
          <a:ln w="12700">
            <a:noFill/>
            <a:miter lim="800000"/>
            <a:headEnd/>
            <a:tailEnd/>
          </a:ln>
          <a:effectLst>
            <a:outerShdw dist="35921" dir="2700000" algn="ctr" rotWithShape="0">
              <a:srgbClr val="000000"/>
            </a:outerShdw>
          </a:effectLst>
        </p:spPr>
        <p:txBody>
          <a:bodyPr lIns="67866" tIns="33338" rIns="67866" bIns="33338" numCol="1">
            <a:spAutoFit/>
          </a:bodyPr>
          <a:lstStyle/>
          <a:p>
            <a:pPr>
              <a:spcBef>
                <a:spcPct val="20000"/>
              </a:spcBef>
              <a:defRPr/>
            </a:pPr>
            <a:r>
              <a:rPr lang="en-US" sz="1500" b="1" dirty="0">
                <a:solidFill>
                  <a:srgbClr val="FFFFFF"/>
                </a:solidFill>
                <a:effectLst>
                  <a:outerShdw blurRad="38100" dist="38100" dir="2700000" algn="tl">
                    <a:srgbClr val="C0C0C0"/>
                  </a:outerShdw>
                </a:effectLst>
                <a:latin typeface="Humanst521 BT" pitchFamily="34" charset="0"/>
              </a:rPr>
              <a:t>Advocates</a:t>
            </a:r>
            <a:endParaRPr lang="en-US" sz="2100" b="1" dirty="0">
              <a:solidFill>
                <a:srgbClr val="FFFFFF"/>
              </a:solidFill>
              <a:latin typeface="Times New Roman" pitchFamily="18" charset="0"/>
            </a:endParaRPr>
          </a:p>
        </p:txBody>
      </p:sp>
      <p:sp>
        <p:nvSpPr>
          <p:cNvPr id="315413" name="Rectangle 21"/>
          <p:cNvSpPr>
            <a:spLocks noChangeArrowheads="1"/>
          </p:cNvSpPr>
          <p:nvPr/>
        </p:nvSpPr>
        <p:spPr>
          <a:xfrm>
            <a:off x="6415089" y="2372917"/>
            <a:ext cx="988219" cy="528992"/>
          </a:xfrm>
          <a:prstGeom prst="rect">
            <a:avLst/>
          </a:prstGeom>
          <a:noFill/>
          <a:ln w="12700">
            <a:noFill/>
            <a:miter lim="800000"/>
            <a:headEnd/>
            <a:tailEnd/>
          </a:ln>
          <a:effectLst>
            <a:outerShdw dist="35921" dir="2700000" algn="ctr" rotWithShape="0">
              <a:srgbClr val="000000"/>
            </a:outerShdw>
          </a:effectLst>
        </p:spPr>
        <p:txBody>
          <a:bodyPr lIns="67866" tIns="33338" rIns="67866" bIns="33338" numCol="1">
            <a:spAutoFit/>
          </a:bodyPr>
          <a:lstStyle/>
          <a:p>
            <a:pPr>
              <a:spcBef>
                <a:spcPct val="20000"/>
              </a:spcBef>
              <a:defRPr/>
            </a:pPr>
            <a:r>
              <a:rPr lang="en-US" sz="1500" b="1" dirty="0">
                <a:solidFill>
                  <a:srgbClr val="FFFFFF"/>
                </a:solidFill>
                <a:effectLst>
                  <a:outerShdw blurRad="38100" dist="38100" dir="2700000" algn="tl">
                    <a:srgbClr val="C0C0C0"/>
                  </a:outerShdw>
                </a:effectLst>
                <a:latin typeface="Humanst521 BT"/>
              </a:rPr>
              <a:t>Aging  Network</a:t>
            </a:r>
          </a:p>
        </p:txBody>
      </p:sp>
      <p:sp>
        <p:nvSpPr>
          <p:cNvPr id="315414" name="Rectangle 22"/>
          <p:cNvSpPr>
            <a:spLocks noChangeArrowheads="1"/>
          </p:cNvSpPr>
          <p:nvPr/>
        </p:nvSpPr>
        <p:spPr>
          <a:xfrm>
            <a:off x="1485901" y="3486150"/>
            <a:ext cx="1378744" cy="759824"/>
          </a:xfrm>
          <a:prstGeom prst="rect">
            <a:avLst/>
          </a:prstGeom>
          <a:noFill/>
          <a:ln w="12700">
            <a:noFill/>
            <a:miter lim="800000"/>
            <a:headEnd/>
            <a:tailEnd/>
          </a:ln>
          <a:effectLst>
            <a:outerShdw dist="35921" dir="2700000" algn="ctr" rotWithShape="0">
              <a:srgbClr val="000000"/>
            </a:outerShdw>
          </a:effectLst>
        </p:spPr>
        <p:txBody>
          <a:bodyPr lIns="67866" tIns="33338" rIns="67866" bIns="33338" numCol="1">
            <a:spAutoFit/>
          </a:bodyPr>
          <a:lstStyle/>
          <a:p>
            <a:pPr>
              <a:spcBef>
                <a:spcPct val="20000"/>
              </a:spcBef>
              <a:defRPr/>
            </a:pPr>
            <a:r>
              <a:rPr lang="en-US" sz="1500" b="1" dirty="0">
                <a:solidFill>
                  <a:srgbClr val="FFFFFF"/>
                </a:solidFill>
                <a:effectLst>
                  <a:outerShdw blurRad="38100" dist="38100" dir="2700000" algn="tl">
                    <a:srgbClr val="C0C0C0"/>
                  </a:outerShdw>
                </a:effectLst>
                <a:latin typeface="Humanst521 BT" pitchFamily="34" charset="0"/>
              </a:rPr>
              <a:t>Adult Protective Agencies</a:t>
            </a:r>
            <a:endParaRPr lang="en-US" sz="2100" b="1" dirty="0">
              <a:solidFill>
                <a:srgbClr val="FFFFFF"/>
              </a:solidFill>
              <a:latin typeface="Times New Roman" pitchFamily="18" charset="0"/>
            </a:endParaRPr>
          </a:p>
        </p:txBody>
      </p:sp>
      <p:sp>
        <p:nvSpPr>
          <p:cNvPr id="315415" name="Rectangle 23"/>
          <p:cNvSpPr>
            <a:spLocks noChangeArrowheads="1"/>
          </p:cNvSpPr>
          <p:nvPr/>
        </p:nvSpPr>
        <p:spPr>
          <a:xfrm>
            <a:off x="3640933" y="3388520"/>
            <a:ext cx="1754981" cy="298160"/>
          </a:xfrm>
          <a:prstGeom prst="rect">
            <a:avLst/>
          </a:prstGeom>
          <a:noFill/>
          <a:ln w="12700">
            <a:noFill/>
            <a:miter lim="800000"/>
            <a:headEnd/>
            <a:tailEnd/>
          </a:ln>
          <a:effectLst>
            <a:outerShdw dist="35921" dir="2700000" algn="ctr" rotWithShape="0">
              <a:srgbClr val="000000"/>
            </a:outerShdw>
          </a:effectLst>
        </p:spPr>
        <p:txBody>
          <a:bodyPr lIns="67866" tIns="33338" rIns="67866" bIns="33338" numCol="1">
            <a:spAutoFit/>
          </a:bodyPr>
          <a:lstStyle/>
          <a:p>
            <a:pPr algn="ctr">
              <a:spcBef>
                <a:spcPct val="20000"/>
              </a:spcBef>
              <a:defRPr/>
            </a:pPr>
            <a:r>
              <a:rPr lang="en-US" sz="1500" b="1" dirty="0">
                <a:solidFill>
                  <a:srgbClr val="FFFFFF"/>
                </a:solidFill>
                <a:effectLst>
                  <a:outerShdw blurRad="38100" dist="38100" dir="2700000" algn="tl">
                    <a:srgbClr val="C0C0C0"/>
                  </a:outerShdw>
                </a:effectLst>
                <a:latin typeface="Humanst521 BT" pitchFamily="34" charset="0"/>
              </a:rPr>
              <a:t>Health Professionals</a:t>
            </a:r>
            <a:endParaRPr lang="en-US" sz="2100" b="1" dirty="0">
              <a:solidFill>
                <a:srgbClr val="FFFFFF"/>
              </a:solidFill>
              <a:latin typeface="Times New Roman" pitchFamily="18" charset="0"/>
            </a:endParaRPr>
          </a:p>
        </p:txBody>
      </p:sp>
      <p:sp>
        <p:nvSpPr>
          <p:cNvPr id="315416" name="Rectangle 24"/>
          <p:cNvSpPr>
            <a:spLocks noChangeArrowheads="1"/>
          </p:cNvSpPr>
          <p:nvPr/>
        </p:nvSpPr>
        <p:spPr>
          <a:xfrm>
            <a:off x="6073380" y="4842273"/>
            <a:ext cx="1659731" cy="298160"/>
          </a:xfrm>
          <a:prstGeom prst="rect">
            <a:avLst/>
          </a:prstGeom>
          <a:noFill/>
          <a:ln w="12700">
            <a:noFill/>
            <a:miter lim="800000"/>
            <a:headEnd/>
            <a:tailEnd/>
          </a:ln>
          <a:effectLst>
            <a:outerShdw dist="35921" dir="2700000" algn="ctr" rotWithShape="0">
              <a:srgbClr val="000000"/>
            </a:outerShdw>
          </a:effectLst>
        </p:spPr>
        <p:txBody>
          <a:bodyPr lIns="67866" tIns="33338" rIns="67866" bIns="33338" numCol="1">
            <a:spAutoFit/>
          </a:bodyPr>
          <a:lstStyle/>
          <a:p>
            <a:pPr>
              <a:spcBef>
                <a:spcPct val="20000"/>
              </a:spcBef>
              <a:defRPr/>
            </a:pPr>
            <a:r>
              <a:rPr lang="en-US" sz="1500" b="1" dirty="0">
                <a:solidFill>
                  <a:srgbClr val="FFFFFF"/>
                </a:solidFill>
                <a:effectLst>
                  <a:outerShdw blurRad="38100" dist="38100" dir="2700000" algn="tl">
                    <a:srgbClr val="C0C0C0"/>
                  </a:outerShdw>
                </a:effectLst>
                <a:latin typeface="Humanst521 BT" pitchFamily="34" charset="0"/>
              </a:rPr>
              <a:t>Family</a:t>
            </a:r>
            <a:endParaRPr lang="en-US" sz="1500" b="1" dirty="0">
              <a:solidFill>
                <a:srgbClr val="FFFFFF"/>
              </a:solidFill>
              <a:effectLst>
                <a:outerShdw blurRad="38100" dist="38100" dir="2700000" algn="tl">
                  <a:srgbClr val="C0C0C0"/>
                </a:outerShdw>
              </a:effectLst>
              <a:latin typeface="Times New Roman" pitchFamily="18" charset="0"/>
            </a:endParaRPr>
          </a:p>
        </p:txBody>
      </p:sp>
      <p:sp>
        <p:nvSpPr>
          <p:cNvPr id="315417" name="Rectangle 25"/>
          <p:cNvSpPr>
            <a:spLocks noChangeArrowheads="1"/>
          </p:cNvSpPr>
          <p:nvPr/>
        </p:nvSpPr>
        <p:spPr>
          <a:xfrm>
            <a:off x="6196012" y="3767138"/>
            <a:ext cx="1233488" cy="298160"/>
          </a:xfrm>
          <a:prstGeom prst="rect">
            <a:avLst/>
          </a:prstGeom>
          <a:noFill/>
          <a:ln w="12700">
            <a:noFill/>
            <a:miter lim="800000"/>
            <a:headEnd/>
            <a:tailEnd/>
          </a:ln>
          <a:effectLst>
            <a:outerShdw dist="35921" dir="2700000" algn="ctr" rotWithShape="0">
              <a:srgbClr val="000000"/>
            </a:outerShdw>
          </a:effectLst>
        </p:spPr>
        <p:txBody>
          <a:bodyPr lIns="67866" tIns="33338" rIns="67866" bIns="33338" numCol="1">
            <a:spAutoFit/>
          </a:bodyPr>
          <a:lstStyle/>
          <a:p>
            <a:pPr>
              <a:spcBef>
                <a:spcPct val="20000"/>
              </a:spcBef>
              <a:defRPr/>
            </a:pPr>
            <a:r>
              <a:rPr lang="en-US" sz="1500" b="1" dirty="0">
                <a:solidFill>
                  <a:srgbClr val="FFFFFF"/>
                </a:solidFill>
                <a:effectLst>
                  <a:outerShdw blurRad="38100" dist="38100" dir="2700000" algn="tl">
                    <a:srgbClr val="C0C0C0"/>
                  </a:outerShdw>
                </a:effectLst>
                <a:latin typeface="Humanst521 BT" pitchFamily="34" charset="0"/>
              </a:rPr>
              <a:t>Friends</a:t>
            </a:r>
            <a:endParaRPr lang="en-US" sz="2100" b="1" dirty="0">
              <a:solidFill>
                <a:srgbClr val="FFFFFF"/>
              </a:solidFill>
              <a:effectLst>
                <a:outerShdw blurRad="38100" dist="38100" dir="2700000" algn="tl">
                  <a:srgbClr val="C0C0C0"/>
                </a:outerShdw>
              </a:effectLst>
              <a:latin typeface="Times New Roman" pitchFamily="18" charset="0"/>
            </a:endParaRPr>
          </a:p>
        </p:txBody>
      </p:sp>
      <p:sp>
        <p:nvSpPr>
          <p:cNvPr id="315418" name="Rectangle 26"/>
          <p:cNvSpPr>
            <a:spLocks noChangeArrowheads="1"/>
          </p:cNvSpPr>
          <p:nvPr/>
        </p:nvSpPr>
        <p:spPr>
          <a:xfrm>
            <a:off x="1371601" y="4686301"/>
            <a:ext cx="1828799" cy="575158"/>
          </a:xfrm>
          <a:prstGeom prst="rect">
            <a:avLst/>
          </a:prstGeom>
          <a:noFill/>
          <a:ln w="12700">
            <a:noFill/>
            <a:miter lim="800000"/>
            <a:headEnd/>
            <a:tailEnd/>
          </a:ln>
          <a:effectLst>
            <a:outerShdw dist="35921" dir="2700000" algn="ctr" rotWithShape="0">
              <a:srgbClr val="000000"/>
            </a:outerShdw>
          </a:effectLst>
        </p:spPr>
        <p:txBody>
          <a:bodyPr wrap="square" lIns="67866" tIns="33338" rIns="67866" bIns="33338" numCol="1">
            <a:spAutoFit/>
          </a:bodyPr>
          <a:lstStyle/>
          <a:p>
            <a:pPr>
              <a:spcBef>
                <a:spcPct val="20000"/>
              </a:spcBef>
              <a:defRPr/>
            </a:pPr>
            <a:endParaRPr lang="en-US" sz="1500" b="1" dirty="0">
              <a:solidFill>
                <a:srgbClr val="FFFFFF"/>
              </a:solidFill>
              <a:latin typeface="Humanst521 BT" pitchFamily="34" charset="0"/>
            </a:endParaRPr>
          </a:p>
          <a:p>
            <a:pPr>
              <a:spcBef>
                <a:spcPct val="20000"/>
              </a:spcBef>
              <a:defRPr/>
            </a:pPr>
            <a:r>
              <a:rPr lang="en-US" sz="1500" b="1" dirty="0">
                <a:solidFill>
                  <a:srgbClr val="FFFFFF"/>
                </a:solidFill>
                <a:effectLst>
                  <a:outerShdw blurRad="38100" dist="38100" dir="2700000" algn="tl">
                    <a:srgbClr val="C0C0C0"/>
                  </a:outerShdw>
                </a:effectLst>
                <a:latin typeface="Humanst521 BT" pitchFamily="34" charset="0"/>
              </a:rPr>
              <a:t>Private Law Firm</a:t>
            </a:r>
            <a:endParaRPr lang="en-US" sz="1500" b="1" dirty="0">
              <a:solidFill>
                <a:srgbClr val="FFFFFF"/>
              </a:solidFill>
              <a:latin typeface="Times New Roman" pitchFamily="18" charset="0"/>
            </a:endParaRPr>
          </a:p>
        </p:txBody>
      </p:sp>
      <p:sp>
        <p:nvSpPr>
          <p:cNvPr id="315419" name="Rectangle 27"/>
          <p:cNvSpPr>
            <a:spLocks noChangeArrowheads="1"/>
          </p:cNvSpPr>
          <p:nvPr/>
        </p:nvSpPr>
        <p:spPr>
          <a:xfrm>
            <a:off x="3657600" y="4857751"/>
            <a:ext cx="1714500" cy="298160"/>
          </a:xfrm>
          <a:prstGeom prst="rect">
            <a:avLst/>
          </a:prstGeom>
          <a:noFill/>
          <a:ln w="12700">
            <a:noFill/>
            <a:miter lim="800000"/>
            <a:headEnd/>
            <a:tailEnd/>
          </a:ln>
          <a:effectLst>
            <a:outerShdw dist="35921" dir="2700000" algn="ctr" rotWithShape="0">
              <a:srgbClr val="000000"/>
            </a:outerShdw>
          </a:effectLst>
        </p:spPr>
        <p:txBody>
          <a:bodyPr wrap="square" lIns="67866" tIns="33338" rIns="67866" bIns="33338" numCol="1">
            <a:spAutoFit/>
          </a:bodyPr>
          <a:lstStyle/>
          <a:p>
            <a:pPr>
              <a:spcBef>
                <a:spcPct val="20000"/>
              </a:spcBef>
              <a:defRPr/>
            </a:pPr>
            <a:r>
              <a:rPr lang="en-US" sz="1500" b="1" dirty="0">
                <a:solidFill>
                  <a:srgbClr val="FFFFFF"/>
                </a:solidFill>
                <a:effectLst>
                  <a:outerShdw blurRad="38100" dist="38100" dir="2700000" algn="tl">
                    <a:srgbClr val="C0C0C0"/>
                  </a:outerShdw>
                </a:effectLst>
                <a:latin typeface="Humanst521 BT" pitchFamily="34" charset="0"/>
              </a:rPr>
              <a:t>Ombudsman</a:t>
            </a:r>
          </a:p>
        </p:txBody>
      </p:sp>
      <p:sp>
        <p:nvSpPr>
          <p:cNvPr id="55317" name="Rectangle 28"/>
          <p:cNvSpPr>
            <a:spLocks noChangeArrowheads="1"/>
          </p:cNvSpPr>
          <p:nvPr/>
        </p:nvSpPr>
        <p:spPr>
          <a:xfrm>
            <a:off x="4400551" y="4514851"/>
            <a:ext cx="184731" cy="323165"/>
          </a:xfrm>
          <a:prstGeom prst="rect">
            <a:avLst/>
          </a:prstGeom>
          <a:noFill/>
          <a:ln w="12700">
            <a:noFill/>
            <a:miter lim="800000"/>
            <a:headEnd/>
            <a:tailEnd/>
          </a:ln>
        </p:spPr>
        <p:txBody>
          <a:bodyPr wrap="none" numCol="1">
            <a:spAutoFit/>
          </a:bodyPr>
          <a:lstStyle/>
          <a:p>
            <a:pPr fontAlgn="base">
              <a:spcBef>
                <a:spcPct val="20000"/>
              </a:spcBef>
              <a:spcAft>
                <a:spcPct val="0"/>
              </a:spcAft>
            </a:pPr>
            <a:endParaRPr lang="en-US" sz="1500" b="1" dirty="0">
              <a:solidFill>
                <a:srgbClr val="FFFFFF"/>
              </a:solidFill>
              <a:latin typeface="Humanst521 BT"/>
            </a:endParaRPr>
          </a:p>
        </p:txBody>
      </p:sp>
      <p:sp>
        <p:nvSpPr>
          <p:cNvPr id="55318" name="Text Box 29"/>
          <p:cNvSpPr txBox="1">
            <a:spLocks noChangeArrowheads="1"/>
          </p:cNvSpPr>
          <p:nvPr/>
        </p:nvSpPr>
        <p:spPr>
          <a:xfrm>
            <a:off x="7486650" y="5543551"/>
            <a:ext cx="514350" cy="507831"/>
          </a:xfrm>
          <a:prstGeom prst="rect">
            <a:avLst/>
          </a:prstGeom>
          <a:noFill/>
          <a:ln w="12700">
            <a:noFill/>
            <a:miter lim="800000"/>
            <a:headEnd/>
            <a:tailEnd/>
          </a:ln>
        </p:spPr>
        <p:txBody>
          <a:bodyPr numCol="1">
            <a:spAutoFit/>
          </a:bodyPr>
          <a:lstStyle/>
          <a:p>
            <a:pPr fontAlgn="base">
              <a:spcBef>
                <a:spcPct val="50000"/>
              </a:spcBef>
              <a:spcAft>
                <a:spcPct val="0"/>
              </a:spcAft>
            </a:pPr>
            <a:endParaRPr lang="en-US" sz="2700" dirty="0">
              <a:solidFill>
                <a:prstClr val="white"/>
              </a:solidFill>
              <a:latin typeface="Times New Roman" pitchFamily="18" charset="0"/>
            </a:endParaRPr>
          </a:p>
        </p:txBody>
      </p:sp>
      <p:sp>
        <p:nvSpPr>
          <p:cNvPr id="7" name="Slide Number Placeholder 6"/>
          <p:cNvSpPr>
            <a:spLocks noGrp="1"/>
          </p:cNvSpPr>
          <p:nvPr>
            <p:ph type="sldNum" sz="quarter" idx="12"/>
          </p:nvPr>
        </p:nvSpPr>
        <p:spPr/>
        <p:txBody>
          <a:bodyPr/>
          <a:lstStyle/>
          <a:p>
            <a:pPr>
              <a:defRPr/>
            </a:pPr>
            <a:r>
              <a:rPr lang="en-US" dirty="0"/>
              <a:t>MH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1219200"/>
          </a:xfrm>
          <a:solidFill>
            <a:schemeClr val="accent1">
              <a:lumMod val="50000"/>
            </a:schemeClr>
          </a:solidFill>
        </p:spPr>
        <p:txBody>
          <a:bodyPr numCol="1">
            <a:normAutofit/>
          </a:bodyPr>
          <a:lstStyle/>
          <a:p>
            <a:pPr algn="ctr"/>
            <a:r>
              <a:rPr lang="en-US" sz="4000" b="1" dirty="0"/>
              <a:t>Adult Protective Services (APS)</a:t>
            </a:r>
          </a:p>
        </p:txBody>
      </p:sp>
      <p:sp>
        <p:nvSpPr>
          <p:cNvPr id="5" name="Content Placeholder 4"/>
          <p:cNvSpPr>
            <a:spLocks noGrp="1"/>
          </p:cNvSpPr>
          <p:nvPr>
            <p:ph sz="quarter" idx="1"/>
          </p:nvPr>
        </p:nvSpPr>
        <p:spPr>
          <a:xfrm>
            <a:off x="228600" y="1447800"/>
            <a:ext cx="8686800" cy="5257800"/>
          </a:xfrm>
        </p:spPr>
        <p:txBody>
          <a:bodyPr numCol="1">
            <a:normAutofit/>
          </a:bodyPr>
          <a:lstStyle/>
          <a:p>
            <a:pPr marL="0" indent="0">
              <a:buNone/>
            </a:pPr>
            <a:r>
              <a:rPr lang="en-US" dirty="0">
                <a:solidFill>
                  <a:schemeClr val="bg1"/>
                </a:solidFill>
              </a:rPr>
              <a:t>APS investigates reports of abuse, neglect, &amp; exploitation of adults 60 years of age or older and incapacitated adults aged 18 or older. </a:t>
            </a:r>
          </a:p>
          <a:p>
            <a:pPr marL="0" indent="0">
              <a:buNone/>
            </a:pPr>
            <a:endParaRPr lang="en-US" dirty="0">
              <a:solidFill>
                <a:schemeClr val="bg1"/>
              </a:solidFill>
            </a:endParaRPr>
          </a:p>
          <a:p>
            <a:pPr marL="0" indent="0">
              <a:buNone/>
            </a:pPr>
            <a:r>
              <a:rPr lang="en-US" dirty="0">
                <a:solidFill>
                  <a:schemeClr val="bg1"/>
                </a:solidFill>
              </a:rPr>
              <a:t>The goal of Adult Protective Services is to allow the adult to remain in the least restrictive setting and function as independently as possible.</a:t>
            </a:r>
          </a:p>
          <a:p>
            <a:pPr marL="0" indent="0">
              <a:buNone/>
            </a:pPr>
            <a:endParaRPr lang="en-US" dirty="0">
              <a:solidFill>
                <a:schemeClr val="bg1"/>
              </a:solidFill>
            </a:endParaRPr>
          </a:p>
          <a:p>
            <a:pPr marL="0" indent="0">
              <a:buNone/>
            </a:pPr>
            <a:r>
              <a:rPr lang="en-US" dirty="0">
                <a:solidFill>
                  <a:schemeClr val="bg1"/>
                </a:solidFill>
              </a:rPr>
              <a:t>APS Investigations begin within 24 hours of a report being made and should be completed within 45 days of a report.</a:t>
            </a:r>
          </a:p>
          <a:p>
            <a:pPr marL="0" indent="0">
              <a:buNone/>
            </a:pPr>
            <a:endParaRPr lang="en-US" dirty="0">
              <a:solidFill>
                <a:schemeClr val="bg1"/>
              </a:solidFill>
            </a:endParaRPr>
          </a:p>
          <a:p>
            <a:pPr marL="0" indent="0">
              <a:buNone/>
            </a:pPr>
            <a:r>
              <a:rPr lang="en-US" dirty="0">
                <a:solidFill>
                  <a:schemeClr val="bg1"/>
                </a:solidFill>
              </a:rPr>
              <a:t>Purpose of an APS Investigation:</a:t>
            </a:r>
          </a:p>
          <a:p>
            <a:pPr marL="457200" lvl="1" indent="0">
              <a:buNone/>
            </a:pPr>
            <a:r>
              <a:rPr lang="en-US" dirty="0">
                <a:solidFill>
                  <a:schemeClr val="bg1"/>
                </a:solidFill>
              </a:rPr>
              <a:t>(1) Determine an adult’s need for protective services</a:t>
            </a:r>
          </a:p>
          <a:p>
            <a:pPr marL="457200" lvl="1" indent="0">
              <a:buNone/>
            </a:pPr>
            <a:r>
              <a:rPr lang="en-US" dirty="0">
                <a:solidFill>
                  <a:schemeClr val="bg1"/>
                </a:solidFill>
              </a:rPr>
              <a:t>(2) Identify specific services needed</a:t>
            </a:r>
          </a:p>
          <a:p>
            <a:pPr marL="457200" lvl="1" indent="0">
              <a:buNone/>
            </a:pPr>
            <a:r>
              <a:rPr lang="en-US" dirty="0">
                <a:solidFill>
                  <a:schemeClr val="bg1"/>
                </a:solidFill>
              </a:rPr>
              <a:t>(3) Arrange for the provision of protective services </a:t>
            </a:r>
          </a:p>
          <a:p>
            <a:pPr marL="457200" lvl="1" indent="0">
              <a:buNone/>
            </a:pPr>
            <a:r>
              <a:rPr lang="en-US" sz="1000" dirty="0">
                <a:solidFill>
                  <a:schemeClr val="bg1"/>
                </a:solidFill>
              </a:rPr>
              <a:t>																	MH</a:t>
            </a:r>
          </a:p>
          <a:p>
            <a:pPr lvl="2"/>
            <a:endParaRPr lang="en-US" dirty="0"/>
          </a:p>
        </p:txBody>
      </p:sp>
      <p:sp>
        <p:nvSpPr>
          <p:cNvPr id="6" name="Slide Number Placeholder 5"/>
          <p:cNvSpPr>
            <a:spLocks noGrp="1"/>
          </p:cNvSpPr>
          <p:nvPr>
            <p:ph type="sldNum" sz="quarter" idx="12"/>
          </p:nvPr>
        </p:nvSpPr>
        <p:spPr/>
        <p:txBody>
          <a:bodyPr/>
          <a:lstStyle/>
          <a:p>
            <a:pPr>
              <a:defRPr/>
            </a:pPr>
            <a:fld id="{96F8F80E-0BD1-4B27-A6EA-400085FA7C89}" type="slidenum">
              <a:rPr lang="en-US" smtClean="0"/>
              <a:pPr>
                <a:defRPr/>
              </a:pPr>
              <a:t>29</a:t>
            </a:fld>
            <a:endParaRPr lang="en-US"/>
          </a:p>
        </p:txBody>
      </p:sp>
    </p:spTree>
    <p:extLst>
      <p:ext uri="{BB962C8B-B14F-4D97-AF65-F5344CB8AC3E}">
        <p14:creationId xmlns:p14="http://schemas.microsoft.com/office/powerpoint/2010/main" val="4017993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C1BF5-F60C-4996-84DC-939836230430}"/>
              </a:ext>
            </a:extLst>
          </p:cNvPr>
          <p:cNvSpPr>
            <a:spLocks noGrp="1"/>
          </p:cNvSpPr>
          <p:nvPr>
            <p:ph type="title"/>
          </p:nvPr>
        </p:nvSpPr>
        <p:spPr>
          <a:xfrm>
            <a:off x="27972" y="2514600"/>
            <a:ext cx="8991600" cy="3886200"/>
          </a:xfrm>
          <a:solidFill>
            <a:schemeClr val="tx1"/>
          </a:solidFill>
        </p:spPr>
        <p:txBody>
          <a:bodyPr>
            <a:normAutofit fontScale="90000"/>
          </a:bodyPr>
          <a:lstStyle/>
          <a:p>
            <a:pPr algn="ctr"/>
            <a:r>
              <a:rPr lang="en-US" b="1" dirty="0"/>
              <a:t/>
            </a:r>
            <a:br>
              <a:rPr lang="en-US" b="1" dirty="0"/>
            </a:br>
            <a:r>
              <a:rPr lang="en-US" dirty="0"/>
              <a:t/>
            </a:r>
            <a:br>
              <a:rPr lang="en-US" dirty="0"/>
            </a:br>
            <a:r>
              <a:rPr lang="en-US" dirty="0"/>
              <a:t/>
            </a:r>
            <a:br>
              <a:rPr lang="en-US" dirty="0"/>
            </a:br>
            <a:r>
              <a:rPr lang="en-US" dirty="0"/>
              <a:t/>
            </a:r>
            <a:br>
              <a:rPr lang="en-US" dirty="0"/>
            </a:br>
            <a:r>
              <a:rPr lang="en-US" sz="3100" b="1" dirty="0">
                <a:solidFill>
                  <a:schemeClr val="bg2">
                    <a:lumMod val="50000"/>
                  </a:schemeClr>
                </a:solidFill>
                <a:effectLst>
                  <a:outerShdw blurRad="38100" dist="38100" dir="2700000" algn="tl">
                    <a:srgbClr val="000000">
                      <a:alpha val="43137"/>
                    </a:srgbClr>
                  </a:outerShdw>
                </a:effectLst>
              </a:rPr>
              <a:t>Abuse/Neglect of VULNERABLE Adults </a:t>
            </a:r>
            <a:r>
              <a:rPr lang="en-US" sz="3100" b="1" dirty="0">
                <a:solidFill>
                  <a:schemeClr val="bg2">
                    <a:lumMod val="50000"/>
                  </a:schemeClr>
                </a:solidFill>
              </a:rPr>
              <a:t>-</a:t>
            </a:r>
            <a:r>
              <a:rPr lang="en-US" sz="3100" b="1" i="1" dirty="0">
                <a:solidFill>
                  <a:schemeClr val="bg2">
                    <a:lumMod val="50000"/>
                  </a:schemeClr>
                </a:solidFill>
              </a:rPr>
              <a:t> </a:t>
            </a:r>
            <a:r>
              <a:rPr lang="en-US" sz="3100" b="1" dirty="0">
                <a:solidFill>
                  <a:schemeClr val="bg2">
                    <a:lumMod val="50000"/>
                  </a:schemeClr>
                </a:solidFill>
                <a:effectLst>
                  <a:outerShdw blurRad="38100" dist="38100" dir="2700000" algn="tl">
                    <a:srgbClr val="000000">
                      <a:alpha val="43137"/>
                    </a:srgbClr>
                  </a:outerShdw>
                </a:effectLst>
              </a:rPr>
              <a:t>§18.2-369 </a:t>
            </a:r>
            <a:br>
              <a:rPr lang="en-US" sz="3100" b="1" dirty="0">
                <a:solidFill>
                  <a:schemeClr val="bg2">
                    <a:lumMod val="50000"/>
                  </a:schemeClr>
                </a:solidFill>
                <a:effectLst>
                  <a:outerShdw blurRad="38100" dist="38100" dir="2700000" algn="tl">
                    <a:srgbClr val="000000">
                      <a:alpha val="43137"/>
                    </a:srgbClr>
                  </a:outerShdw>
                </a:effectLst>
              </a:rPr>
            </a:br>
            <a:r>
              <a:rPr kumimoji="0" lang="en-US" sz="2000" b="0" i="1" u="none" strike="noStrike" kern="1200" cap="all" spc="0" normalizeH="0" baseline="0" noProof="0" dirty="0">
                <a:ln w="3175" cmpd="sng">
                  <a:noFill/>
                </a:ln>
                <a:solidFill>
                  <a:srgbClr val="18276C">
                    <a:lumMod val="50000"/>
                  </a:srgbClr>
                </a:solidFill>
                <a:effectLst/>
                <a:uLnTx/>
                <a:uFillTx/>
                <a:latin typeface="Calibri Light" panose="020F0302020204030204"/>
                <a:ea typeface="+mj-ea"/>
                <a:cs typeface="+mj-cs"/>
              </a:rPr>
              <a:t>(amendments Effective 7/1/22)</a:t>
            </a:r>
            <a:r>
              <a:rPr kumimoji="0" lang="en-US" sz="2000" b="1" i="1" u="none" strike="noStrike" kern="1200" cap="all" spc="0" normalizeH="0" baseline="0" noProof="0" dirty="0">
                <a:ln w="3175" cmpd="sng">
                  <a:no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t/>
            </a:r>
            <a:br>
              <a:rPr kumimoji="0" lang="en-US" sz="2000" b="1" i="1" u="none" strike="noStrike" kern="1200" cap="all" spc="0" normalizeH="0" baseline="0" noProof="0" dirty="0">
                <a:ln w="3175" cmpd="sng">
                  <a:no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br>
            <a:r>
              <a:rPr kumimoji="0" lang="en-US" sz="3100" b="1" i="0" u="none" strike="noStrike" kern="1200" cap="all" spc="0" normalizeH="0" baseline="0" noProof="0" dirty="0">
                <a:ln w="3175" cmpd="sng">
                  <a:noFill/>
                </a:ln>
                <a:solidFill>
                  <a:srgbClr val="18276C">
                    <a:lumMod val="50000"/>
                  </a:srgbClr>
                </a:solidFill>
                <a:effectLst>
                  <a:outerShdw blurRad="38100" dist="38100" dir="2700000" algn="tl">
                    <a:srgbClr val="000000">
                      <a:alpha val="43137"/>
                    </a:srgbClr>
                  </a:outerShdw>
                </a:effectLst>
                <a:uLnTx/>
                <a:uFillTx/>
                <a:latin typeface="Calibri Light" panose="020F0302020204030204"/>
                <a:ea typeface="+mj-ea"/>
                <a:cs typeface="+mj-cs"/>
              </a:rPr>
              <a:t/>
            </a:r>
            <a:br>
              <a:rPr kumimoji="0" lang="en-US" sz="3100" b="1" i="0" u="none" strike="noStrike" kern="1200" cap="all" spc="0" normalizeH="0" baseline="0" noProof="0" dirty="0">
                <a:ln w="3175" cmpd="sng">
                  <a:noFill/>
                </a:ln>
                <a:solidFill>
                  <a:srgbClr val="18276C">
                    <a:lumMod val="50000"/>
                  </a:srgbClr>
                </a:solidFill>
                <a:effectLst>
                  <a:outerShdw blurRad="38100" dist="38100" dir="2700000" algn="tl">
                    <a:srgbClr val="000000">
                      <a:alpha val="43137"/>
                    </a:srgbClr>
                  </a:outerShdw>
                </a:effectLst>
                <a:uLnTx/>
                <a:uFillTx/>
                <a:latin typeface="Calibri Light" panose="020F0302020204030204"/>
                <a:ea typeface="+mj-ea"/>
                <a:cs typeface="+mj-cs"/>
              </a:rPr>
            </a:br>
            <a:r>
              <a:rPr lang="en-US" sz="3100" b="1" dirty="0">
                <a:solidFill>
                  <a:schemeClr val="bg2">
                    <a:lumMod val="50000"/>
                  </a:schemeClr>
                </a:solidFill>
                <a:effectLst>
                  <a:outerShdw blurRad="38100" dist="38100" dir="2700000" algn="tl">
                    <a:srgbClr val="000000">
                      <a:alpha val="43137"/>
                    </a:srgbClr>
                  </a:outerShdw>
                </a:effectLst>
              </a:rPr>
              <a:t>Financial exploitation of </a:t>
            </a:r>
            <a:br>
              <a:rPr lang="en-US" sz="3100" b="1" dirty="0">
                <a:solidFill>
                  <a:schemeClr val="bg2">
                    <a:lumMod val="50000"/>
                  </a:schemeClr>
                </a:solidFill>
                <a:effectLst>
                  <a:outerShdw blurRad="38100" dist="38100" dir="2700000" algn="tl">
                    <a:srgbClr val="000000">
                      <a:alpha val="43137"/>
                    </a:srgbClr>
                  </a:outerShdw>
                </a:effectLst>
              </a:rPr>
            </a:br>
            <a:r>
              <a:rPr lang="en-US" sz="3100" b="1" dirty="0">
                <a:solidFill>
                  <a:schemeClr val="bg2">
                    <a:lumMod val="50000"/>
                  </a:schemeClr>
                </a:solidFill>
                <a:effectLst>
                  <a:outerShdw blurRad="38100" dist="38100" dir="2700000" algn="tl">
                    <a:srgbClr val="000000">
                      <a:alpha val="43137"/>
                    </a:srgbClr>
                  </a:outerShdw>
                </a:effectLst>
              </a:rPr>
              <a:t>VULNERABLE ADULTS</a:t>
            </a:r>
            <a:r>
              <a:rPr lang="en-US" sz="3100" b="1" i="1" dirty="0">
                <a:solidFill>
                  <a:schemeClr val="bg2">
                    <a:lumMod val="50000"/>
                  </a:schemeClr>
                </a:solidFill>
                <a:effectLst>
                  <a:outerShdw blurRad="38100" dist="38100" dir="2700000" algn="tl">
                    <a:srgbClr val="000000">
                      <a:alpha val="43137"/>
                    </a:srgbClr>
                  </a:outerShdw>
                </a:effectLst>
              </a:rPr>
              <a:t> - </a:t>
            </a:r>
            <a:r>
              <a:rPr lang="en-US" sz="3100" b="1" dirty="0">
                <a:solidFill>
                  <a:schemeClr val="bg2">
                    <a:lumMod val="50000"/>
                  </a:schemeClr>
                </a:solidFill>
                <a:effectLst>
                  <a:outerShdw blurRad="38100" dist="38100" dir="2700000" algn="tl">
                    <a:srgbClr val="000000">
                      <a:alpha val="43137"/>
                    </a:srgbClr>
                  </a:outerShdw>
                </a:effectLst>
              </a:rPr>
              <a:t>§18.2-178.1</a:t>
            </a:r>
            <a:br>
              <a:rPr lang="en-US" sz="3100" b="1" dirty="0">
                <a:solidFill>
                  <a:schemeClr val="bg2">
                    <a:lumMod val="50000"/>
                  </a:schemeClr>
                </a:solidFill>
                <a:effectLst>
                  <a:outerShdw blurRad="38100" dist="38100" dir="2700000" algn="tl">
                    <a:srgbClr val="000000">
                      <a:alpha val="43137"/>
                    </a:srgbClr>
                  </a:outerShdw>
                </a:effectLst>
              </a:rPr>
            </a:br>
            <a:r>
              <a:rPr kumimoji="0" lang="en-US" sz="2000" b="0" i="1" u="none" strike="noStrike" kern="1200" cap="all" spc="0" normalizeH="0" baseline="0" noProof="0" dirty="0">
                <a:ln w="3175" cmpd="sng">
                  <a:noFill/>
                </a:ln>
                <a:solidFill>
                  <a:srgbClr val="18276C">
                    <a:lumMod val="50000"/>
                  </a:srgbClr>
                </a:solidFill>
                <a:effectLst/>
                <a:uLnTx/>
                <a:uFillTx/>
                <a:latin typeface="Calibri Light" panose="020F0302020204030204"/>
                <a:ea typeface="+mj-ea"/>
                <a:cs typeface="+mj-cs"/>
              </a:rPr>
              <a:t>(amendments Effective 7/1/22)</a:t>
            </a:r>
            <a:r>
              <a:rPr kumimoji="0" lang="en-US" sz="2000" b="1" i="1" u="none" strike="noStrike" kern="1200" cap="all" spc="0" normalizeH="0" baseline="0" noProof="0" dirty="0">
                <a:ln w="3175" cmpd="sng">
                  <a:no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t/>
            </a:r>
            <a:br>
              <a:rPr kumimoji="0" lang="en-US" sz="2000" b="1" i="1" u="none" strike="noStrike" kern="1200" cap="all" spc="0" normalizeH="0" baseline="0" noProof="0" dirty="0">
                <a:ln w="3175" cmpd="sng">
                  <a:no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br>
            <a:r>
              <a:rPr lang="en-US" sz="3100" b="1" dirty="0">
                <a:solidFill>
                  <a:schemeClr val="bg2">
                    <a:lumMod val="50000"/>
                  </a:schemeClr>
                </a:solidFill>
                <a:effectLst>
                  <a:outerShdw blurRad="38100" dist="38100" dir="2700000" algn="tl">
                    <a:srgbClr val="000000">
                      <a:alpha val="43137"/>
                    </a:srgbClr>
                  </a:outerShdw>
                </a:effectLst>
              </a:rPr>
              <a:t/>
            </a:r>
            <a:br>
              <a:rPr lang="en-US" sz="3100" b="1" dirty="0">
                <a:solidFill>
                  <a:schemeClr val="bg2">
                    <a:lumMod val="50000"/>
                  </a:schemeClr>
                </a:solidFill>
                <a:effectLst>
                  <a:outerShdw blurRad="38100" dist="38100" dir="2700000" algn="tl">
                    <a:srgbClr val="000000">
                      <a:alpha val="43137"/>
                    </a:srgbClr>
                  </a:outerShdw>
                </a:effectLst>
              </a:rPr>
            </a:br>
            <a:r>
              <a:rPr lang="en-US" sz="3100" b="1" dirty="0">
                <a:solidFill>
                  <a:schemeClr val="bg2">
                    <a:lumMod val="50000"/>
                  </a:schemeClr>
                </a:solidFill>
                <a:effectLst>
                  <a:outerShdw blurRad="38100" dist="38100" dir="2700000" algn="tl">
                    <a:srgbClr val="000000">
                      <a:alpha val="43137"/>
                    </a:srgbClr>
                  </a:outerShdw>
                </a:effectLst>
              </a:rPr>
              <a:t>FINANCIAL EXPLOITATION BY AN AGENT - </a:t>
            </a:r>
            <a:r>
              <a:rPr kumimoji="0" lang="en-US" sz="3100" b="1" i="0" u="none" strike="noStrike" kern="1200" cap="all" spc="0" normalizeH="0" baseline="0" noProof="0" dirty="0">
                <a:ln w="3175" cmpd="sng">
                  <a:noFill/>
                </a:ln>
                <a:solidFill>
                  <a:srgbClr val="18276C">
                    <a:lumMod val="50000"/>
                  </a:srgbClr>
                </a:solidFill>
                <a:effectLst>
                  <a:outerShdw blurRad="38100" dist="38100" dir="2700000" algn="tl">
                    <a:srgbClr val="000000">
                      <a:alpha val="43137"/>
                    </a:srgbClr>
                  </a:outerShdw>
                </a:effectLst>
                <a:uLnTx/>
                <a:uFillTx/>
                <a:latin typeface="Calibri Light" panose="020F0302020204030204"/>
                <a:ea typeface="+mj-ea"/>
                <a:cs typeface="+mj-cs"/>
              </a:rPr>
              <a:t>§18.2-178.2</a:t>
            </a:r>
            <a:br>
              <a:rPr kumimoji="0" lang="en-US" sz="3100" b="1" i="0" u="none" strike="noStrike" kern="1200" cap="all" spc="0" normalizeH="0" baseline="0" noProof="0" dirty="0">
                <a:ln w="3175" cmpd="sng">
                  <a:noFill/>
                </a:ln>
                <a:solidFill>
                  <a:srgbClr val="18276C">
                    <a:lumMod val="50000"/>
                  </a:srgbClr>
                </a:solidFill>
                <a:effectLst>
                  <a:outerShdw blurRad="38100" dist="38100" dir="2700000" algn="tl">
                    <a:srgbClr val="000000">
                      <a:alpha val="43137"/>
                    </a:srgbClr>
                  </a:outerShdw>
                </a:effectLst>
                <a:uLnTx/>
                <a:uFillTx/>
                <a:latin typeface="Calibri Light" panose="020F0302020204030204"/>
                <a:ea typeface="+mj-ea"/>
                <a:cs typeface="+mj-cs"/>
              </a:rPr>
            </a:br>
            <a:r>
              <a:rPr kumimoji="0" lang="en-US" sz="2000" i="1" u="none" strike="noStrike" kern="1200" cap="all" spc="0" normalizeH="0" baseline="0" noProof="0" dirty="0">
                <a:ln w="3175" cmpd="sng">
                  <a:noFill/>
                </a:ln>
                <a:solidFill>
                  <a:srgbClr val="18276C">
                    <a:lumMod val="50000"/>
                  </a:srgbClr>
                </a:solidFill>
                <a:uLnTx/>
                <a:uFillTx/>
                <a:latin typeface="Calibri Light" panose="020F0302020204030204"/>
                <a:ea typeface="+mj-ea"/>
                <a:cs typeface="+mj-cs"/>
              </a:rPr>
              <a:t>(Effective 7/1/22)</a:t>
            </a:r>
            <a:r>
              <a:rPr lang="en-US" sz="2000" b="1" i="1" dirty="0">
                <a:effectLst>
                  <a:outerShdw blurRad="38100" dist="38100" dir="2700000" algn="tl">
                    <a:srgbClr val="000000">
                      <a:alpha val="43137"/>
                    </a:srgbClr>
                  </a:outerShdw>
                </a:effectLst>
              </a:rPr>
              <a:t/>
            </a:r>
            <a:br>
              <a:rPr lang="en-US" sz="2000" b="1" i="1" dirty="0">
                <a:effectLst>
                  <a:outerShdw blurRad="38100" dist="38100" dir="2700000" algn="tl">
                    <a:srgbClr val="000000">
                      <a:alpha val="43137"/>
                    </a:srgbClr>
                  </a:outerShdw>
                </a:effectLst>
              </a:rPr>
            </a:br>
            <a:endParaRPr lang="en-US" sz="2800" b="1" dirty="0"/>
          </a:p>
        </p:txBody>
      </p:sp>
      <p:sp>
        <p:nvSpPr>
          <p:cNvPr id="3" name="TextBox 2"/>
          <p:cNvSpPr txBox="1"/>
          <p:nvPr/>
        </p:nvSpPr>
        <p:spPr>
          <a:xfrm>
            <a:off x="228600" y="359454"/>
            <a:ext cx="8763000" cy="1569660"/>
          </a:xfrm>
          <a:prstGeom prst="rect">
            <a:avLst/>
          </a:prstGeom>
          <a:solidFill>
            <a:schemeClr val="accent1">
              <a:lumMod val="50000"/>
            </a:schemeClr>
          </a:solidFill>
        </p:spPr>
        <p:txBody>
          <a:bodyPr wrap="square" rtlCol="0">
            <a:spAutoFit/>
          </a:bodyPr>
          <a:lstStyle/>
          <a:p>
            <a:pPr algn="ctr"/>
            <a:r>
              <a:rPr lang="en-US" sz="4800" b="1" dirty="0"/>
              <a:t>Elder abuse </a:t>
            </a:r>
            <a:br>
              <a:rPr lang="en-US" sz="4800" b="1" dirty="0"/>
            </a:br>
            <a:r>
              <a:rPr lang="en-US" sz="4800" b="1" dirty="0"/>
              <a:t>Specific Code sections</a:t>
            </a:r>
            <a:endParaRPr lang="en-US" sz="4800" dirty="0"/>
          </a:p>
        </p:txBody>
      </p:sp>
      <p:sp>
        <p:nvSpPr>
          <p:cNvPr id="6" name="Slide Number Placeholder 5"/>
          <p:cNvSpPr>
            <a:spLocks noGrp="1"/>
          </p:cNvSpPr>
          <p:nvPr>
            <p:ph type="sldNum" sz="quarter" idx="12"/>
          </p:nvPr>
        </p:nvSpPr>
        <p:spPr>
          <a:xfrm>
            <a:off x="7848600" y="5870713"/>
            <a:ext cx="417516" cy="377825"/>
          </a:xfrm>
        </p:spPr>
        <p:txBody>
          <a:bodyPr/>
          <a:lstStyle/>
          <a:p>
            <a:pPr>
              <a:defRPr/>
            </a:pPr>
            <a:r>
              <a:rPr lang="en-US" dirty="0">
                <a:solidFill>
                  <a:schemeClr val="bg1"/>
                </a:solidFill>
              </a:rPr>
              <a:t>MH</a:t>
            </a:r>
          </a:p>
        </p:txBody>
      </p:sp>
    </p:spTree>
    <p:extLst>
      <p:ext uri="{BB962C8B-B14F-4D97-AF65-F5344CB8AC3E}">
        <p14:creationId xmlns:p14="http://schemas.microsoft.com/office/powerpoint/2010/main" val="330415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17714"/>
            <a:ext cx="8686800" cy="696686"/>
          </a:xfrm>
          <a:solidFill>
            <a:schemeClr val="accent1">
              <a:lumMod val="50000"/>
            </a:schemeClr>
          </a:solidFill>
        </p:spPr>
        <p:txBody>
          <a:bodyPr numCol="1">
            <a:noAutofit/>
          </a:bodyPr>
          <a:lstStyle/>
          <a:p>
            <a:pPr algn="ctr"/>
            <a:r>
              <a:rPr lang="en-US" sz="4000" b="1" dirty="0"/>
              <a:t>APS Investigations </a:t>
            </a:r>
            <a:endParaRPr lang="en-US" sz="3200" b="1" dirty="0"/>
          </a:p>
        </p:txBody>
      </p:sp>
      <p:sp>
        <p:nvSpPr>
          <p:cNvPr id="5" name="Content Placeholder 4"/>
          <p:cNvSpPr>
            <a:spLocks noGrp="1"/>
          </p:cNvSpPr>
          <p:nvPr>
            <p:ph sz="quarter" idx="1"/>
          </p:nvPr>
        </p:nvSpPr>
        <p:spPr>
          <a:xfrm>
            <a:off x="228600" y="1524000"/>
            <a:ext cx="8686800" cy="5410200"/>
          </a:xfrm>
        </p:spPr>
        <p:txBody>
          <a:bodyPr numCol="1">
            <a:noAutofit/>
          </a:bodyPr>
          <a:lstStyle/>
          <a:p>
            <a:pPr>
              <a:buClr>
                <a:schemeClr val="accent1">
                  <a:lumMod val="50000"/>
                </a:schemeClr>
              </a:buClr>
            </a:pPr>
            <a:r>
              <a:rPr lang="en-US" sz="2400" dirty="0">
                <a:solidFill>
                  <a:schemeClr val="bg1"/>
                </a:solidFill>
              </a:rPr>
              <a:t>Information can be gathered from:</a:t>
            </a:r>
          </a:p>
          <a:p>
            <a:pPr lvl="1">
              <a:buClr>
                <a:schemeClr val="accent1">
                  <a:lumMod val="50000"/>
                </a:schemeClr>
              </a:buClr>
            </a:pPr>
            <a:r>
              <a:rPr lang="en-US" sz="2200" dirty="0">
                <a:solidFill>
                  <a:schemeClr val="bg1"/>
                </a:solidFill>
              </a:rPr>
              <a:t>Mandated reporters</a:t>
            </a:r>
          </a:p>
          <a:p>
            <a:pPr lvl="1">
              <a:buClr>
                <a:schemeClr val="accent1">
                  <a:lumMod val="50000"/>
                </a:schemeClr>
              </a:buClr>
            </a:pPr>
            <a:r>
              <a:rPr lang="en-US" sz="2200" dirty="0">
                <a:solidFill>
                  <a:schemeClr val="bg1"/>
                </a:solidFill>
              </a:rPr>
              <a:t>Attorneys-in-fact</a:t>
            </a:r>
          </a:p>
          <a:p>
            <a:pPr lvl="1">
              <a:buClr>
                <a:schemeClr val="accent1">
                  <a:lumMod val="50000"/>
                </a:schemeClr>
              </a:buClr>
            </a:pPr>
            <a:r>
              <a:rPr lang="en-US" sz="2200" dirty="0">
                <a:solidFill>
                  <a:schemeClr val="bg1"/>
                </a:solidFill>
              </a:rPr>
              <a:t>Interviews with the victim, alleged perpetrator, and others</a:t>
            </a:r>
          </a:p>
          <a:p>
            <a:pPr lvl="1">
              <a:buClr>
                <a:schemeClr val="accent1">
                  <a:lumMod val="50000"/>
                </a:schemeClr>
              </a:buClr>
            </a:pPr>
            <a:r>
              <a:rPr lang="en-US" sz="2200" dirty="0">
                <a:solidFill>
                  <a:schemeClr val="bg1"/>
                </a:solidFill>
              </a:rPr>
              <a:t>Photographic evidence</a:t>
            </a:r>
          </a:p>
          <a:p>
            <a:pPr>
              <a:buClr>
                <a:schemeClr val="accent1">
                  <a:lumMod val="50000"/>
                </a:schemeClr>
              </a:buClr>
            </a:pPr>
            <a:endParaRPr lang="en-US" sz="2400" dirty="0">
              <a:solidFill>
                <a:schemeClr val="bg1"/>
              </a:solidFill>
            </a:endParaRPr>
          </a:p>
          <a:p>
            <a:pPr>
              <a:buClr>
                <a:schemeClr val="accent1">
                  <a:lumMod val="50000"/>
                </a:schemeClr>
              </a:buClr>
            </a:pPr>
            <a:r>
              <a:rPr lang="en-US" sz="2400" dirty="0">
                <a:solidFill>
                  <a:schemeClr val="bg1"/>
                </a:solidFill>
              </a:rPr>
              <a:t>Notify law enforcement in cases of sexual abuse, criminal abuse and neglect and can conduct joint investigations when appropriate</a:t>
            </a:r>
          </a:p>
          <a:p>
            <a:pPr>
              <a:buClr>
                <a:schemeClr val="accent1">
                  <a:lumMod val="50000"/>
                </a:schemeClr>
              </a:buClr>
            </a:pPr>
            <a:endParaRPr lang="en-US" sz="2400" dirty="0">
              <a:solidFill>
                <a:schemeClr val="bg1"/>
              </a:solidFill>
            </a:endParaRPr>
          </a:p>
          <a:p>
            <a:pPr>
              <a:buClr>
                <a:schemeClr val="accent1">
                  <a:lumMod val="50000"/>
                </a:schemeClr>
              </a:buClr>
            </a:pPr>
            <a:r>
              <a:rPr lang="en-US" sz="2400" dirty="0">
                <a:solidFill>
                  <a:schemeClr val="bg1"/>
                </a:solidFill>
              </a:rPr>
              <a:t>Refer to other regulatory licensing or legal authority for  administrative action or criminal investigation and conduct joint investigations when appropriate                                                      </a:t>
            </a:r>
            <a:r>
              <a:rPr lang="en-US" sz="1000" dirty="0">
                <a:solidFill>
                  <a:schemeClr val="bg1"/>
                </a:solidFill>
              </a:rPr>
              <a:t>MH</a:t>
            </a:r>
          </a:p>
          <a:p>
            <a:endParaRPr lang="en-US" sz="2400" dirty="0"/>
          </a:p>
        </p:txBody>
      </p:sp>
      <p:sp>
        <p:nvSpPr>
          <p:cNvPr id="6" name="Slide Number Placeholder 5"/>
          <p:cNvSpPr>
            <a:spLocks noGrp="1"/>
          </p:cNvSpPr>
          <p:nvPr>
            <p:ph type="sldNum" sz="quarter" idx="12"/>
          </p:nvPr>
        </p:nvSpPr>
        <p:spPr/>
        <p:txBody>
          <a:bodyPr/>
          <a:lstStyle/>
          <a:p>
            <a:pPr>
              <a:defRPr/>
            </a:pPr>
            <a:fld id="{96F8F80E-0BD1-4B27-A6EA-400085FA7C89}" type="slidenum">
              <a:rPr lang="en-US" smtClean="0"/>
              <a:pPr>
                <a:defRPr/>
              </a:pPr>
              <a:t>30</a:t>
            </a:fld>
            <a:endParaRPr lang="en-US"/>
          </a:p>
        </p:txBody>
      </p:sp>
    </p:spTree>
    <p:extLst>
      <p:ext uri="{BB962C8B-B14F-4D97-AF65-F5344CB8AC3E}">
        <p14:creationId xmlns:p14="http://schemas.microsoft.com/office/powerpoint/2010/main" val="1332012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3"/>
          <p:cNvSpPr>
            <a:spLocks noGrp="1" noChangeArrowheads="1"/>
          </p:cNvSpPr>
          <p:nvPr>
            <p:ph idx="1"/>
          </p:nvPr>
        </p:nvSpPr>
        <p:spPr>
          <a:xfrm>
            <a:off x="76200" y="1295400"/>
            <a:ext cx="8915400" cy="5562600"/>
          </a:xfrm>
          <a:solidFill>
            <a:schemeClr val="tx1"/>
          </a:solidFill>
        </p:spPr>
        <p:txBody>
          <a:bodyPr>
            <a:normAutofit lnSpcReduction="10000"/>
          </a:bodyPr>
          <a:lstStyle/>
          <a:p>
            <a:pPr eaLnBrk="1" hangingPunct="1">
              <a:buClr>
                <a:schemeClr val="accent1">
                  <a:lumMod val="50000"/>
                </a:schemeClr>
              </a:buClr>
              <a:buFont typeface="Wingdings" panose="05000000000000000000" pitchFamily="2" charset="2"/>
              <a:buChar char="Ø"/>
            </a:pPr>
            <a:endParaRPr lang="en-US" altLang="en-US" sz="2600" b="1" dirty="0">
              <a:solidFill>
                <a:srgbClr val="00B050"/>
              </a:solidFill>
              <a:effectLst>
                <a:outerShdw blurRad="38100" dist="38100" dir="2700000" algn="tl">
                  <a:srgbClr val="000000">
                    <a:alpha val="43137"/>
                  </a:srgbClr>
                </a:outerShdw>
              </a:effectLst>
            </a:endParaRPr>
          </a:p>
          <a:p>
            <a:pPr eaLnBrk="1" hangingPunct="1">
              <a:buClr>
                <a:schemeClr val="accent1">
                  <a:lumMod val="50000"/>
                </a:schemeClr>
              </a:buClr>
              <a:buFont typeface="Wingdings" panose="05000000000000000000" pitchFamily="2" charset="2"/>
              <a:buChar char="Ø"/>
            </a:pPr>
            <a:r>
              <a:rPr lang="en-US" altLang="en-US" sz="2600" b="1" dirty="0">
                <a:solidFill>
                  <a:srgbClr val="00B050"/>
                </a:solidFill>
                <a:effectLst>
                  <a:outerShdw blurRad="38100" dist="38100" dir="2700000" algn="tl">
                    <a:srgbClr val="000000">
                      <a:alpha val="43137"/>
                    </a:srgbClr>
                  </a:outerShdw>
                </a:effectLst>
              </a:rPr>
              <a:t>Emergencies, in cases involving an incapacitated adult</a:t>
            </a:r>
            <a:endParaRPr lang="en-US" altLang="en-US" sz="2600" dirty="0"/>
          </a:p>
          <a:p>
            <a:pPr eaLnBrk="1" hangingPunct="1">
              <a:buClr>
                <a:schemeClr val="accent1">
                  <a:lumMod val="50000"/>
                </a:schemeClr>
              </a:buClr>
              <a:buFont typeface="Wingdings" panose="05000000000000000000" pitchFamily="2" charset="2"/>
              <a:buChar char="Ø"/>
            </a:pPr>
            <a:r>
              <a:rPr lang="en-US" altLang="en-US" sz="2600" dirty="0">
                <a:solidFill>
                  <a:schemeClr val="bg1"/>
                </a:solidFill>
              </a:rPr>
              <a:t>APS may enter the premises and remove the incapacitated adult.</a:t>
            </a:r>
          </a:p>
          <a:p>
            <a:pPr eaLnBrk="1" hangingPunct="1">
              <a:buClr>
                <a:schemeClr val="accent1">
                  <a:lumMod val="50000"/>
                </a:schemeClr>
              </a:buClr>
              <a:buFont typeface="Wingdings" panose="05000000000000000000" pitchFamily="2" charset="2"/>
              <a:buChar char="Ø"/>
            </a:pPr>
            <a:r>
              <a:rPr lang="en-US" altLang="en-US" sz="2600" dirty="0">
                <a:solidFill>
                  <a:schemeClr val="bg1"/>
                </a:solidFill>
              </a:rPr>
              <a:t>APS may investigate and interview incapacitated adult without the consent of guardian or caregiver.</a:t>
            </a:r>
          </a:p>
          <a:p>
            <a:pPr eaLnBrk="1" hangingPunct="1">
              <a:buClr>
                <a:schemeClr val="accent1">
                  <a:lumMod val="50000"/>
                </a:schemeClr>
              </a:buClr>
              <a:buFont typeface="Wingdings" panose="05000000000000000000" pitchFamily="2" charset="2"/>
              <a:buChar char="Ø"/>
            </a:pPr>
            <a:r>
              <a:rPr lang="en-US" altLang="en-US" sz="2600" dirty="0">
                <a:solidFill>
                  <a:schemeClr val="bg1"/>
                </a:solidFill>
              </a:rPr>
              <a:t>If caregiver or guardian is present, their consent is required for removal.  </a:t>
            </a:r>
            <a:r>
              <a:rPr lang="en-US" altLang="en-US" sz="2600" b="1" u="sng" dirty="0">
                <a:solidFill>
                  <a:schemeClr val="bg1"/>
                </a:solidFill>
              </a:rPr>
              <a:t>NOTE</a:t>
            </a:r>
            <a:r>
              <a:rPr lang="en-US" altLang="en-US" sz="2600" dirty="0">
                <a:solidFill>
                  <a:schemeClr val="bg1"/>
                </a:solidFill>
              </a:rPr>
              <a:t>: if investigator suspects caregiver caused the abuse or neglect, APS may seek court order for removal.</a:t>
            </a:r>
          </a:p>
          <a:p>
            <a:pPr marL="0" indent="0" eaLnBrk="1" hangingPunct="1">
              <a:buClr>
                <a:schemeClr val="accent1">
                  <a:lumMod val="50000"/>
                </a:schemeClr>
              </a:buClr>
              <a:buNone/>
            </a:pPr>
            <a:endParaRPr lang="en-US" altLang="en-US" sz="1000" dirty="0">
              <a:solidFill>
                <a:schemeClr val="bg1"/>
              </a:solidFill>
            </a:endParaRPr>
          </a:p>
          <a:p>
            <a:pPr marL="0" indent="0" eaLnBrk="1" hangingPunct="1">
              <a:buClr>
                <a:schemeClr val="accent1">
                  <a:lumMod val="50000"/>
                </a:schemeClr>
              </a:buClr>
              <a:buNone/>
            </a:pPr>
            <a:endParaRPr lang="en-US" altLang="en-US" sz="1000" dirty="0">
              <a:solidFill>
                <a:schemeClr val="bg1"/>
              </a:solidFill>
            </a:endParaRPr>
          </a:p>
          <a:p>
            <a:pPr marL="0" indent="0" eaLnBrk="1" hangingPunct="1">
              <a:buClr>
                <a:schemeClr val="accent1">
                  <a:lumMod val="50000"/>
                </a:schemeClr>
              </a:buClr>
              <a:buNone/>
            </a:pPr>
            <a:endParaRPr lang="en-US" altLang="en-US" sz="1000" dirty="0">
              <a:solidFill>
                <a:schemeClr val="bg1"/>
              </a:solidFill>
            </a:endParaRPr>
          </a:p>
          <a:p>
            <a:pPr marL="0" indent="0" eaLnBrk="1" hangingPunct="1">
              <a:buClr>
                <a:schemeClr val="accent1">
                  <a:lumMod val="50000"/>
                </a:schemeClr>
              </a:buClr>
              <a:buNone/>
            </a:pPr>
            <a:endParaRPr lang="en-US" altLang="en-US" sz="1000" dirty="0">
              <a:solidFill>
                <a:schemeClr val="bg1"/>
              </a:solidFill>
            </a:endParaRPr>
          </a:p>
          <a:p>
            <a:pPr marL="0" indent="0" eaLnBrk="1" hangingPunct="1">
              <a:buClr>
                <a:schemeClr val="accent1">
                  <a:lumMod val="50000"/>
                </a:schemeClr>
              </a:buClr>
              <a:buNone/>
            </a:pPr>
            <a:r>
              <a:rPr lang="en-US" altLang="en-US" sz="1000" dirty="0">
                <a:solidFill>
                  <a:schemeClr val="bg1"/>
                </a:solidFill>
              </a:rPr>
              <a:t>																		MH</a:t>
            </a:r>
          </a:p>
          <a:p>
            <a:pPr lvl="8">
              <a:buClr>
                <a:schemeClr val="accent1">
                  <a:lumMod val="50000"/>
                </a:schemeClr>
              </a:buClr>
              <a:buFont typeface="Wingdings" panose="05000000000000000000" pitchFamily="2" charset="2"/>
              <a:buChar char="Ø"/>
            </a:pPr>
            <a:endParaRPr lang="en-US" altLang="en-US" dirty="0"/>
          </a:p>
        </p:txBody>
      </p:sp>
      <p:sp>
        <p:nvSpPr>
          <p:cNvPr id="103427" name="Rectangle 2"/>
          <p:cNvSpPr>
            <a:spLocks noGrp="1" noChangeArrowheads="1"/>
          </p:cNvSpPr>
          <p:nvPr>
            <p:ph type="title"/>
          </p:nvPr>
        </p:nvSpPr>
        <p:spPr>
          <a:xfrm>
            <a:off x="152400" y="76200"/>
            <a:ext cx="8839200" cy="685800"/>
          </a:xfrm>
        </p:spPr>
        <p:txBody>
          <a:bodyPr>
            <a:noAutofit/>
          </a:bodyPr>
          <a:lstStyle/>
          <a:p>
            <a:pPr algn="ctr" eaLnBrk="1" hangingPunct="1"/>
            <a:r>
              <a:rPr lang="en-US" altLang="en-US" b="1" dirty="0">
                <a:effectLst>
                  <a:outerShdw blurRad="38100" dist="38100" dir="2700000" algn="tl">
                    <a:srgbClr val="000000">
                      <a:alpha val="43137"/>
                    </a:srgbClr>
                  </a:outerShdw>
                </a:effectLst>
              </a:rPr>
              <a:t>How can Adult Protective Services assist </a:t>
            </a:r>
            <a:br>
              <a:rPr lang="en-US" altLang="en-US" b="1" dirty="0">
                <a:effectLst>
                  <a:outerShdw blurRad="38100" dist="38100" dir="2700000" algn="tl">
                    <a:srgbClr val="000000">
                      <a:alpha val="43137"/>
                    </a:srgbClr>
                  </a:outerShdw>
                </a:effectLst>
              </a:rPr>
            </a:br>
            <a:r>
              <a:rPr lang="en-US" altLang="en-US" b="1" dirty="0">
                <a:effectLst>
                  <a:outerShdw blurRad="38100" dist="38100" dir="2700000" algn="tl">
                    <a:srgbClr val="000000">
                      <a:alpha val="43137"/>
                    </a:srgbClr>
                  </a:outerShdw>
                </a:effectLst>
              </a:rPr>
              <a:t>law enforcement?</a:t>
            </a:r>
          </a:p>
        </p:txBody>
      </p:sp>
      <p:sp>
        <p:nvSpPr>
          <p:cNvPr id="4" name="Slide Number Placeholder 3"/>
          <p:cNvSpPr>
            <a:spLocks noGrp="1"/>
          </p:cNvSpPr>
          <p:nvPr>
            <p:ph type="sldNum" sz="quarter" idx="12"/>
          </p:nvPr>
        </p:nvSpPr>
        <p:spPr/>
        <p:txBody>
          <a:bodyPr/>
          <a:lstStyle/>
          <a:p>
            <a:pPr>
              <a:defRPr/>
            </a:pPr>
            <a:fld id="{96F8F80E-0BD1-4B27-A6EA-400085FA7C89}" type="slidenum">
              <a:rPr lang="en-US" smtClean="0"/>
              <a:pPr>
                <a:defRPr/>
              </a:pPr>
              <a:t>31</a:t>
            </a:fld>
            <a:endParaRPr lang="en-US"/>
          </a:p>
        </p:txBody>
      </p:sp>
    </p:spTree>
    <p:extLst>
      <p:ext uri="{BB962C8B-B14F-4D97-AF65-F5344CB8AC3E}">
        <p14:creationId xmlns:p14="http://schemas.microsoft.com/office/powerpoint/2010/main" val="3711306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3"/>
          <p:cNvSpPr>
            <a:spLocks noGrp="1" noChangeArrowheads="1"/>
          </p:cNvSpPr>
          <p:nvPr>
            <p:ph idx="1"/>
          </p:nvPr>
        </p:nvSpPr>
        <p:spPr>
          <a:xfrm>
            <a:off x="76200" y="990600"/>
            <a:ext cx="8915400" cy="5867400"/>
          </a:xfrm>
          <a:solidFill>
            <a:schemeClr val="tx1"/>
          </a:solidFill>
        </p:spPr>
        <p:txBody>
          <a:bodyPr>
            <a:normAutofit/>
          </a:bodyPr>
          <a:lstStyle/>
          <a:p>
            <a:pPr marL="0" indent="0" eaLnBrk="1" hangingPunct="1">
              <a:buClr>
                <a:schemeClr val="accent1">
                  <a:lumMod val="50000"/>
                </a:schemeClr>
              </a:buClr>
              <a:buNone/>
            </a:pPr>
            <a:endParaRPr lang="en-US" altLang="en-US" sz="2600" dirty="0"/>
          </a:p>
          <a:p>
            <a:pPr eaLnBrk="1" hangingPunct="1">
              <a:buClr>
                <a:schemeClr val="accent1">
                  <a:lumMod val="50000"/>
                </a:schemeClr>
              </a:buClr>
              <a:buFont typeface="Wingdings" panose="05000000000000000000" pitchFamily="2" charset="2"/>
              <a:buChar char="Ø"/>
            </a:pPr>
            <a:r>
              <a:rPr lang="en-US" altLang="en-US" sz="2600" b="1" dirty="0">
                <a:solidFill>
                  <a:srgbClr val="00B050"/>
                </a:solidFill>
                <a:effectLst>
                  <a:outerShdw blurRad="38100" dist="38100" dir="2700000" algn="tl">
                    <a:srgbClr val="000000">
                      <a:alpha val="43137"/>
                    </a:srgbClr>
                  </a:outerShdw>
                </a:effectLst>
              </a:rPr>
              <a:t>Non-Emergencies</a:t>
            </a:r>
          </a:p>
          <a:p>
            <a:pPr>
              <a:buClr>
                <a:schemeClr val="accent1">
                  <a:lumMod val="50000"/>
                </a:schemeClr>
              </a:buClr>
              <a:buFont typeface="Wingdings" panose="05000000000000000000" pitchFamily="2" charset="2"/>
              <a:buChar char="Ø"/>
              <a:defRPr/>
            </a:pPr>
            <a:r>
              <a:rPr lang="en-US" sz="2600" dirty="0">
                <a:solidFill>
                  <a:schemeClr val="bg1"/>
                </a:solidFill>
              </a:rPr>
              <a:t>Investigate allegations of abuse, neglect and exploitation and make referrals to law enforcement</a:t>
            </a:r>
          </a:p>
          <a:p>
            <a:pPr>
              <a:buClr>
                <a:schemeClr val="accent1">
                  <a:lumMod val="50000"/>
                </a:schemeClr>
              </a:buClr>
              <a:buFont typeface="Wingdings" panose="05000000000000000000" pitchFamily="2" charset="2"/>
              <a:buChar char="Ø"/>
              <a:defRPr/>
            </a:pPr>
            <a:r>
              <a:rPr lang="en-US" sz="2600" dirty="0">
                <a:solidFill>
                  <a:schemeClr val="bg1"/>
                </a:solidFill>
              </a:rPr>
              <a:t>May obtain records without need of search warrants or court orders</a:t>
            </a:r>
          </a:p>
          <a:p>
            <a:pPr>
              <a:buClr>
                <a:schemeClr val="accent1">
                  <a:lumMod val="50000"/>
                </a:schemeClr>
              </a:buClr>
              <a:buFont typeface="Wingdings" panose="05000000000000000000" pitchFamily="2" charset="2"/>
              <a:buChar char="Ø"/>
              <a:defRPr/>
            </a:pPr>
            <a:r>
              <a:rPr lang="en-US" sz="2600" dirty="0">
                <a:solidFill>
                  <a:schemeClr val="bg1"/>
                </a:solidFill>
              </a:rPr>
              <a:t>Focus on services, not criminal justice</a:t>
            </a:r>
          </a:p>
          <a:p>
            <a:pPr>
              <a:buClr>
                <a:schemeClr val="accent1">
                  <a:lumMod val="50000"/>
                </a:schemeClr>
              </a:buClr>
              <a:buFont typeface="Wingdings" panose="05000000000000000000" pitchFamily="2" charset="2"/>
              <a:buChar char="Ø"/>
              <a:defRPr/>
            </a:pPr>
            <a:r>
              <a:rPr lang="en-US" sz="2600" dirty="0">
                <a:solidFill>
                  <a:schemeClr val="bg1"/>
                </a:solidFill>
              </a:rPr>
              <a:t>Department may petition for court order authorizing protective services for:</a:t>
            </a:r>
          </a:p>
          <a:p>
            <a:pPr marL="617220" lvl="1" indent="-342900">
              <a:buClr>
                <a:schemeClr val="accent1">
                  <a:lumMod val="50000"/>
                </a:schemeClr>
              </a:buClr>
              <a:buFont typeface="Wingdings" panose="05000000000000000000" pitchFamily="2" charset="2"/>
              <a:buChar char="Ø"/>
              <a:defRPr/>
            </a:pPr>
            <a:r>
              <a:rPr lang="en-US" sz="2600" dirty="0">
                <a:solidFill>
                  <a:schemeClr val="bg1"/>
                </a:solidFill>
              </a:rPr>
              <a:t>Vulnerable adult who is being abused, neglected, or exploited </a:t>
            </a:r>
          </a:p>
          <a:p>
            <a:pPr marL="617220" lvl="1" indent="-342900">
              <a:buClr>
                <a:schemeClr val="accent1">
                  <a:lumMod val="50000"/>
                </a:schemeClr>
              </a:buClr>
              <a:buFont typeface="Wingdings" panose="05000000000000000000" pitchFamily="2" charset="2"/>
              <a:buChar char="Ø"/>
              <a:defRPr/>
            </a:pPr>
            <a:r>
              <a:rPr lang="en-US" sz="2600" dirty="0">
                <a:solidFill>
                  <a:schemeClr val="bg1"/>
                </a:solidFill>
              </a:rPr>
              <a:t>Those lacking capacity to consent                                         </a:t>
            </a:r>
            <a:r>
              <a:rPr lang="en-US" sz="1000" dirty="0">
                <a:solidFill>
                  <a:schemeClr val="bg1"/>
                </a:solidFill>
              </a:rPr>
              <a:t>MH</a:t>
            </a:r>
          </a:p>
          <a:p>
            <a:pPr eaLnBrk="1" hangingPunct="1">
              <a:buClr>
                <a:schemeClr val="accent1">
                  <a:lumMod val="50000"/>
                </a:schemeClr>
              </a:buClr>
              <a:buFont typeface="Wingdings" panose="05000000000000000000" pitchFamily="2" charset="2"/>
              <a:buChar char="Ø"/>
            </a:pPr>
            <a:endParaRPr lang="en-US" altLang="en-US" dirty="0"/>
          </a:p>
        </p:txBody>
      </p:sp>
      <p:sp>
        <p:nvSpPr>
          <p:cNvPr id="103427" name="Rectangle 2"/>
          <p:cNvSpPr>
            <a:spLocks noGrp="1" noChangeArrowheads="1"/>
          </p:cNvSpPr>
          <p:nvPr>
            <p:ph type="title"/>
          </p:nvPr>
        </p:nvSpPr>
        <p:spPr>
          <a:xfrm>
            <a:off x="152400" y="76200"/>
            <a:ext cx="8839200" cy="685800"/>
          </a:xfrm>
        </p:spPr>
        <p:txBody>
          <a:bodyPr>
            <a:noAutofit/>
          </a:bodyPr>
          <a:lstStyle/>
          <a:p>
            <a:pPr algn="ctr" eaLnBrk="1" hangingPunct="1"/>
            <a:r>
              <a:rPr lang="en-US" altLang="en-US" b="1" dirty="0">
                <a:effectLst>
                  <a:outerShdw blurRad="38100" dist="38100" dir="2700000" algn="tl">
                    <a:srgbClr val="000000">
                      <a:alpha val="43137"/>
                    </a:srgbClr>
                  </a:outerShdw>
                </a:effectLst>
              </a:rPr>
              <a:t>How can Adult Protective Services assist </a:t>
            </a:r>
            <a:br>
              <a:rPr lang="en-US" altLang="en-US" b="1" dirty="0">
                <a:effectLst>
                  <a:outerShdw blurRad="38100" dist="38100" dir="2700000" algn="tl">
                    <a:srgbClr val="000000">
                      <a:alpha val="43137"/>
                    </a:srgbClr>
                  </a:outerShdw>
                </a:effectLst>
              </a:rPr>
            </a:br>
            <a:r>
              <a:rPr lang="en-US" altLang="en-US" b="1" dirty="0">
                <a:effectLst>
                  <a:outerShdw blurRad="38100" dist="38100" dir="2700000" algn="tl">
                    <a:srgbClr val="000000">
                      <a:alpha val="43137"/>
                    </a:srgbClr>
                  </a:outerShdw>
                </a:effectLst>
              </a:rPr>
              <a:t>law enforcement?</a:t>
            </a:r>
          </a:p>
        </p:txBody>
      </p:sp>
      <p:sp>
        <p:nvSpPr>
          <p:cNvPr id="4" name="Slide Number Placeholder 3"/>
          <p:cNvSpPr>
            <a:spLocks noGrp="1"/>
          </p:cNvSpPr>
          <p:nvPr>
            <p:ph type="sldNum" sz="quarter" idx="12"/>
          </p:nvPr>
        </p:nvSpPr>
        <p:spPr/>
        <p:txBody>
          <a:bodyPr/>
          <a:lstStyle/>
          <a:p>
            <a:pPr>
              <a:defRPr/>
            </a:pPr>
            <a:fld id="{96F8F80E-0BD1-4B27-A6EA-400085FA7C89}" type="slidenum">
              <a:rPr lang="en-US" smtClean="0"/>
              <a:pPr>
                <a:defRPr/>
              </a:pPr>
              <a:t>32</a:t>
            </a:fld>
            <a:endParaRPr lang="en-US"/>
          </a:p>
        </p:txBody>
      </p:sp>
    </p:spTree>
    <p:extLst>
      <p:ext uri="{BB962C8B-B14F-4D97-AF65-F5344CB8AC3E}">
        <p14:creationId xmlns:p14="http://schemas.microsoft.com/office/powerpoint/2010/main" val="2333940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1"/>
            <a:ext cx="8305800" cy="1142999"/>
          </a:xfrm>
          <a:solidFill>
            <a:schemeClr val="accent1">
              <a:lumMod val="50000"/>
            </a:schemeClr>
          </a:solidFill>
        </p:spPr>
        <p:txBody>
          <a:bodyPr numCol="1">
            <a:noAutofit/>
          </a:bodyPr>
          <a:lstStyle/>
          <a:p>
            <a:pPr algn="ctr"/>
            <a:r>
              <a:rPr lang="en-US" sz="7200" b="1" dirty="0"/>
              <a:t>Contacting APS</a:t>
            </a:r>
          </a:p>
        </p:txBody>
      </p:sp>
      <p:sp>
        <p:nvSpPr>
          <p:cNvPr id="5" name="Content Placeholder 4"/>
          <p:cNvSpPr>
            <a:spLocks noGrp="1"/>
          </p:cNvSpPr>
          <p:nvPr>
            <p:ph sz="quarter" idx="1"/>
          </p:nvPr>
        </p:nvSpPr>
        <p:spPr>
          <a:xfrm>
            <a:off x="228600" y="2590800"/>
            <a:ext cx="8686800" cy="3352801"/>
          </a:xfrm>
        </p:spPr>
        <p:txBody>
          <a:bodyPr numCol="1">
            <a:noAutofit/>
          </a:bodyPr>
          <a:lstStyle/>
          <a:p>
            <a:pPr marL="0" indent="0" algn="ctr">
              <a:buNone/>
            </a:pPr>
            <a:r>
              <a:rPr lang="en-US" sz="3600" dirty="0">
                <a:solidFill>
                  <a:schemeClr val="accent1">
                    <a:lumMod val="50000"/>
                  </a:schemeClr>
                </a:solidFill>
              </a:rPr>
              <a:t>During normal business hours, </a:t>
            </a:r>
            <a:br>
              <a:rPr lang="en-US" sz="3600" dirty="0">
                <a:solidFill>
                  <a:schemeClr val="accent1">
                    <a:lumMod val="50000"/>
                  </a:schemeClr>
                </a:solidFill>
              </a:rPr>
            </a:br>
            <a:r>
              <a:rPr lang="en-US" sz="3600" dirty="0">
                <a:solidFill>
                  <a:schemeClr val="accent1">
                    <a:lumMod val="50000"/>
                  </a:schemeClr>
                </a:solidFill>
              </a:rPr>
              <a:t>call your local DSS office</a:t>
            </a:r>
          </a:p>
          <a:p>
            <a:pPr marL="274320" lvl="1" indent="0" algn="ctr">
              <a:buNone/>
            </a:pPr>
            <a:r>
              <a:rPr lang="en-US" sz="2400" dirty="0">
                <a:solidFill>
                  <a:schemeClr val="accent1">
                    <a:lumMod val="50000"/>
                  </a:schemeClr>
                </a:solidFill>
              </a:rPr>
              <a:t>	</a:t>
            </a:r>
          </a:p>
          <a:p>
            <a:pPr marL="0" indent="0" algn="ctr">
              <a:buNone/>
            </a:pPr>
            <a:r>
              <a:rPr lang="en-US" sz="3600" dirty="0">
                <a:solidFill>
                  <a:schemeClr val="accent1">
                    <a:lumMod val="50000"/>
                  </a:schemeClr>
                </a:solidFill>
              </a:rPr>
              <a:t>After hours or to find your local DSS, call the state hotline at</a:t>
            </a:r>
          </a:p>
          <a:p>
            <a:pPr marL="0" indent="0" algn="ctr">
              <a:buNone/>
            </a:pPr>
            <a:r>
              <a:rPr lang="en-US" sz="3600" dirty="0">
                <a:solidFill>
                  <a:schemeClr val="accent1">
                    <a:lumMod val="50000"/>
                  </a:schemeClr>
                </a:solidFill>
              </a:rPr>
              <a:t>1-888-832-3858</a:t>
            </a:r>
          </a:p>
          <a:p>
            <a:pPr marL="0" indent="0" algn="ctr">
              <a:buNone/>
            </a:pPr>
            <a:r>
              <a:rPr lang="en-US" sz="1000" dirty="0">
                <a:solidFill>
                  <a:schemeClr val="accent1">
                    <a:lumMod val="50000"/>
                  </a:schemeClr>
                </a:solidFill>
              </a:rPr>
              <a:t>                                                														MH</a:t>
            </a:r>
          </a:p>
        </p:txBody>
      </p:sp>
      <p:sp>
        <p:nvSpPr>
          <p:cNvPr id="6" name="Slide Number Placeholder 5"/>
          <p:cNvSpPr>
            <a:spLocks noGrp="1"/>
          </p:cNvSpPr>
          <p:nvPr>
            <p:ph type="sldNum" sz="quarter" idx="12"/>
          </p:nvPr>
        </p:nvSpPr>
        <p:spPr/>
        <p:txBody>
          <a:bodyPr/>
          <a:lstStyle/>
          <a:p>
            <a:pPr>
              <a:defRPr/>
            </a:pPr>
            <a:fld id="{96F8F80E-0BD1-4B27-A6EA-400085FA7C89}" type="slidenum">
              <a:rPr lang="en-US" smtClean="0"/>
              <a:pPr>
                <a:defRPr/>
              </a:pPr>
              <a:t>33</a:t>
            </a:fld>
            <a:endParaRPr lang="en-US"/>
          </a:p>
        </p:txBody>
      </p:sp>
    </p:spTree>
    <p:extLst>
      <p:ext uri="{BB962C8B-B14F-4D97-AF65-F5344CB8AC3E}">
        <p14:creationId xmlns:p14="http://schemas.microsoft.com/office/powerpoint/2010/main" val="1853660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59C368-802C-44AB-9E26-B0F601E0C3D1}"/>
              </a:ext>
            </a:extLst>
          </p:cNvPr>
          <p:cNvSpPr>
            <a:spLocks noGrp="1"/>
          </p:cNvSpPr>
          <p:nvPr>
            <p:ph type="title"/>
          </p:nvPr>
        </p:nvSpPr>
        <p:spPr>
          <a:xfrm>
            <a:off x="457201" y="3308581"/>
            <a:ext cx="8405217" cy="1468800"/>
          </a:xfrm>
        </p:spPr>
        <p:txBody>
          <a:bodyPr>
            <a:normAutofit/>
          </a:bodyPr>
          <a:lstStyle/>
          <a:p>
            <a:r>
              <a:rPr lang="en-US" sz="4400" b="1" dirty="0">
                <a:solidFill>
                  <a:srgbClr val="00B050"/>
                </a:solidFill>
              </a:rPr>
              <a:t>Thorough evidence collection</a:t>
            </a:r>
          </a:p>
        </p:txBody>
      </p:sp>
      <p:sp>
        <p:nvSpPr>
          <p:cNvPr id="5" name="Text Placeholder 4">
            <a:extLst>
              <a:ext uri="{FF2B5EF4-FFF2-40B4-BE49-F238E27FC236}">
                <a16:creationId xmlns:a16="http://schemas.microsoft.com/office/drawing/2014/main" id="{CFAD4EFF-19DF-4C50-A645-96302EA16920}"/>
              </a:ext>
            </a:extLst>
          </p:cNvPr>
          <p:cNvSpPr>
            <a:spLocks noGrp="1"/>
          </p:cNvSpPr>
          <p:nvPr>
            <p:ph type="body" idx="1"/>
          </p:nvPr>
        </p:nvSpPr>
        <p:spPr/>
        <p:txBody>
          <a:bodyPr>
            <a:noAutofit/>
          </a:bodyPr>
          <a:lstStyle/>
          <a:p>
            <a:r>
              <a:rPr lang="en-US" sz="3200" dirty="0"/>
              <a:t>From call for service up until trial</a:t>
            </a:r>
          </a:p>
          <a:p>
            <a:r>
              <a:rPr lang="en-US" sz="3200" dirty="0"/>
              <a:t>Hearsay Exceptions – Rule 2:803</a:t>
            </a:r>
          </a:p>
        </p:txBody>
      </p:sp>
      <p:pic>
        <p:nvPicPr>
          <p:cNvPr id="7" name="Picture 6">
            <a:extLst>
              <a:ext uri="{FF2B5EF4-FFF2-40B4-BE49-F238E27FC236}">
                <a16:creationId xmlns:a16="http://schemas.microsoft.com/office/drawing/2014/main" id="{C461F0CF-B08C-4551-A2AE-5BECF97A1FA3}"/>
              </a:ext>
            </a:extLst>
          </p:cNvPr>
          <p:cNvPicPr>
            <a:picLocks noChangeAspect="1"/>
          </p:cNvPicPr>
          <p:nvPr/>
        </p:nvPicPr>
        <p:blipFill>
          <a:blip r:embed="rId3"/>
          <a:stretch>
            <a:fillRect/>
          </a:stretch>
        </p:blipFill>
        <p:spPr>
          <a:xfrm>
            <a:off x="5029200" y="381000"/>
            <a:ext cx="3833219" cy="3833219"/>
          </a:xfrm>
          <a:prstGeom prst="rect">
            <a:avLst/>
          </a:prstGeom>
        </p:spPr>
      </p:pic>
      <p:sp>
        <p:nvSpPr>
          <p:cNvPr id="6" name="Slide Number Placeholder 5"/>
          <p:cNvSpPr>
            <a:spLocks noGrp="1"/>
          </p:cNvSpPr>
          <p:nvPr>
            <p:ph type="sldNum" sz="quarter" idx="12"/>
          </p:nvPr>
        </p:nvSpPr>
        <p:spPr>
          <a:xfrm>
            <a:off x="7812085" y="5867400"/>
            <a:ext cx="417516" cy="377825"/>
          </a:xfrm>
        </p:spPr>
        <p:txBody>
          <a:bodyPr/>
          <a:lstStyle/>
          <a:p>
            <a:pPr>
              <a:defRPr/>
            </a:pPr>
            <a:r>
              <a:rPr lang="en-US" dirty="0"/>
              <a:t>TM</a:t>
            </a:r>
          </a:p>
        </p:txBody>
      </p:sp>
    </p:spTree>
    <p:extLst>
      <p:ext uri="{BB962C8B-B14F-4D97-AF65-F5344CB8AC3E}">
        <p14:creationId xmlns:p14="http://schemas.microsoft.com/office/powerpoint/2010/main" val="2518807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E397B7-4D3C-4524-A7CF-839F2E4AF63D}"/>
              </a:ext>
            </a:extLst>
          </p:cNvPr>
          <p:cNvSpPr>
            <a:spLocks noGrp="1"/>
          </p:cNvSpPr>
          <p:nvPr>
            <p:ph type="title"/>
          </p:nvPr>
        </p:nvSpPr>
        <p:spPr>
          <a:xfrm>
            <a:off x="228600" y="160632"/>
            <a:ext cx="8763000" cy="838199"/>
          </a:xfrm>
          <a:solidFill>
            <a:schemeClr val="accent1">
              <a:lumMod val="50000"/>
            </a:schemeClr>
          </a:solidFill>
        </p:spPr>
        <p:txBody>
          <a:bodyPr>
            <a:normAutofit/>
          </a:bodyPr>
          <a:lstStyle/>
          <a:p>
            <a:pPr algn="ctr"/>
            <a:r>
              <a:rPr lang="en-US" sz="3600" b="1" dirty="0"/>
              <a:t>Take your time - Make observations</a:t>
            </a:r>
          </a:p>
        </p:txBody>
      </p:sp>
      <p:sp>
        <p:nvSpPr>
          <p:cNvPr id="7" name="Text Placeholder 6">
            <a:extLst>
              <a:ext uri="{FF2B5EF4-FFF2-40B4-BE49-F238E27FC236}">
                <a16:creationId xmlns:a16="http://schemas.microsoft.com/office/drawing/2014/main" id="{0045A230-1013-4FAE-83AE-8A88157C6EC6}"/>
              </a:ext>
            </a:extLst>
          </p:cNvPr>
          <p:cNvSpPr>
            <a:spLocks noGrp="1"/>
          </p:cNvSpPr>
          <p:nvPr>
            <p:ph type="body" idx="1"/>
          </p:nvPr>
        </p:nvSpPr>
        <p:spPr>
          <a:xfrm>
            <a:off x="459128" y="1154639"/>
            <a:ext cx="3811119" cy="597961"/>
          </a:xfrm>
          <a:solidFill>
            <a:srgbClr val="E7AC43"/>
          </a:solidFill>
        </p:spPr>
        <p:txBody>
          <a:bodyPr/>
          <a:lstStyle/>
          <a:p>
            <a:pPr algn="ctr"/>
            <a:r>
              <a:rPr lang="en-US" sz="3200" b="1" dirty="0"/>
              <a:t>Environment</a:t>
            </a:r>
          </a:p>
        </p:txBody>
      </p:sp>
      <p:sp>
        <p:nvSpPr>
          <p:cNvPr id="5" name="Content Placeholder 4">
            <a:extLst>
              <a:ext uri="{FF2B5EF4-FFF2-40B4-BE49-F238E27FC236}">
                <a16:creationId xmlns:a16="http://schemas.microsoft.com/office/drawing/2014/main" id="{108FAEB3-C754-4769-A9FA-8282F32F21B4}"/>
              </a:ext>
            </a:extLst>
          </p:cNvPr>
          <p:cNvSpPr>
            <a:spLocks noGrp="1"/>
          </p:cNvSpPr>
          <p:nvPr>
            <p:ph sz="half" idx="2"/>
          </p:nvPr>
        </p:nvSpPr>
        <p:spPr>
          <a:xfrm>
            <a:off x="457200" y="1752600"/>
            <a:ext cx="3813048" cy="4648200"/>
          </a:xfrm>
          <a:solidFill>
            <a:schemeClr val="accent5">
              <a:lumMod val="20000"/>
              <a:lumOff val="80000"/>
            </a:schemeClr>
          </a:solidFill>
        </p:spPr>
        <p:txBody>
          <a:bodyPr>
            <a:normAutofit/>
          </a:bodyPr>
          <a:lstStyle/>
          <a:p>
            <a:pPr>
              <a:buClr>
                <a:schemeClr val="accent1">
                  <a:lumMod val="50000"/>
                </a:schemeClr>
              </a:buClr>
            </a:pPr>
            <a:r>
              <a:rPr lang="en-US" sz="2400" dirty="0">
                <a:solidFill>
                  <a:schemeClr val="accent1">
                    <a:lumMod val="50000"/>
                  </a:schemeClr>
                </a:solidFill>
              </a:rPr>
              <a:t>Signs of neglect </a:t>
            </a:r>
          </a:p>
          <a:p>
            <a:pPr>
              <a:buClr>
                <a:schemeClr val="accent1">
                  <a:lumMod val="50000"/>
                </a:schemeClr>
              </a:buClr>
            </a:pPr>
            <a:r>
              <a:rPr lang="en-US" sz="2400" dirty="0">
                <a:solidFill>
                  <a:schemeClr val="accent1">
                    <a:lumMod val="50000"/>
                  </a:schemeClr>
                </a:solidFill>
              </a:rPr>
              <a:t>Differences in living areas</a:t>
            </a:r>
          </a:p>
          <a:p>
            <a:pPr>
              <a:buClr>
                <a:schemeClr val="accent1">
                  <a:lumMod val="50000"/>
                </a:schemeClr>
              </a:buClr>
            </a:pPr>
            <a:r>
              <a:rPr lang="en-US" sz="2400" dirty="0">
                <a:solidFill>
                  <a:schemeClr val="accent1">
                    <a:lumMod val="50000"/>
                  </a:schemeClr>
                </a:solidFill>
              </a:rPr>
              <a:t>Check the kitchen cabinets and the refrigerator</a:t>
            </a:r>
          </a:p>
          <a:p>
            <a:pPr>
              <a:buClr>
                <a:schemeClr val="accent1">
                  <a:lumMod val="50000"/>
                </a:schemeClr>
              </a:buClr>
            </a:pPr>
            <a:r>
              <a:rPr lang="en-US" sz="2400" dirty="0">
                <a:solidFill>
                  <a:schemeClr val="accent1">
                    <a:lumMod val="50000"/>
                  </a:schemeClr>
                </a:solidFill>
              </a:rPr>
              <a:t>Check the medication cabinet</a:t>
            </a:r>
          </a:p>
          <a:p>
            <a:pPr>
              <a:buClr>
                <a:schemeClr val="accent1">
                  <a:lumMod val="50000"/>
                </a:schemeClr>
              </a:buClr>
            </a:pPr>
            <a:r>
              <a:rPr lang="en-US" sz="2400" dirty="0">
                <a:solidFill>
                  <a:schemeClr val="accent1">
                    <a:lumMod val="50000"/>
                  </a:schemeClr>
                </a:solidFill>
              </a:rPr>
              <a:t>Evidence of drug/alcohol use</a:t>
            </a:r>
          </a:p>
          <a:p>
            <a:pPr>
              <a:buClr>
                <a:schemeClr val="accent1">
                  <a:lumMod val="50000"/>
                </a:schemeClr>
              </a:buClr>
            </a:pPr>
            <a:r>
              <a:rPr lang="en-US" sz="2400" dirty="0">
                <a:solidFill>
                  <a:schemeClr val="accent1">
                    <a:lumMod val="50000"/>
                  </a:schemeClr>
                </a:solidFill>
              </a:rPr>
              <a:t>Observe windows, doors, locks, lighting</a:t>
            </a:r>
          </a:p>
        </p:txBody>
      </p:sp>
      <p:sp>
        <p:nvSpPr>
          <p:cNvPr id="8" name="Text Placeholder 7">
            <a:extLst>
              <a:ext uri="{FF2B5EF4-FFF2-40B4-BE49-F238E27FC236}">
                <a16:creationId xmlns:a16="http://schemas.microsoft.com/office/drawing/2014/main" id="{DDD73259-2727-4244-9C58-71493A43BAEB}"/>
              </a:ext>
            </a:extLst>
          </p:cNvPr>
          <p:cNvSpPr>
            <a:spLocks noGrp="1"/>
          </p:cNvSpPr>
          <p:nvPr>
            <p:ph type="body" sz="quarter" idx="3"/>
          </p:nvPr>
        </p:nvSpPr>
        <p:spPr>
          <a:xfrm>
            <a:off x="5029199" y="1151231"/>
            <a:ext cx="3832342" cy="601369"/>
          </a:xfrm>
          <a:solidFill>
            <a:srgbClr val="E7AC43"/>
          </a:solidFill>
        </p:spPr>
        <p:txBody>
          <a:bodyPr/>
          <a:lstStyle/>
          <a:p>
            <a:pPr algn="ctr"/>
            <a:r>
              <a:rPr lang="en-US" sz="3200" b="1" dirty="0"/>
              <a:t>People</a:t>
            </a:r>
          </a:p>
        </p:txBody>
      </p:sp>
      <p:sp>
        <p:nvSpPr>
          <p:cNvPr id="9" name="Content Placeholder 8">
            <a:extLst>
              <a:ext uri="{FF2B5EF4-FFF2-40B4-BE49-F238E27FC236}">
                <a16:creationId xmlns:a16="http://schemas.microsoft.com/office/drawing/2014/main" id="{4A248CC2-94CA-4F38-8496-AFF23E2AEB53}"/>
              </a:ext>
            </a:extLst>
          </p:cNvPr>
          <p:cNvSpPr>
            <a:spLocks noGrp="1"/>
          </p:cNvSpPr>
          <p:nvPr>
            <p:ph sz="quarter" idx="4"/>
          </p:nvPr>
        </p:nvSpPr>
        <p:spPr>
          <a:xfrm>
            <a:off x="5029200" y="1752600"/>
            <a:ext cx="3813048" cy="4648200"/>
          </a:xfrm>
          <a:solidFill>
            <a:schemeClr val="accent5">
              <a:lumMod val="20000"/>
              <a:lumOff val="80000"/>
            </a:schemeClr>
          </a:solidFill>
        </p:spPr>
        <p:txBody>
          <a:bodyPr>
            <a:normAutofit/>
          </a:bodyPr>
          <a:lstStyle/>
          <a:p>
            <a:pPr>
              <a:buClr>
                <a:schemeClr val="accent1">
                  <a:lumMod val="50000"/>
                </a:schemeClr>
              </a:buClr>
            </a:pPr>
            <a:r>
              <a:rPr lang="en-US" sz="2400" dirty="0">
                <a:solidFill>
                  <a:schemeClr val="accent1">
                    <a:lumMod val="50000"/>
                  </a:schemeClr>
                </a:solidFill>
              </a:rPr>
              <a:t>Injuries or lack thereof</a:t>
            </a:r>
          </a:p>
          <a:p>
            <a:pPr>
              <a:buClr>
                <a:schemeClr val="accent1">
                  <a:lumMod val="50000"/>
                </a:schemeClr>
              </a:buClr>
            </a:pPr>
            <a:r>
              <a:rPr lang="en-US" sz="2400" dirty="0">
                <a:solidFill>
                  <a:schemeClr val="accent1">
                    <a:lumMod val="50000"/>
                  </a:schemeClr>
                </a:solidFill>
              </a:rPr>
              <a:t>Bruises, burns, cuts, welts, untreated bed sores</a:t>
            </a:r>
          </a:p>
          <a:p>
            <a:pPr>
              <a:buClr>
                <a:schemeClr val="accent1">
                  <a:lumMod val="50000"/>
                </a:schemeClr>
              </a:buClr>
            </a:pPr>
            <a:r>
              <a:rPr lang="en-US" sz="2400" dirty="0">
                <a:solidFill>
                  <a:schemeClr val="accent1">
                    <a:lumMod val="50000"/>
                  </a:schemeClr>
                </a:solidFill>
              </a:rPr>
              <a:t>Appearance </a:t>
            </a:r>
          </a:p>
          <a:p>
            <a:pPr>
              <a:buClr>
                <a:schemeClr val="accent1">
                  <a:lumMod val="50000"/>
                </a:schemeClr>
              </a:buClr>
            </a:pPr>
            <a:r>
              <a:rPr lang="en-US" sz="2400" dirty="0">
                <a:solidFill>
                  <a:schemeClr val="accent1">
                    <a:lumMod val="50000"/>
                  </a:schemeClr>
                </a:solidFill>
              </a:rPr>
              <a:t>Lack of medial aids (glasses, hearing aid, walker, teeth)</a:t>
            </a:r>
          </a:p>
          <a:p>
            <a:pPr>
              <a:buClr>
                <a:schemeClr val="accent1">
                  <a:lumMod val="50000"/>
                </a:schemeClr>
              </a:buClr>
            </a:pPr>
            <a:r>
              <a:rPr lang="en-US" sz="2400" dirty="0">
                <a:solidFill>
                  <a:schemeClr val="accent1">
                    <a:lumMod val="50000"/>
                  </a:schemeClr>
                </a:solidFill>
              </a:rPr>
              <a:t>Demeanors </a:t>
            </a:r>
          </a:p>
          <a:p>
            <a:endParaRPr lang="en-US" sz="2400" dirty="0"/>
          </a:p>
        </p:txBody>
      </p:sp>
      <p:sp>
        <p:nvSpPr>
          <p:cNvPr id="6" name="Slide Number Placeholder 5"/>
          <p:cNvSpPr>
            <a:spLocks noGrp="1"/>
          </p:cNvSpPr>
          <p:nvPr>
            <p:ph type="sldNum" sz="quarter" idx="12"/>
          </p:nvPr>
        </p:nvSpPr>
        <p:spPr/>
        <p:txBody>
          <a:bodyPr/>
          <a:lstStyle/>
          <a:p>
            <a:pPr>
              <a:defRPr/>
            </a:pPr>
            <a:r>
              <a:rPr lang="en-US" dirty="0">
                <a:solidFill>
                  <a:schemeClr val="bg1"/>
                </a:solidFill>
              </a:rPr>
              <a:t>TM</a:t>
            </a:r>
          </a:p>
        </p:txBody>
      </p:sp>
    </p:spTree>
    <p:extLst>
      <p:ext uri="{BB962C8B-B14F-4D97-AF65-F5344CB8AC3E}">
        <p14:creationId xmlns:p14="http://schemas.microsoft.com/office/powerpoint/2010/main" val="2972323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5F65CD9-825D-44BD-8681-D42D260D4C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B2F64C47-BE0B-4DA4-A62F-C6922DD208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3094482"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3"/>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10" name="Rectangle 2"/>
          <p:cNvSpPr>
            <a:spLocks noGrp="1" noChangeArrowheads="1"/>
          </p:cNvSpPr>
          <p:nvPr>
            <p:ph type="title"/>
          </p:nvPr>
        </p:nvSpPr>
        <p:spPr>
          <a:xfrm>
            <a:off x="152400" y="643466"/>
            <a:ext cx="2667000" cy="4995333"/>
          </a:xfrm>
        </p:spPr>
        <p:txBody>
          <a:bodyPr>
            <a:normAutofit/>
          </a:bodyPr>
          <a:lstStyle/>
          <a:p>
            <a:pPr algn="ctr" eaLnBrk="1" hangingPunct="1">
              <a:defRPr/>
            </a:pPr>
            <a:r>
              <a:rPr lang="en-US" sz="3200" b="1" dirty="0">
                <a:solidFill>
                  <a:srgbClr val="FFFFFF"/>
                </a:solidFill>
              </a:rPr>
              <a:t>Record your observations</a:t>
            </a:r>
          </a:p>
        </p:txBody>
      </p:sp>
      <p:graphicFrame>
        <p:nvGraphicFramePr>
          <p:cNvPr id="17413" name="Rectangle 3">
            <a:extLst>
              <a:ext uri="{FF2B5EF4-FFF2-40B4-BE49-F238E27FC236}">
                <a16:creationId xmlns:a16="http://schemas.microsoft.com/office/drawing/2014/main" id="{A82E34B6-B2F0-4C76-8F09-784901F0D6AE}"/>
              </a:ext>
            </a:extLst>
          </p:cNvPr>
          <p:cNvGraphicFramePr>
            <a:graphicFrameLocks noGrp="1"/>
          </p:cNvGraphicFramePr>
          <p:nvPr>
            <p:ph idx="1"/>
            <p:extLst>
              <p:ext uri="{D42A27DB-BD31-4B8C-83A1-F6EECF244321}">
                <p14:modId xmlns:p14="http://schemas.microsoft.com/office/powerpoint/2010/main" val="3222276142"/>
              </p:ext>
            </p:extLst>
          </p:nvPr>
        </p:nvGraphicFramePr>
        <p:xfrm>
          <a:off x="3369566" y="241298"/>
          <a:ext cx="5622034" cy="63754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p:txBody>
          <a:bodyPr/>
          <a:lstStyle/>
          <a:p>
            <a:pPr>
              <a:defRPr/>
            </a:pPr>
            <a:r>
              <a:rPr lang="en-US" dirty="0"/>
              <a:t>TM</a:t>
            </a:r>
          </a:p>
        </p:txBody>
      </p:sp>
    </p:spTree>
    <p:extLst>
      <p:ext uri="{BB962C8B-B14F-4D97-AF65-F5344CB8AC3E}">
        <p14:creationId xmlns:p14="http://schemas.microsoft.com/office/powerpoint/2010/main" val="33672608"/>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1709A45-C6F3-4CEE-AA0F-887FAC5CAE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A0FBF402-E78F-46C5-8D9A-AC420AB532EC}"/>
              </a:ext>
            </a:extLst>
          </p:cNvPr>
          <p:cNvSpPr>
            <a:spLocks noGrp="1"/>
          </p:cNvSpPr>
          <p:nvPr>
            <p:ph type="title"/>
          </p:nvPr>
        </p:nvSpPr>
        <p:spPr>
          <a:xfrm>
            <a:off x="406303" y="79120"/>
            <a:ext cx="8115300" cy="882819"/>
          </a:xfrm>
        </p:spPr>
        <p:txBody>
          <a:bodyPr anchor="b">
            <a:normAutofit fontScale="90000"/>
          </a:bodyPr>
          <a:lstStyle/>
          <a:p>
            <a:pPr algn="ctr"/>
            <a:r>
              <a:rPr lang="en-US" sz="5400" b="1" dirty="0"/>
              <a:t>Photographs</a:t>
            </a:r>
            <a:r>
              <a:rPr lang="en-US" sz="3300" dirty="0">
                <a:solidFill>
                  <a:srgbClr val="00B050"/>
                </a:solidFill>
              </a:rPr>
              <a:t> </a:t>
            </a:r>
          </a:p>
        </p:txBody>
      </p:sp>
      <p:cxnSp>
        <p:nvCxnSpPr>
          <p:cNvPr id="14" name="Straight Connector 13">
            <a:extLst>
              <a:ext uri="{FF2B5EF4-FFF2-40B4-BE49-F238E27FC236}">
                <a16:creationId xmlns:a16="http://schemas.microsoft.com/office/drawing/2014/main" id="{26E963D7-0A73-484A-B8A2-DDBFEA123C2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84222" y="2244808"/>
            <a:ext cx="375557"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 name="Content Placeholder 2">
            <a:extLst>
              <a:ext uri="{FF2B5EF4-FFF2-40B4-BE49-F238E27FC236}">
                <a16:creationId xmlns:a16="http://schemas.microsoft.com/office/drawing/2014/main" id="{66EF32AF-4B85-4B30-A849-B3C3E19FCE47}"/>
              </a:ext>
            </a:extLst>
          </p:cNvPr>
          <p:cNvPicPr>
            <a:picLocks noGrp="1" noChangeAspect="1"/>
          </p:cNvPicPr>
          <p:nvPr>
            <p:ph idx="1"/>
          </p:nvPr>
        </p:nvPicPr>
        <p:blipFill>
          <a:blip r:embed="rId3"/>
          <a:stretch>
            <a:fillRect/>
          </a:stretch>
        </p:blipFill>
        <p:spPr>
          <a:xfrm>
            <a:off x="152400" y="3649008"/>
            <a:ext cx="3110427" cy="2209800"/>
          </a:xfrm>
          <a:prstGeom prst="rect">
            <a:avLst/>
          </a:prstGeom>
        </p:spPr>
      </p:pic>
      <p:pic>
        <p:nvPicPr>
          <p:cNvPr id="2" name="Picture 1">
            <a:extLst>
              <a:ext uri="{FF2B5EF4-FFF2-40B4-BE49-F238E27FC236}">
                <a16:creationId xmlns:a16="http://schemas.microsoft.com/office/drawing/2014/main" id="{947B8469-F9BB-409F-9E28-30E95C41162B}"/>
              </a:ext>
            </a:extLst>
          </p:cNvPr>
          <p:cNvPicPr>
            <a:picLocks noChangeAspect="1"/>
          </p:cNvPicPr>
          <p:nvPr/>
        </p:nvPicPr>
        <p:blipFill>
          <a:blip r:embed="rId4"/>
          <a:stretch>
            <a:fillRect/>
          </a:stretch>
        </p:blipFill>
        <p:spPr>
          <a:xfrm>
            <a:off x="152400" y="1222135"/>
            <a:ext cx="3110427" cy="2032052"/>
          </a:xfrm>
          <a:prstGeom prst="rect">
            <a:avLst/>
          </a:prstGeom>
        </p:spPr>
      </p:pic>
      <p:pic>
        <p:nvPicPr>
          <p:cNvPr id="4" name="Picture 3">
            <a:extLst>
              <a:ext uri="{FF2B5EF4-FFF2-40B4-BE49-F238E27FC236}">
                <a16:creationId xmlns:a16="http://schemas.microsoft.com/office/drawing/2014/main" id="{2FBBCE84-6252-419C-8C34-DE671B5F1BE6}"/>
              </a:ext>
            </a:extLst>
          </p:cNvPr>
          <p:cNvPicPr>
            <a:picLocks noChangeAspect="1"/>
          </p:cNvPicPr>
          <p:nvPr/>
        </p:nvPicPr>
        <p:blipFill>
          <a:blip r:embed="rId5"/>
          <a:stretch>
            <a:fillRect/>
          </a:stretch>
        </p:blipFill>
        <p:spPr>
          <a:xfrm>
            <a:off x="3415227" y="1228782"/>
            <a:ext cx="2886075" cy="2032052"/>
          </a:xfrm>
          <a:prstGeom prst="rect">
            <a:avLst/>
          </a:prstGeom>
        </p:spPr>
      </p:pic>
      <p:pic>
        <p:nvPicPr>
          <p:cNvPr id="5" name="Picture 4">
            <a:extLst>
              <a:ext uri="{FF2B5EF4-FFF2-40B4-BE49-F238E27FC236}">
                <a16:creationId xmlns:a16="http://schemas.microsoft.com/office/drawing/2014/main" id="{2118CD9F-1A52-4ACF-BB20-8C3B1C7770A3}"/>
              </a:ext>
            </a:extLst>
          </p:cNvPr>
          <p:cNvPicPr>
            <a:picLocks noChangeAspect="1"/>
          </p:cNvPicPr>
          <p:nvPr/>
        </p:nvPicPr>
        <p:blipFill>
          <a:blip r:embed="rId6"/>
          <a:stretch>
            <a:fillRect/>
          </a:stretch>
        </p:blipFill>
        <p:spPr>
          <a:xfrm>
            <a:off x="3415227" y="3649008"/>
            <a:ext cx="2863109" cy="2209800"/>
          </a:xfrm>
          <a:prstGeom prst="rect">
            <a:avLst/>
          </a:prstGeom>
        </p:spPr>
      </p:pic>
      <p:pic>
        <p:nvPicPr>
          <p:cNvPr id="8" name="Picture 7">
            <a:extLst>
              <a:ext uri="{FF2B5EF4-FFF2-40B4-BE49-F238E27FC236}">
                <a16:creationId xmlns:a16="http://schemas.microsoft.com/office/drawing/2014/main" id="{FA0B25EC-0058-4E0F-BE99-051ED7F498DA}"/>
              </a:ext>
            </a:extLst>
          </p:cNvPr>
          <p:cNvPicPr>
            <a:picLocks noChangeAspect="1"/>
          </p:cNvPicPr>
          <p:nvPr/>
        </p:nvPicPr>
        <p:blipFill>
          <a:blip r:embed="rId7"/>
          <a:stretch>
            <a:fillRect/>
          </a:stretch>
        </p:blipFill>
        <p:spPr>
          <a:xfrm>
            <a:off x="6467248" y="1222133"/>
            <a:ext cx="2524352" cy="2032053"/>
          </a:xfrm>
          <a:prstGeom prst="rect">
            <a:avLst/>
          </a:prstGeom>
        </p:spPr>
      </p:pic>
      <p:pic>
        <p:nvPicPr>
          <p:cNvPr id="9" name="Picture 8">
            <a:extLst>
              <a:ext uri="{FF2B5EF4-FFF2-40B4-BE49-F238E27FC236}">
                <a16:creationId xmlns:a16="http://schemas.microsoft.com/office/drawing/2014/main" id="{5782103E-F5B6-4385-B980-6F9EB1340E94}"/>
              </a:ext>
            </a:extLst>
          </p:cNvPr>
          <p:cNvPicPr>
            <a:picLocks noChangeAspect="1"/>
          </p:cNvPicPr>
          <p:nvPr/>
        </p:nvPicPr>
        <p:blipFill>
          <a:blip r:embed="rId8"/>
          <a:stretch>
            <a:fillRect/>
          </a:stretch>
        </p:blipFill>
        <p:spPr>
          <a:xfrm>
            <a:off x="6467248" y="3649008"/>
            <a:ext cx="2524351" cy="2209800"/>
          </a:xfrm>
          <a:prstGeom prst="rect">
            <a:avLst/>
          </a:prstGeom>
        </p:spPr>
      </p:pic>
      <p:sp>
        <p:nvSpPr>
          <p:cNvPr id="11" name="Slide Number Placeholder 10"/>
          <p:cNvSpPr>
            <a:spLocks noGrp="1"/>
          </p:cNvSpPr>
          <p:nvPr>
            <p:ph type="sldNum" sz="quarter" idx="12"/>
          </p:nvPr>
        </p:nvSpPr>
        <p:spPr/>
        <p:txBody>
          <a:bodyPr/>
          <a:lstStyle/>
          <a:p>
            <a:pPr>
              <a:defRPr/>
            </a:pPr>
            <a:r>
              <a:rPr lang="en-US" dirty="0"/>
              <a:t>TM</a:t>
            </a:r>
          </a:p>
        </p:txBody>
      </p:sp>
    </p:spTree>
    <p:extLst>
      <p:ext uri="{BB962C8B-B14F-4D97-AF65-F5344CB8AC3E}">
        <p14:creationId xmlns:p14="http://schemas.microsoft.com/office/powerpoint/2010/main" val="12702075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3338" y="76200"/>
            <a:ext cx="8757278" cy="2514600"/>
          </a:xfrm>
          <a:solidFill>
            <a:schemeClr val="accent1">
              <a:lumMod val="50000"/>
            </a:schemeClr>
          </a:solidFill>
        </p:spPr>
        <p:txBody>
          <a:bodyPr>
            <a:noAutofit/>
          </a:bodyPr>
          <a:lstStyle/>
          <a:p>
            <a:pPr algn="ctr" eaLnBrk="1" hangingPunct="1">
              <a:buFontTx/>
              <a:buNone/>
              <a:defRPr/>
            </a:pPr>
            <a:r>
              <a:rPr lang="en-US" b="1" dirty="0">
                <a:solidFill>
                  <a:srgbClr val="FFFF00"/>
                </a:solidFill>
              </a:rPr>
              <a:t>Do not rely on BWC!</a:t>
            </a:r>
            <a:br>
              <a:rPr lang="en-US" b="1" dirty="0">
                <a:solidFill>
                  <a:srgbClr val="FFFF00"/>
                </a:solidFill>
              </a:rPr>
            </a:br>
            <a:r>
              <a:rPr lang="en-US" b="1" dirty="0">
                <a:solidFill>
                  <a:srgbClr val="FFFF00"/>
                </a:solidFill>
              </a:rPr>
              <a:t/>
            </a:r>
            <a:br>
              <a:rPr lang="en-US" b="1" dirty="0">
                <a:solidFill>
                  <a:srgbClr val="FFFF00"/>
                </a:solidFill>
              </a:rPr>
            </a:br>
            <a:r>
              <a:rPr lang="en-US" b="1" dirty="0"/>
              <a:t>Seize all corroborating physical evidence.</a:t>
            </a:r>
            <a:br>
              <a:rPr lang="en-US" b="1" dirty="0"/>
            </a:br>
            <a:r>
              <a:rPr lang="en-US" b="1" dirty="0"/>
              <a:t>In court, an object is worth a thousand words.</a:t>
            </a:r>
            <a:br>
              <a:rPr lang="en-US" b="1" dirty="0"/>
            </a:br>
            <a:endParaRPr lang="en-US" b="1" dirty="0">
              <a:solidFill>
                <a:srgbClr val="FFFF00"/>
              </a:solidFill>
            </a:endParaRPr>
          </a:p>
        </p:txBody>
      </p:sp>
      <p:sp>
        <p:nvSpPr>
          <p:cNvPr id="43011" name="Rectangle 3"/>
          <p:cNvSpPr>
            <a:spLocks noGrp="1" noChangeArrowheads="1"/>
          </p:cNvSpPr>
          <p:nvPr>
            <p:ph idx="1"/>
          </p:nvPr>
        </p:nvSpPr>
        <p:spPr>
          <a:xfrm>
            <a:off x="152400" y="2286000"/>
            <a:ext cx="5638800" cy="4495800"/>
          </a:xfrm>
        </p:spPr>
        <p:txBody>
          <a:bodyPr>
            <a:normAutofit fontScale="70000" lnSpcReduction="20000"/>
          </a:bodyPr>
          <a:lstStyle/>
          <a:p>
            <a:pPr eaLnBrk="1" hangingPunct="1">
              <a:buFontTx/>
              <a:buNone/>
              <a:defRPr/>
            </a:pPr>
            <a:endParaRPr lang="en-US" sz="3800" dirty="0"/>
          </a:p>
          <a:p>
            <a:pPr lvl="1" eaLnBrk="1" hangingPunct="1">
              <a:buClr>
                <a:schemeClr val="accent1">
                  <a:lumMod val="50000"/>
                </a:schemeClr>
              </a:buClr>
              <a:buFont typeface="Wingdings" panose="05000000000000000000" pitchFamily="2" charset="2"/>
              <a:buChar char="§"/>
              <a:defRPr/>
            </a:pPr>
            <a:r>
              <a:rPr lang="en-US" sz="3200" dirty="0">
                <a:solidFill>
                  <a:schemeClr val="bg1"/>
                </a:solidFill>
              </a:rPr>
              <a:t>All weapons used – regardless </a:t>
            </a:r>
          </a:p>
          <a:p>
            <a:pPr lvl="1" eaLnBrk="1" hangingPunct="1">
              <a:buClr>
                <a:schemeClr val="accent1">
                  <a:lumMod val="50000"/>
                </a:schemeClr>
              </a:buClr>
              <a:buFont typeface="Wingdings" panose="05000000000000000000" pitchFamily="2" charset="2"/>
              <a:buChar char="§"/>
              <a:defRPr/>
            </a:pPr>
            <a:r>
              <a:rPr lang="en-US" sz="3200" dirty="0">
                <a:solidFill>
                  <a:schemeClr val="bg1"/>
                </a:solidFill>
              </a:rPr>
              <a:t>Clothing (torn, stained, saturated)</a:t>
            </a:r>
          </a:p>
          <a:p>
            <a:pPr lvl="1" eaLnBrk="1" hangingPunct="1">
              <a:buClr>
                <a:schemeClr val="accent1">
                  <a:lumMod val="50000"/>
                </a:schemeClr>
              </a:buClr>
              <a:buFont typeface="Wingdings" panose="05000000000000000000" pitchFamily="2" charset="2"/>
              <a:buChar char="§"/>
              <a:defRPr/>
            </a:pPr>
            <a:r>
              <a:rPr lang="en-US" sz="3200" dirty="0">
                <a:solidFill>
                  <a:schemeClr val="bg1"/>
                </a:solidFill>
              </a:rPr>
              <a:t>Clumps of Hair</a:t>
            </a:r>
          </a:p>
          <a:p>
            <a:pPr lvl="1" eaLnBrk="1" hangingPunct="1">
              <a:buClr>
                <a:schemeClr val="accent1">
                  <a:lumMod val="50000"/>
                </a:schemeClr>
              </a:buClr>
              <a:buFont typeface="Wingdings" panose="05000000000000000000" pitchFamily="2" charset="2"/>
              <a:buChar char="§"/>
              <a:defRPr/>
            </a:pPr>
            <a:r>
              <a:rPr lang="en-US" sz="3200" dirty="0">
                <a:solidFill>
                  <a:schemeClr val="bg1"/>
                </a:solidFill>
              </a:rPr>
              <a:t>Bent towel rod</a:t>
            </a:r>
          </a:p>
          <a:p>
            <a:pPr lvl="1" eaLnBrk="1" hangingPunct="1">
              <a:buClr>
                <a:schemeClr val="accent1">
                  <a:lumMod val="50000"/>
                </a:schemeClr>
              </a:buClr>
              <a:buFont typeface="Wingdings" panose="05000000000000000000" pitchFamily="2" charset="2"/>
              <a:buChar char="§"/>
              <a:defRPr/>
            </a:pPr>
            <a:r>
              <a:rPr lang="en-US" sz="3200" dirty="0">
                <a:solidFill>
                  <a:schemeClr val="bg1"/>
                </a:solidFill>
              </a:rPr>
              <a:t>Broken items</a:t>
            </a:r>
          </a:p>
          <a:p>
            <a:pPr lvl="1" eaLnBrk="1" hangingPunct="1">
              <a:buClr>
                <a:schemeClr val="accent1">
                  <a:lumMod val="50000"/>
                </a:schemeClr>
              </a:buClr>
              <a:buFont typeface="Wingdings" panose="05000000000000000000" pitchFamily="2" charset="2"/>
              <a:buChar char="§"/>
              <a:defRPr/>
            </a:pPr>
            <a:r>
              <a:rPr lang="en-US" sz="3200" dirty="0">
                <a:solidFill>
                  <a:schemeClr val="bg1"/>
                </a:solidFill>
              </a:rPr>
              <a:t>Pools of blood; bloody items</a:t>
            </a:r>
          </a:p>
          <a:p>
            <a:pPr lvl="1" eaLnBrk="1" hangingPunct="1">
              <a:buClr>
                <a:schemeClr val="accent1">
                  <a:lumMod val="50000"/>
                </a:schemeClr>
              </a:buClr>
              <a:buFont typeface="Wingdings" panose="05000000000000000000" pitchFamily="2" charset="2"/>
              <a:buChar char="§"/>
              <a:defRPr/>
            </a:pPr>
            <a:r>
              <a:rPr lang="en-US" sz="3200" dirty="0">
                <a:solidFill>
                  <a:schemeClr val="bg1"/>
                </a:solidFill>
              </a:rPr>
              <a:t>Pressure ulcers, overgrown nails</a:t>
            </a:r>
          </a:p>
          <a:p>
            <a:pPr lvl="1" eaLnBrk="1" hangingPunct="1">
              <a:buClr>
                <a:schemeClr val="accent1">
                  <a:lumMod val="50000"/>
                </a:schemeClr>
              </a:buClr>
              <a:buFont typeface="Wingdings" panose="05000000000000000000" pitchFamily="2" charset="2"/>
              <a:buChar char="§"/>
              <a:defRPr/>
            </a:pPr>
            <a:r>
              <a:rPr lang="en-US" sz="3200" dirty="0">
                <a:solidFill>
                  <a:schemeClr val="bg1"/>
                </a:solidFill>
              </a:rPr>
              <a:t>Kitchen cabinets &amp; refrigerator, living spaces, medicine cabinet </a:t>
            </a:r>
          </a:p>
          <a:p>
            <a:pPr lvl="1" eaLnBrk="1" hangingPunct="1">
              <a:buClr>
                <a:schemeClr val="accent1">
                  <a:lumMod val="50000"/>
                </a:schemeClr>
              </a:buClr>
              <a:buFont typeface="Wingdings" panose="05000000000000000000" pitchFamily="2" charset="2"/>
              <a:buChar char="§"/>
              <a:defRPr/>
            </a:pPr>
            <a:r>
              <a:rPr lang="en-US" sz="3200" dirty="0">
                <a:solidFill>
                  <a:schemeClr val="bg1"/>
                </a:solidFill>
              </a:rPr>
              <a:t>???????</a:t>
            </a:r>
          </a:p>
          <a:p>
            <a:pPr eaLnBrk="1" hangingPunct="1">
              <a:defRPr/>
            </a:pPr>
            <a:endParaRPr lang="en-US" sz="2800" dirty="0"/>
          </a:p>
        </p:txBody>
      </p:sp>
      <p:pic>
        <p:nvPicPr>
          <p:cNvPr id="2" name="Picture 1">
            <a:extLst>
              <a:ext uri="{FF2B5EF4-FFF2-40B4-BE49-F238E27FC236}">
                <a16:creationId xmlns:a16="http://schemas.microsoft.com/office/drawing/2014/main" id="{D7B3DF5C-DFB3-4238-AC92-2385CDB335B2}"/>
              </a:ext>
            </a:extLst>
          </p:cNvPr>
          <p:cNvPicPr>
            <a:picLocks noChangeAspect="1"/>
          </p:cNvPicPr>
          <p:nvPr/>
        </p:nvPicPr>
        <p:blipFill>
          <a:blip r:embed="rId3"/>
          <a:stretch>
            <a:fillRect/>
          </a:stretch>
        </p:blipFill>
        <p:spPr>
          <a:xfrm>
            <a:off x="6235058" y="2895600"/>
            <a:ext cx="2585078" cy="3352800"/>
          </a:xfrm>
          <a:prstGeom prst="rect">
            <a:avLst/>
          </a:prstGeom>
        </p:spPr>
      </p:pic>
      <p:sp>
        <p:nvSpPr>
          <p:cNvPr id="5" name="Slide Number Placeholder 4"/>
          <p:cNvSpPr>
            <a:spLocks noGrp="1"/>
          </p:cNvSpPr>
          <p:nvPr>
            <p:ph type="sldNum" sz="quarter" idx="12"/>
          </p:nvPr>
        </p:nvSpPr>
        <p:spPr/>
        <p:txBody>
          <a:bodyPr/>
          <a:lstStyle/>
          <a:p>
            <a:pPr>
              <a:defRPr/>
            </a:pPr>
            <a:r>
              <a:rPr lang="en-US" dirty="0"/>
              <a:t>TM</a:t>
            </a:r>
          </a:p>
        </p:txBody>
      </p:sp>
    </p:spTree>
    <p:extLst>
      <p:ext uri="{BB962C8B-B14F-4D97-AF65-F5344CB8AC3E}">
        <p14:creationId xmlns:p14="http://schemas.microsoft.com/office/powerpoint/2010/main" val="605985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D6DEF-4F02-4F5E-A1C8-5986B688D318}"/>
              </a:ext>
            </a:extLst>
          </p:cNvPr>
          <p:cNvSpPr>
            <a:spLocks noGrp="1"/>
          </p:cNvSpPr>
          <p:nvPr>
            <p:ph type="title"/>
          </p:nvPr>
        </p:nvSpPr>
        <p:spPr>
          <a:xfrm>
            <a:off x="228600" y="76200"/>
            <a:ext cx="8763000" cy="1013458"/>
          </a:xfrm>
          <a:solidFill>
            <a:schemeClr val="accent1">
              <a:lumMod val="50000"/>
            </a:schemeClr>
          </a:solidFill>
        </p:spPr>
        <p:txBody>
          <a:bodyPr>
            <a:normAutofit/>
          </a:bodyPr>
          <a:lstStyle/>
          <a:p>
            <a:pPr algn="ctr"/>
            <a:r>
              <a:rPr lang="en-US" sz="3600" b="1" dirty="0"/>
              <a:t>Photograph Documents first then seize </a:t>
            </a:r>
            <a:endParaRPr lang="en-US" sz="1100" b="1" dirty="0"/>
          </a:p>
        </p:txBody>
      </p:sp>
      <p:sp>
        <p:nvSpPr>
          <p:cNvPr id="3" name="Content Placeholder 2">
            <a:extLst>
              <a:ext uri="{FF2B5EF4-FFF2-40B4-BE49-F238E27FC236}">
                <a16:creationId xmlns:a16="http://schemas.microsoft.com/office/drawing/2014/main" id="{D21F1518-A329-401D-9671-3D1A60C77E5D}"/>
              </a:ext>
            </a:extLst>
          </p:cNvPr>
          <p:cNvSpPr>
            <a:spLocks noGrp="1"/>
          </p:cNvSpPr>
          <p:nvPr>
            <p:ph sz="half" idx="1"/>
          </p:nvPr>
        </p:nvSpPr>
        <p:spPr>
          <a:xfrm>
            <a:off x="87087" y="1219200"/>
            <a:ext cx="4484913" cy="5867400"/>
          </a:xfrm>
        </p:spPr>
        <p:txBody>
          <a:bodyPr>
            <a:normAutofit fontScale="47500" lnSpcReduction="20000"/>
          </a:bodyPr>
          <a:lstStyle/>
          <a:p>
            <a:pPr>
              <a:buClr>
                <a:schemeClr val="accent1">
                  <a:lumMod val="50000"/>
                </a:schemeClr>
              </a:buClr>
            </a:pPr>
            <a:r>
              <a:rPr lang="en-US" sz="4400" dirty="0">
                <a:solidFill>
                  <a:schemeClr val="bg1"/>
                </a:solidFill>
              </a:rPr>
              <a:t>Power of Attorney documents</a:t>
            </a:r>
          </a:p>
          <a:p>
            <a:pPr marL="457200" lvl="1" indent="0">
              <a:buNone/>
            </a:pPr>
            <a:r>
              <a:rPr lang="en-US" sz="4400" dirty="0">
                <a:solidFill>
                  <a:schemeClr val="bg1"/>
                </a:solidFill>
              </a:rPr>
              <a:t>Check for a gifting clause</a:t>
            </a:r>
          </a:p>
          <a:p>
            <a:endParaRPr lang="en-US" sz="4400" dirty="0">
              <a:solidFill>
                <a:schemeClr val="bg1"/>
              </a:solidFill>
            </a:endParaRPr>
          </a:p>
          <a:p>
            <a:pPr>
              <a:buClr>
                <a:schemeClr val="accent1">
                  <a:lumMod val="50000"/>
                </a:schemeClr>
              </a:buClr>
            </a:pPr>
            <a:r>
              <a:rPr lang="en-US" sz="4400" dirty="0">
                <a:solidFill>
                  <a:schemeClr val="bg1"/>
                </a:solidFill>
              </a:rPr>
              <a:t>Conservatorship / Guardianship documents</a:t>
            </a:r>
          </a:p>
          <a:p>
            <a:pPr>
              <a:buClr>
                <a:schemeClr val="accent1">
                  <a:lumMod val="50000"/>
                </a:schemeClr>
              </a:buClr>
            </a:pPr>
            <a:r>
              <a:rPr lang="en-US" sz="4400" dirty="0">
                <a:solidFill>
                  <a:schemeClr val="bg1"/>
                </a:solidFill>
              </a:rPr>
              <a:t>Other legal documents </a:t>
            </a:r>
          </a:p>
          <a:p>
            <a:endParaRPr lang="en-US" sz="4400" dirty="0">
              <a:solidFill>
                <a:schemeClr val="bg1"/>
              </a:solidFill>
            </a:endParaRPr>
          </a:p>
          <a:p>
            <a:pPr>
              <a:buClr>
                <a:schemeClr val="accent1">
                  <a:lumMod val="50000"/>
                </a:schemeClr>
              </a:buClr>
            </a:pPr>
            <a:r>
              <a:rPr lang="en-US" sz="4400" dirty="0">
                <a:solidFill>
                  <a:schemeClr val="bg1"/>
                </a:solidFill>
              </a:rPr>
              <a:t>Bank statements for victim and suspect</a:t>
            </a:r>
          </a:p>
          <a:p>
            <a:pPr>
              <a:buClr>
                <a:schemeClr val="accent1">
                  <a:lumMod val="50000"/>
                </a:schemeClr>
              </a:buClr>
            </a:pPr>
            <a:r>
              <a:rPr lang="en-US" sz="4400" dirty="0">
                <a:solidFill>
                  <a:schemeClr val="bg1"/>
                </a:solidFill>
              </a:rPr>
              <a:t>Tax records</a:t>
            </a:r>
          </a:p>
          <a:p>
            <a:pPr>
              <a:buClr>
                <a:schemeClr val="accent1">
                  <a:lumMod val="50000"/>
                </a:schemeClr>
              </a:buClr>
            </a:pPr>
            <a:r>
              <a:rPr lang="en-US" sz="4400" dirty="0">
                <a:solidFill>
                  <a:schemeClr val="bg1"/>
                </a:solidFill>
              </a:rPr>
              <a:t>Check books and registers</a:t>
            </a:r>
          </a:p>
          <a:p>
            <a:pPr>
              <a:buClr>
                <a:schemeClr val="accent1">
                  <a:lumMod val="50000"/>
                </a:schemeClr>
              </a:buClr>
            </a:pPr>
            <a:r>
              <a:rPr lang="en-US" sz="4400" dirty="0">
                <a:solidFill>
                  <a:schemeClr val="bg1"/>
                </a:solidFill>
              </a:rPr>
              <a:t>ATM/MAC transactions</a:t>
            </a:r>
          </a:p>
          <a:p>
            <a:pPr>
              <a:buClr>
                <a:schemeClr val="accent1">
                  <a:lumMod val="50000"/>
                </a:schemeClr>
              </a:buClr>
            </a:pPr>
            <a:r>
              <a:rPr lang="en-US" sz="4400" dirty="0">
                <a:solidFill>
                  <a:schemeClr val="bg1"/>
                </a:solidFill>
              </a:rPr>
              <a:t>Credit card statements</a:t>
            </a:r>
          </a:p>
          <a:p>
            <a:endParaRPr lang="en-US" sz="2400" dirty="0">
              <a:solidFill>
                <a:schemeClr val="accent1">
                  <a:lumMod val="50000"/>
                </a:schemeClr>
              </a:solidFill>
            </a:endParaRPr>
          </a:p>
          <a:p>
            <a:endParaRPr lang="en-US" dirty="0">
              <a:solidFill>
                <a:schemeClr val="accent1">
                  <a:lumMod val="50000"/>
                </a:schemeClr>
              </a:solidFill>
            </a:endParaRPr>
          </a:p>
        </p:txBody>
      </p:sp>
      <p:sp>
        <p:nvSpPr>
          <p:cNvPr id="4" name="Content Placeholder 3">
            <a:extLst>
              <a:ext uri="{FF2B5EF4-FFF2-40B4-BE49-F238E27FC236}">
                <a16:creationId xmlns:a16="http://schemas.microsoft.com/office/drawing/2014/main" id="{96A42E55-EC53-4D35-9338-4F38D6519375}"/>
              </a:ext>
            </a:extLst>
          </p:cNvPr>
          <p:cNvSpPr>
            <a:spLocks noGrp="1"/>
          </p:cNvSpPr>
          <p:nvPr>
            <p:ph sz="half" idx="2"/>
          </p:nvPr>
        </p:nvSpPr>
        <p:spPr>
          <a:xfrm>
            <a:off x="4953000" y="1371600"/>
            <a:ext cx="4016829" cy="5445579"/>
          </a:xfrm>
        </p:spPr>
        <p:txBody>
          <a:bodyPr>
            <a:normAutofit fontScale="47500" lnSpcReduction="20000"/>
          </a:bodyPr>
          <a:lstStyle/>
          <a:p>
            <a:pPr>
              <a:buClr>
                <a:schemeClr val="accent1">
                  <a:lumMod val="50000"/>
                </a:schemeClr>
              </a:buClr>
            </a:pPr>
            <a:r>
              <a:rPr lang="en-US" sz="4400" dirty="0">
                <a:solidFill>
                  <a:schemeClr val="bg1"/>
                </a:solidFill>
              </a:rPr>
              <a:t>Overdue or unpaid bills</a:t>
            </a:r>
          </a:p>
          <a:p>
            <a:pPr>
              <a:buClr>
                <a:schemeClr val="accent1">
                  <a:lumMod val="50000"/>
                </a:schemeClr>
              </a:buClr>
            </a:pPr>
            <a:r>
              <a:rPr lang="en-US" sz="4400" dirty="0">
                <a:solidFill>
                  <a:schemeClr val="bg1"/>
                </a:solidFill>
              </a:rPr>
              <a:t>Receipts for purchases</a:t>
            </a:r>
          </a:p>
          <a:p>
            <a:pPr>
              <a:buClr>
                <a:schemeClr val="accent1">
                  <a:lumMod val="50000"/>
                </a:schemeClr>
              </a:buClr>
            </a:pPr>
            <a:r>
              <a:rPr lang="en-US" sz="4400" dirty="0">
                <a:solidFill>
                  <a:schemeClr val="bg1"/>
                </a:solidFill>
              </a:rPr>
              <a:t>Credit reports</a:t>
            </a:r>
          </a:p>
          <a:p>
            <a:pPr>
              <a:buClr>
                <a:schemeClr val="accent1">
                  <a:lumMod val="50000"/>
                </a:schemeClr>
              </a:buClr>
            </a:pPr>
            <a:endParaRPr lang="en-US" sz="4400" dirty="0">
              <a:solidFill>
                <a:schemeClr val="bg1"/>
              </a:solidFill>
            </a:endParaRPr>
          </a:p>
          <a:p>
            <a:pPr>
              <a:buClr>
                <a:schemeClr val="accent1">
                  <a:lumMod val="50000"/>
                </a:schemeClr>
              </a:buClr>
            </a:pPr>
            <a:r>
              <a:rPr lang="en-US" sz="4400" dirty="0">
                <a:solidFill>
                  <a:schemeClr val="bg1"/>
                </a:solidFill>
              </a:rPr>
              <a:t>Employment records for suspect</a:t>
            </a:r>
          </a:p>
          <a:p>
            <a:pPr>
              <a:buClr>
                <a:schemeClr val="accent1">
                  <a:lumMod val="50000"/>
                </a:schemeClr>
              </a:buClr>
            </a:pPr>
            <a:r>
              <a:rPr lang="en-US" sz="4400" dirty="0">
                <a:solidFill>
                  <a:schemeClr val="bg1"/>
                </a:solidFill>
              </a:rPr>
              <a:t>Pharmacy records</a:t>
            </a:r>
          </a:p>
          <a:p>
            <a:pPr>
              <a:buClr>
                <a:schemeClr val="accent1">
                  <a:lumMod val="50000"/>
                </a:schemeClr>
              </a:buClr>
            </a:pPr>
            <a:r>
              <a:rPr lang="en-US" sz="4400" dirty="0">
                <a:solidFill>
                  <a:schemeClr val="bg1"/>
                </a:solidFill>
              </a:rPr>
              <a:t>Capacity evaluations </a:t>
            </a:r>
          </a:p>
          <a:p>
            <a:pPr>
              <a:buClr>
                <a:schemeClr val="accent1">
                  <a:lumMod val="50000"/>
                </a:schemeClr>
              </a:buClr>
            </a:pPr>
            <a:endParaRPr lang="en-US" sz="4400" dirty="0">
              <a:solidFill>
                <a:schemeClr val="bg1"/>
              </a:solidFill>
            </a:endParaRPr>
          </a:p>
          <a:p>
            <a:pPr>
              <a:buClr>
                <a:schemeClr val="accent1">
                  <a:lumMod val="50000"/>
                </a:schemeClr>
              </a:buClr>
            </a:pPr>
            <a:r>
              <a:rPr lang="en-US" sz="4400" dirty="0">
                <a:solidFill>
                  <a:schemeClr val="bg1"/>
                </a:solidFill>
              </a:rPr>
              <a:t>Data from home or work computers</a:t>
            </a:r>
          </a:p>
          <a:p>
            <a:pPr>
              <a:buClr>
                <a:schemeClr val="accent1">
                  <a:lumMod val="50000"/>
                </a:schemeClr>
              </a:buClr>
            </a:pPr>
            <a:r>
              <a:rPr lang="en-US" sz="4400" dirty="0">
                <a:solidFill>
                  <a:schemeClr val="bg1"/>
                </a:solidFill>
              </a:rPr>
              <a:t>Journals</a:t>
            </a:r>
          </a:p>
          <a:p>
            <a:pPr>
              <a:buClr>
                <a:schemeClr val="accent1">
                  <a:lumMod val="50000"/>
                </a:schemeClr>
              </a:buClr>
            </a:pPr>
            <a:r>
              <a:rPr lang="en-US" sz="4400" dirty="0">
                <a:solidFill>
                  <a:schemeClr val="bg1"/>
                </a:solidFill>
              </a:rPr>
              <a:t>Copies of protective orders  </a:t>
            </a:r>
          </a:p>
          <a:p>
            <a:pPr lvl="7"/>
            <a:r>
              <a:rPr lang="en-US" sz="1500" dirty="0">
                <a:solidFill>
                  <a:schemeClr val="bg1"/>
                </a:solidFill>
              </a:rPr>
              <a:t>TM</a:t>
            </a:r>
          </a:p>
          <a:p>
            <a:endParaRPr lang="en-US" dirty="0"/>
          </a:p>
        </p:txBody>
      </p:sp>
      <p:sp>
        <p:nvSpPr>
          <p:cNvPr id="7" name="Slide Number Placeholder 6"/>
          <p:cNvSpPr>
            <a:spLocks noGrp="1"/>
          </p:cNvSpPr>
          <p:nvPr>
            <p:ph type="sldNum" sz="quarter" idx="12"/>
          </p:nvPr>
        </p:nvSpPr>
        <p:spPr/>
        <p:txBody>
          <a:bodyPr/>
          <a:lstStyle/>
          <a:p>
            <a:pPr>
              <a:defRPr/>
            </a:pPr>
            <a:fld id="{849B7641-5105-4399-9F25-64B0E75BC3F2}" type="slidenum">
              <a:rPr lang="en-US" smtClean="0"/>
              <a:pPr>
                <a:defRPr/>
              </a:pPr>
              <a:t>39</a:t>
            </a:fld>
            <a:endParaRPr lang="en-US"/>
          </a:p>
        </p:txBody>
      </p:sp>
    </p:spTree>
    <p:extLst>
      <p:ext uri="{BB962C8B-B14F-4D97-AF65-F5344CB8AC3E}">
        <p14:creationId xmlns:p14="http://schemas.microsoft.com/office/powerpoint/2010/main" val="4264298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FC5-B9EC-4F3B-ABB0-EC57C45C7E94}"/>
              </a:ext>
            </a:extLst>
          </p:cNvPr>
          <p:cNvSpPr>
            <a:spLocks noGrp="1"/>
          </p:cNvSpPr>
          <p:nvPr>
            <p:ph type="title"/>
          </p:nvPr>
        </p:nvSpPr>
        <p:spPr>
          <a:xfrm>
            <a:off x="152400" y="228600"/>
            <a:ext cx="8839200" cy="914400"/>
          </a:xfrm>
          <a:solidFill>
            <a:schemeClr val="accent1">
              <a:lumMod val="50000"/>
            </a:schemeClr>
          </a:solidFill>
        </p:spPr>
        <p:txBody>
          <a:bodyPr>
            <a:noAutofit/>
          </a:bodyPr>
          <a:lstStyle/>
          <a:p>
            <a:pPr algn="ctr"/>
            <a:r>
              <a:rPr lang="en-US" b="1" dirty="0">
                <a:effectLst>
                  <a:outerShdw blurRad="38100" dist="38100" dir="2700000" algn="tl">
                    <a:srgbClr val="000000">
                      <a:alpha val="43137"/>
                    </a:srgbClr>
                  </a:outerShdw>
                </a:effectLst>
              </a:rPr>
              <a:t>Abuse/Neglect of VULNERABLE Adults </a:t>
            </a:r>
            <a:r>
              <a:rPr lang="en-US" b="1" dirty="0"/>
              <a:t>-</a:t>
            </a:r>
            <a:r>
              <a:rPr lang="en-US" b="1" i="1" dirty="0"/>
              <a:t> </a:t>
            </a:r>
            <a:r>
              <a:rPr lang="en-US" b="1" dirty="0">
                <a:effectLst>
                  <a:outerShdw blurRad="38100" dist="38100" dir="2700000" algn="tl">
                    <a:srgbClr val="000000">
                      <a:alpha val="43137"/>
                    </a:srgbClr>
                  </a:outerShdw>
                </a:effectLst>
              </a:rPr>
              <a:t>§18.2-369</a:t>
            </a:r>
            <a:br>
              <a:rPr lang="en-US" b="1" dirty="0">
                <a:effectLst>
                  <a:outerShdw blurRad="38100" dist="38100" dir="2700000" algn="tl">
                    <a:srgbClr val="000000">
                      <a:alpha val="43137"/>
                    </a:srgbClr>
                  </a:outerShdw>
                </a:effectLst>
              </a:rPr>
            </a:br>
            <a:r>
              <a:rPr lang="en-US" sz="1400" b="1" dirty="0">
                <a:effectLst>
                  <a:outerShdw blurRad="38100" dist="38100" dir="2700000" algn="tl">
                    <a:srgbClr val="000000">
                      <a:alpha val="43137"/>
                    </a:srgbClr>
                  </a:outerShdw>
                </a:effectLst>
              </a:rPr>
              <a:t>	</a:t>
            </a:r>
            <a:r>
              <a:rPr lang="en-US" sz="1400" b="1" i="1" dirty="0">
                <a:effectLst>
                  <a:outerShdw blurRad="38100" dist="38100" dir="2700000" algn="tl">
                    <a:srgbClr val="000000">
                      <a:alpha val="43137"/>
                    </a:srgbClr>
                  </a:outerShdw>
                </a:effectLst>
              </a:rPr>
              <a:t>(Effective July 1, 2022)</a:t>
            </a:r>
            <a:endParaRPr lang="en-US" sz="2400" b="1" dirty="0"/>
          </a:p>
        </p:txBody>
      </p:sp>
      <p:sp>
        <p:nvSpPr>
          <p:cNvPr id="3" name="Content Placeholder 2">
            <a:extLst>
              <a:ext uri="{FF2B5EF4-FFF2-40B4-BE49-F238E27FC236}">
                <a16:creationId xmlns:a16="http://schemas.microsoft.com/office/drawing/2014/main" id="{45ECB1E3-268C-4C72-84C7-EF2703FD54E3}"/>
              </a:ext>
            </a:extLst>
          </p:cNvPr>
          <p:cNvSpPr>
            <a:spLocks noGrp="1"/>
          </p:cNvSpPr>
          <p:nvPr>
            <p:ph idx="1"/>
          </p:nvPr>
        </p:nvSpPr>
        <p:spPr>
          <a:xfrm>
            <a:off x="228600" y="1371600"/>
            <a:ext cx="8686800" cy="5257800"/>
          </a:xfrm>
        </p:spPr>
        <p:txBody>
          <a:bodyPr>
            <a:normAutofit fontScale="92500" lnSpcReduction="20000"/>
          </a:bodyPr>
          <a:lstStyle/>
          <a:p>
            <a:pPr>
              <a:buClr>
                <a:schemeClr val="bg1"/>
              </a:buClr>
            </a:pPr>
            <a:r>
              <a:rPr lang="en-US" sz="2000" b="1" dirty="0">
                <a:solidFill>
                  <a:srgbClr val="00B050"/>
                </a:solidFill>
              </a:rPr>
              <a:t>Vulnerable Adult </a:t>
            </a:r>
            <a:r>
              <a:rPr lang="en-US" sz="2000" dirty="0">
                <a:solidFill>
                  <a:srgbClr val="000000"/>
                </a:solidFill>
              </a:rPr>
              <a:t>is defined as: </a:t>
            </a:r>
          </a:p>
          <a:p>
            <a:pPr lvl="1">
              <a:buClr>
                <a:srgbClr val="000000"/>
              </a:buClr>
              <a:buFont typeface="Arial" panose="020B0604020202020204" pitchFamily="34" charset="0"/>
              <a:buChar char="•"/>
            </a:pPr>
            <a:r>
              <a:rPr lang="en-US" sz="2000" dirty="0">
                <a:solidFill>
                  <a:srgbClr val="000000"/>
                </a:solidFill>
              </a:rPr>
              <a:t>Any person 18 years of age or older </a:t>
            </a:r>
          </a:p>
          <a:p>
            <a:pPr lvl="1">
              <a:buClr>
                <a:srgbClr val="000000"/>
              </a:buClr>
              <a:buFont typeface="Arial" panose="020B0604020202020204" pitchFamily="34" charset="0"/>
              <a:buChar char="•"/>
            </a:pPr>
            <a:r>
              <a:rPr lang="en-US" sz="2000" dirty="0">
                <a:solidFill>
                  <a:srgbClr val="000000"/>
                </a:solidFill>
              </a:rPr>
              <a:t>Who is</a:t>
            </a:r>
            <a:r>
              <a:rPr lang="en-US" sz="2000" dirty="0">
                <a:solidFill>
                  <a:srgbClr val="C00000"/>
                </a:solidFill>
              </a:rPr>
              <a:t> </a:t>
            </a:r>
            <a:r>
              <a:rPr lang="en-US" sz="2000" b="1" dirty="0">
                <a:solidFill>
                  <a:srgbClr val="00B050"/>
                </a:solidFill>
              </a:rPr>
              <a:t>impaired</a:t>
            </a:r>
            <a:r>
              <a:rPr lang="en-US" sz="2000" dirty="0">
                <a:solidFill>
                  <a:srgbClr val="00B050"/>
                </a:solidFill>
              </a:rPr>
              <a:t> </a:t>
            </a:r>
            <a:r>
              <a:rPr lang="en-US" sz="2000" dirty="0">
                <a:solidFill>
                  <a:srgbClr val="000000"/>
                </a:solidFill>
              </a:rPr>
              <a:t>by reason of mental illness, intellectual or developmental disability, physical illness or disability, advanced age or other causes </a:t>
            </a:r>
          </a:p>
          <a:p>
            <a:pPr lvl="2">
              <a:buClr>
                <a:srgbClr val="000000"/>
              </a:buClr>
              <a:buFont typeface="Arial" panose="020B0604020202020204" pitchFamily="34" charset="0"/>
              <a:buChar char="•"/>
            </a:pPr>
            <a:r>
              <a:rPr lang="en-US" sz="1800" dirty="0">
                <a:solidFill>
                  <a:srgbClr val="000000"/>
                </a:solidFill>
              </a:rPr>
              <a:t>To the extent the </a:t>
            </a:r>
            <a:r>
              <a:rPr lang="en-US" sz="1800" b="1" dirty="0">
                <a:solidFill>
                  <a:srgbClr val="00B050"/>
                </a:solidFill>
              </a:rPr>
              <a:t>adult</a:t>
            </a:r>
            <a:r>
              <a:rPr lang="en-US" sz="1800" dirty="0">
                <a:solidFill>
                  <a:srgbClr val="00B050"/>
                </a:solidFill>
              </a:rPr>
              <a:t> </a:t>
            </a:r>
            <a:r>
              <a:rPr lang="en-US" sz="1800" b="1" dirty="0">
                <a:solidFill>
                  <a:srgbClr val="00B050"/>
                </a:solidFill>
              </a:rPr>
              <a:t>lacks sufficient understanding or capacity to make, communicate or carry out reasonable decisions concerning his or her well-being, or</a:t>
            </a:r>
          </a:p>
          <a:p>
            <a:pPr lvl="2">
              <a:buClr>
                <a:srgbClr val="000000"/>
              </a:buClr>
              <a:buFont typeface="Arial" panose="020B0604020202020204" pitchFamily="34" charset="0"/>
              <a:buChar char="•"/>
            </a:pPr>
            <a:r>
              <a:rPr lang="en-US" sz="1800" dirty="0">
                <a:solidFill>
                  <a:schemeClr val="bg1"/>
                </a:solidFill>
              </a:rPr>
              <a:t>Has one or more limitations that </a:t>
            </a:r>
            <a:r>
              <a:rPr lang="en-US" sz="1800" b="1" dirty="0">
                <a:solidFill>
                  <a:srgbClr val="00B050"/>
                </a:solidFill>
              </a:rPr>
              <a:t>substantially impair the adult’s ability to independently provide for his daily needs or safeguard his person, property, or legal interests.</a:t>
            </a:r>
          </a:p>
          <a:p>
            <a:pPr marL="914400" lvl="2" indent="0">
              <a:buClr>
                <a:srgbClr val="000000"/>
              </a:buClr>
              <a:buNone/>
            </a:pPr>
            <a:endParaRPr lang="en-US" sz="2000" b="1" dirty="0">
              <a:solidFill>
                <a:srgbClr val="00B050"/>
              </a:solidFill>
            </a:endParaRPr>
          </a:p>
          <a:p>
            <a:pPr>
              <a:buClr>
                <a:srgbClr val="000000"/>
              </a:buClr>
              <a:buFont typeface="Arial" panose="020B0604020202020204" pitchFamily="34" charset="0"/>
              <a:buChar char="•"/>
            </a:pPr>
            <a:r>
              <a:rPr lang="en-US" sz="2000" b="1" dirty="0">
                <a:solidFill>
                  <a:srgbClr val="00B050"/>
                </a:solidFill>
              </a:rPr>
              <a:t>Responsible person </a:t>
            </a:r>
            <a:r>
              <a:rPr lang="en-US" sz="2000" dirty="0">
                <a:solidFill>
                  <a:srgbClr val="000000"/>
                </a:solidFill>
              </a:rPr>
              <a:t>is defined as:</a:t>
            </a:r>
          </a:p>
          <a:p>
            <a:pPr lvl="1">
              <a:buClr>
                <a:srgbClr val="000000"/>
              </a:buClr>
              <a:buFont typeface="Arial" panose="020B0604020202020204" pitchFamily="34" charset="0"/>
              <a:buChar char="•"/>
            </a:pPr>
            <a:r>
              <a:rPr lang="en-US" sz="2000" dirty="0">
                <a:solidFill>
                  <a:srgbClr val="000000"/>
                </a:solidFill>
              </a:rPr>
              <a:t>A person who has responsibility for the care, custody or control of a vulnerable adult </a:t>
            </a:r>
            <a:r>
              <a:rPr lang="en-US" sz="2000" b="1" dirty="0">
                <a:solidFill>
                  <a:srgbClr val="00B050"/>
                </a:solidFill>
              </a:rPr>
              <a:t>by operation of law</a:t>
            </a:r>
            <a:r>
              <a:rPr lang="en-US" sz="2000" dirty="0">
                <a:solidFill>
                  <a:srgbClr val="00B050"/>
                </a:solidFill>
              </a:rPr>
              <a:t>, </a:t>
            </a:r>
          </a:p>
          <a:p>
            <a:pPr marL="914400" lvl="2" indent="0">
              <a:buClr>
                <a:srgbClr val="000000"/>
              </a:buClr>
              <a:buNone/>
            </a:pPr>
            <a:r>
              <a:rPr lang="en-US" sz="2000" b="1" dirty="0">
                <a:solidFill>
                  <a:srgbClr val="C00000"/>
                </a:solidFill>
              </a:rPr>
              <a:t>			</a:t>
            </a:r>
            <a:r>
              <a:rPr lang="en-US" sz="2000" b="1" dirty="0">
                <a:solidFill>
                  <a:srgbClr val="00B050"/>
                </a:solidFill>
              </a:rPr>
              <a:t>OR</a:t>
            </a:r>
          </a:p>
          <a:p>
            <a:pPr lvl="1">
              <a:buClr>
                <a:srgbClr val="000000"/>
              </a:buClr>
              <a:buFont typeface="Arial" panose="020B0604020202020204" pitchFamily="34" charset="0"/>
              <a:buChar char="•"/>
            </a:pPr>
            <a:r>
              <a:rPr lang="en-US" sz="2000" dirty="0">
                <a:solidFill>
                  <a:schemeClr val="bg1"/>
                </a:solidFill>
              </a:rPr>
              <a:t>Who has </a:t>
            </a:r>
            <a:r>
              <a:rPr lang="en-US" sz="2000" b="1" dirty="0">
                <a:solidFill>
                  <a:srgbClr val="00B050"/>
                </a:solidFill>
              </a:rPr>
              <a:t>assumed such responsibility voluntarily, by contract or in fact.</a:t>
            </a:r>
          </a:p>
          <a:p>
            <a:pPr marL="457200" lvl="1" indent="0">
              <a:buClr>
                <a:srgbClr val="000000"/>
              </a:buClr>
              <a:buNone/>
            </a:pPr>
            <a:r>
              <a:rPr lang="en-US" sz="2000" b="1" dirty="0">
                <a:solidFill>
                  <a:srgbClr val="00B050"/>
                </a:solidFill>
              </a:rPr>
              <a:t>																</a:t>
            </a:r>
            <a:r>
              <a:rPr lang="en-US" sz="1300" dirty="0">
                <a:solidFill>
                  <a:schemeClr val="bg1"/>
                </a:solidFill>
              </a:rPr>
              <a:t>MH</a:t>
            </a:r>
          </a:p>
        </p:txBody>
      </p:sp>
      <p:sp>
        <p:nvSpPr>
          <p:cNvPr id="6" name="Slide Number Placeholder 5"/>
          <p:cNvSpPr>
            <a:spLocks noGrp="1"/>
          </p:cNvSpPr>
          <p:nvPr>
            <p:ph type="sldNum" sz="quarter" idx="12"/>
          </p:nvPr>
        </p:nvSpPr>
        <p:spPr/>
        <p:txBody>
          <a:bodyPr/>
          <a:lstStyle/>
          <a:p>
            <a:pPr>
              <a:defRPr/>
            </a:pPr>
            <a:fld id="{96F8F80E-0BD1-4B27-A6EA-400085FA7C89}" type="slidenum">
              <a:rPr lang="en-US" smtClean="0"/>
              <a:pPr>
                <a:defRPr/>
              </a:pPr>
              <a:t>4</a:t>
            </a:fld>
            <a:endParaRPr lang="en-US"/>
          </a:p>
        </p:txBody>
      </p:sp>
    </p:spTree>
    <p:extLst>
      <p:ext uri="{BB962C8B-B14F-4D97-AF65-F5344CB8AC3E}">
        <p14:creationId xmlns:p14="http://schemas.microsoft.com/office/powerpoint/2010/main" val="5705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1747" name="Title 1" descr="Large confetti"/>
          <p:cNvSpPr>
            <a:spLocks noGrp="1"/>
          </p:cNvSpPr>
          <p:nvPr>
            <p:ph type="title"/>
          </p:nvPr>
        </p:nvSpPr>
        <p:spPr>
          <a:xfrm>
            <a:off x="318407" y="152400"/>
            <a:ext cx="8686800" cy="1080303"/>
          </a:xfrm>
          <a:solidFill>
            <a:schemeClr val="accent1">
              <a:lumMod val="50000"/>
            </a:schemeClr>
          </a:solidFill>
        </p:spPr>
        <p:txBody>
          <a:bodyPr>
            <a:normAutofit/>
          </a:bodyPr>
          <a:lstStyle/>
          <a:p>
            <a:pPr algn="ctr"/>
            <a:r>
              <a:rPr lang="en-US" sz="3600" b="1" dirty="0">
                <a:effectLst>
                  <a:outerShdw blurRad="38100" dist="38100" dir="2700000" algn="tl">
                    <a:srgbClr val="000000">
                      <a:alpha val="43137"/>
                    </a:srgbClr>
                  </a:outerShdw>
                </a:effectLst>
              </a:rPr>
              <a:t>Court Orders/Subpoenas </a:t>
            </a:r>
            <a:r>
              <a:rPr lang="en-US" sz="3600" b="1" dirty="0" err="1">
                <a:effectLst>
                  <a:outerShdw blurRad="38100" dist="38100" dir="2700000" algn="tl">
                    <a:srgbClr val="000000">
                      <a:alpha val="43137"/>
                    </a:srgbClr>
                  </a:outerShdw>
                </a:effectLst>
              </a:rPr>
              <a:t>Duces</a:t>
            </a:r>
            <a:r>
              <a:rPr lang="en-US" sz="3600" b="1" dirty="0">
                <a:effectLst>
                  <a:outerShdw blurRad="38100" dist="38100" dir="2700000" algn="tl">
                    <a:srgbClr val="000000">
                      <a:alpha val="43137"/>
                    </a:srgbClr>
                  </a:outerShdw>
                </a:effectLst>
              </a:rPr>
              <a:t> </a:t>
            </a:r>
            <a:r>
              <a:rPr lang="en-US" sz="3600" b="1" dirty="0" err="1">
                <a:effectLst>
                  <a:outerShdw blurRad="38100" dist="38100" dir="2700000" algn="tl">
                    <a:srgbClr val="000000">
                      <a:alpha val="43137"/>
                    </a:srgbClr>
                  </a:outerShdw>
                </a:effectLst>
              </a:rPr>
              <a:t>Tecum</a:t>
            </a:r>
            <a:r>
              <a:rPr lang="en-US" i="1" dirty="0"/>
              <a:t>	</a:t>
            </a:r>
          </a:p>
        </p:txBody>
      </p:sp>
      <p:sp>
        <p:nvSpPr>
          <p:cNvPr id="31748" name="Content Placeholder 2"/>
          <p:cNvSpPr>
            <a:spLocks noGrp="1"/>
          </p:cNvSpPr>
          <p:nvPr>
            <p:ph idx="1"/>
          </p:nvPr>
        </p:nvSpPr>
        <p:spPr>
          <a:xfrm>
            <a:off x="228600" y="1371599"/>
            <a:ext cx="8763000" cy="5181601"/>
          </a:xfrm>
          <a:solidFill>
            <a:schemeClr val="tx1"/>
          </a:solidFill>
        </p:spPr>
        <p:txBody>
          <a:bodyPr>
            <a:normAutofit/>
          </a:bodyPr>
          <a:lstStyle/>
          <a:p>
            <a:pPr>
              <a:buClr>
                <a:schemeClr val="accent1">
                  <a:lumMod val="50000"/>
                </a:schemeClr>
              </a:buClr>
              <a:buFont typeface="Wingdings" panose="05000000000000000000" pitchFamily="2" charset="2"/>
              <a:buChar char="Ø"/>
            </a:pPr>
            <a:r>
              <a:rPr lang="en-US" sz="2400" dirty="0">
                <a:solidFill>
                  <a:schemeClr val="bg1"/>
                </a:solidFill>
              </a:rPr>
              <a:t>Multi-Jurisdictional Grand Juries (§§ 19.2-215.1 - 19.2-215.11)</a:t>
            </a:r>
          </a:p>
          <a:p>
            <a:pPr>
              <a:buClr>
                <a:schemeClr val="accent1">
                  <a:lumMod val="50000"/>
                </a:schemeClr>
              </a:buClr>
              <a:buFont typeface="Wingdings" panose="05000000000000000000" pitchFamily="2" charset="2"/>
              <a:buChar char="Ø"/>
            </a:pPr>
            <a:endParaRPr lang="en-US" sz="2400" dirty="0">
              <a:solidFill>
                <a:schemeClr val="bg1"/>
              </a:solidFill>
            </a:endParaRPr>
          </a:p>
          <a:p>
            <a:pPr>
              <a:buClr>
                <a:schemeClr val="accent1">
                  <a:lumMod val="50000"/>
                </a:schemeClr>
              </a:buClr>
              <a:buFont typeface="Wingdings" panose="05000000000000000000" pitchFamily="2" charset="2"/>
              <a:buChar char="Ø"/>
            </a:pPr>
            <a:r>
              <a:rPr lang="en-US" sz="2400" dirty="0">
                <a:solidFill>
                  <a:schemeClr val="bg1"/>
                </a:solidFill>
              </a:rPr>
              <a:t>Bank Records (§ 19.2-10.1)</a:t>
            </a:r>
          </a:p>
          <a:p>
            <a:pPr>
              <a:buClr>
                <a:schemeClr val="accent1">
                  <a:lumMod val="50000"/>
                </a:schemeClr>
              </a:buClr>
              <a:buFont typeface="Wingdings" panose="05000000000000000000" pitchFamily="2" charset="2"/>
              <a:buChar char="Ø"/>
            </a:pPr>
            <a:endParaRPr lang="en-US" sz="2400" dirty="0">
              <a:solidFill>
                <a:schemeClr val="bg1"/>
              </a:solidFill>
            </a:endParaRPr>
          </a:p>
          <a:p>
            <a:pPr>
              <a:buClr>
                <a:schemeClr val="accent1">
                  <a:lumMod val="50000"/>
                </a:schemeClr>
              </a:buClr>
              <a:buFont typeface="Wingdings" panose="05000000000000000000" pitchFamily="2" charset="2"/>
              <a:buChar char="Ø"/>
            </a:pPr>
            <a:r>
              <a:rPr lang="en-US" sz="2400" dirty="0">
                <a:solidFill>
                  <a:schemeClr val="bg1"/>
                </a:solidFill>
              </a:rPr>
              <a:t>Credit Card Records (§ 19.2-10.1)</a:t>
            </a:r>
          </a:p>
          <a:p>
            <a:pPr>
              <a:buClr>
                <a:schemeClr val="accent1">
                  <a:lumMod val="50000"/>
                </a:schemeClr>
              </a:buClr>
              <a:buFont typeface="Wingdings" panose="05000000000000000000" pitchFamily="2" charset="2"/>
              <a:buChar char="Ø"/>
            </a:pPr>
            <a:endParaRPr lang="en-US" sz="2400" dirty="0">
              <a:solidFill>
                <a:schemeClr val="bg1"/>
              </a:solidFill>
            </a:endParaRPr>
          </a:p>
          <a:p>
            <a:pPr>
              <a:buClr>
                <a:schemeClr val="accent1">
                  <a:lumMod val="50000"/>
                </a:schemeClr>
              </a:buClr>
              <a:buFont typeface="Wingdings" panose="05000000000000000000" pitchFamily="2" charset="2"/>
              <a:buChar char="Ø"/>
            </a:pPr>
            <a:r>
              <a:rPr lang="en-US" sz="2400" dirty="0">
                <a:solidFill>
                  <a:schemeClr val="bg1"/>
                </a:solidFill>
              </a:rPr>
              <a:t>Investment Accounts (§ 19.2-10.1)</a:t>
            </a:r>
          </a:p>
          <a:p>
            <a:pPr>
              <a:buClr>
                <a:schemeClr val="accent1">
                  <a:lumMod val="50000"/>
                </a:schemeClr>
              </a:buClr>
              <a:buFont typeface="Wingdings" panose="05000000000000000000" pitchFamily="2" charset="2"/>
              <a:buChar char="Ø"/>
            </a:pPr>
            <a:endParaRPr lang="en-US" sz="2400" dirty="0">
              <a:solidFill>
                <a:schemeClr val="bg1"/>
              </a:solidFill>
            </a:endParaRPr>
          </a:p>
          <a:p>
            <a:pPr>
              <a:buClr>
                <a:schemeClr val="accent1">
                  <a:lumMod val="50000"/>
                </a:schemeClr>
              </a:buClr>
              <a:buFont typeface="Wingdings" panose="05000000000000000000" pitchFamily="2" charset="2"/>
              <a:buChar char="Ø"/>
            </a:pPr>
            <a:r>
              <a:rPr lang="en-US" sz="2400" dirty="0">
                <a:solidFill>
                  <a:schemeClr val="bg1"/>
                </a:solidFill>
              </a:rPr>
              <a:t>Pharmacy Records through MJGJ (§ 54.1-2523(3))</a:t>
            </a:r>
          </a:p>
          <a:p>
            <a:pPr lvl="1">
              <a:buClr>
                <a:schemeClr val="accent1">
                  <a:lumMod val="50000"/>
                </a:schemeClr>
              </a:buClr>
              <a:buFont typeface="Wingdings" panose="05000000000000000000" pitchFamily="2" charset="2"/>
              <a:buChar char="Ø"/>
            </a:pPr>
            <a:r>
              <a:rPr lang="en-US" sz="2400" dirty="0">
                <a:solidFill>
                  <a:schemeClr val="bg1"/>
                </a:solidFill>
              </a:rPr>
              <a:t>(Prescription Monitoring Program)                                             </a:t>
            </a:r>
            <a:r>
              <a:rPr lang="en-US" sz="1000" dirty="0">
                <a:solidFill>
                  <a:schemeClr val="bg1"/>
                </a:solidFill>
              </a:rPr>
              <a:t>MH</a:t>
            </a:r>
          </a:p>
        </p:txBody>
      </p:sp>
      <p:sp>
        <p:nvSpPr>
          <p:cNvPr id="4" name="Slide Number Placeholder 3"/>
          <p:cNvSpPr>
            <a:spLocks noGrp="1"/>
          </p:cNvSpPr>
          <p:nvPr>
            <p:ph type="sldNum" sz="quarter" idx="12"/>
          </p:nvPr>
        </p:nvSpPr>
        <p:spPr/>
        <p:txBody>
          <a:bodyPr/>
          <a:lstStyle/>
          <a:p>
            <a:pPr>
              <a:defRPr/>
            </a:pPr>
            <a:fld id="{96F8F80E-0BD1-4B27-A6EA-400085FA7C89}" type="slidenum">
              <a:rPr lang="en-US" smtClean="0"/>
              <a:pPr>
                <a:defRPr/>
              </a:pPr>
              <a:t>40</a:t>
            </a:fld>
            <a:endParaRPr lang="en-US"/>
          </a:p>
        </p:txBody>
      </p:sp>
    </p:spTree>
    <p:extLst>
      <p:ext uri="{BB962C8B-B14F-4D97-AF65-F5344CB8AC3E}">
        <p14:creationId xmlns:p14="http://schemas.microsoft.com/office/powerpoint/2010/main" val="2136523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2771" name="Title 1" descr="Large confetti"/>
          <p:cNvSpPr>
            <a:spLocks noGrp="1"/>
          </p:cNvSpPr>
          <p:nvPr>
            <p:ph type="title"/>
          </p:nvPr>
        </p:nvSpPr>
        <p:spPr>
          <a:xfrm>
            <a:off x="304800" y="228600"/>
            <a:ext cx="8534400" cy="1456267"/>
          </a:xfrm>
          <a:solidFill>
            <a:schemeClr val="accent1">
              <a:lumMod val="50000"/>
            </a:schemeClr>
          </a:solidFill>
        </p:spPr>
        <p:txBody>
          <a:bodyPr>
            <a:normAutofit/>
          </a:bodyPr>
          <a:lstStyle/>
          <a:p>
            <a:pPr algn="ctr"/>
            <a:r>
              <a:rPr lang="en-US" sz="3200" b="1" dirty="0">
                <a:effectLst>
                  <a:outerShdw blurRad="38100" dist="38100" dir="2700000" algn="tl">
                    <a:srgbClr val="000000">
                      <a:alpha val="43137"/>
                    </a:srgbClr>
                  </a:outerShdw>
                </a:effectLst>
              </a:rPr>
              <a:t>Multi-Jurisdictional Grand Juries</a:t>
            </a:r>
            <a:r>
              <a:rPr lang="en-US" sz="3200" b="1" dirty="0">
                <a:solidFill>
                  <a:srgbClr val="00B050"/>
                </a:solidFill>
                <a:effectLst>
                  <a:outerShdw blurRad="38100" dist="38100" dir="2700000" algn="tl">
                    <a:srgbClr val="000000">
                      <a:alpha val="43137"/>
                    </a:srgbClr>
                  </a:outerShdw>
                </a:effectLst>
              </a:rPr>
              <a:t/>
            </a:r>
            <a:br>
              <a:rPr lang="en-US" sz="3200" b="1" dirty="0">
                <a:solidFill>
                  <a:srgbClr val="00B050"/>
                </a:solidFill>
                <a:effectLst>
                  <a:outerShdw blurRad="38100" dist="38100" dir="2700000" algn="tl">
                    <a:srgbClr val="000000">
                      <a:alpha val="43137"/>
                    </a:srgbClr>
                  </a:outerShdw>
                </a:effectLst>
              </a:rPr>
            </a:br>
            <a:r>
              <a:rPr lang="en-US" sz="3200" b="1" dirty="0"/>
              <a:t>Jurisdiction of MJGJ - §19.2-215.1 </a:t>
            </a:r>
            <a:endParaRPr lang="en-US" sz="3200" b="1" dirty="0">
              <a:solidFill>
                <a:srgbClr val="00B050"/>
              </a:solidFill>
              <a:effectLst>
                <a:outerShdw blurRad="38100" dist="38100" dir="2700000" algn="tl">
                  <a:srgbClr val="000000">
                    <a:alpha val="43137"/>
                  </a:srgbClr>
                </a:outerShdw>
              </a:effectLst>
            </a:endParaRPr>
          </a:p>
        </p:txBody>
      </p:sp>
      <p:sp>
        <p:nvSpPr>
          <p:cNvPr id="32772" name="Content Placeholder 2"/>
          <p:cNvSpPr>
            <a:spLocks noGrp="1"/>
          </p:cNvSpPr>
          <p:nvPr>
            <p:ph idx="1"/>
          </p:nvPr>
        </p:nvSpPr>
        <p:spPr>
          <a:xfrm>
            <a:off x="152400" y="1828800"/>
            <a:ext cx="8686800" cy="4800600"/>
          </a:xfrm>
        </p:spPr>
        <p:txBody>
          <a:bodyPr>
            <a:normAutofit/>
          </a:bodyPr>
          <a:lstStyle/>
          <a:p>
            <a:pPr marL="457200" lvl="1" indent="0">
              <a:buNone/>
            </a:pPr>
            <a:r>
              <a:rPr lang="en-US" sz="2800" dirty="0">
                <a:solidFill>
                  <a:schemeClr val="bg1"/>
                </a:solidFill>
              </a:rPr>
              <a:t>To investigate any condition that involves or tends to promote criminal violations of: . . .</a:t>
            </a:r>
          </a:p>
          <a:p>
            <a:pPr marL="457200" lvl="1" indent="0">
              <a:buNone/>
            </a:pPr>
            <a:r>
              <a:rPr lang="en-US" sz="2800" dirty="0">
                <a:solidFill>
                  <a:schemeClr val="bg1"/>
                </a:solidFill>
              </a:rPr>
              <a:t>	d. §§ 18.2-111 </a:t>
            </a:r>
            <a:r>
              <a:rPr lang="en-US" sz="2800" b="1" dirty="0">
                <a:solidFill>
                  <a:schemeClr val="accent4"/>
                </a:solidFill>
              </a:rPr>
              <a:t>[Embezzlement];</a:t>
            </a:r>
          </a:p>
          <a:p>
            <a:pPr marL="457200" lvl="1" indent="0">
              <a:buNone/>
            </a:pPr>
            <a:r>
              <a:rPr lang="en-US" sz="2800" dirty="0">
                <a:solidFill>
                  <a:schemeClr val="bg1"/>
                </a:solidFill>
              </a:rPr>
              <a:t>	</a:t>
            </a:r>
            <a:r>
              <a:rPr lang="fr-FR" sz="2800" dirty="0">
                <a:solidFill>
                  <a:schemeClr val="bg1"/>
                </a:solidFill>
              </a:rPr>
              <a:t>e. § 18.2-59 et </a:t>
            </a:r>
            <a:r>
              <a:rPr lang="fr-FR" sz="2800" dirty="0" err="1">
                <a:solidFill>
                  <a:schemeClr val="bg1"/>
                </a:solidFill>
              </a:rPr>
              <a:t>seq</a:t>
            </a:r>
            <a:r>
              <a:rPr lang="fr-FR" sz="2800" dirty="0">
                <a:solidFill>
                  <a:schemeClr val="bg1"/>
                </a:solidFill>
              </a:rPr>
              <a:t>. [</a:t>
            </a:r>
            <a:r>
              <a:rPr lang="fr-FR" sz="2800" dirty="0" err="1">
                <a:solidFill>
                  <a:schemeClr val="bg1"/>
                </a:solidFill>
              </a:rPr>
              <a:t>Extortion</a:t>
            </a:r>
            <a:r>
              <a:rPr lang="fr-FR" sz="2800" dirty="0">
                <a:solidFill>
                  <a:schemeClr val="bg1"/>
                </a:solidFill>
              </a:rPr>
              <a:t>];</a:t>
            </a:r>
          </a:p>
          <a:p>
            <a:pPr marL="457200" lvl="1" indent="0">
              <a:buNone/>
            </a:pPr>
            <a:r>
              <a:rPr lang="fr-FR" sz="2800" dirty="0">
                <a:solidFill>
                  <a:schemeClr val="bg1"/>
                </a:solidFill>
              </a:rPr>
              <a:t>	f. § 18.2-152.1 et </a:t>
            </a:r>
            <a:r>
              <a:rPr lang="fr-FR" sz="2800" dirty="0" err="1">
                <a:solidFill>
                  <a:schemeClr val="bg1"/>
                </a:solidFill>
              </a:rPr>
              <a:t>seq</a:t>
            </a:r>
            <a:r>
              <a:rPr lang="fr-FR" sz="2800" dirty="0">
                <a:solidFill>
                  <a:schemeClr val="bg1"/>
                </a:solidFill>
              </a:rPr>
              <a:t>. [Computer Crimes] ; . . .</a:t>
            </a:r>
          </a:p>
          <a:p>
            <a:pPr marL="457200" lvl="1" indent="0">
              <a:buNone/>
            </a:pPr>
            <a:r>
              <a:rPr lang="fr-FR" sz="2800" dirty="0">
                <a:solidFill>
                  <a:schemeClr val="bg1"/>
                </a:solidFill>
              </a:rPr>
              <a:t>	p. </a:t>
            </a:r>
            <a:r>
              <a:rPr lang="en-US" sz="2800" dirty="0">
                <a:solidFill>
                  <a:schemeClr val="bg1"/>
                </a:solidFill>
              </a:rPr>
              <a:t>§§ 18.2-30 et seq. [Homicide]; . . .</a:t>
            </a:r>
            <a:endParaRPr lang="fr-FR" sz="2800" dirty="0">
              <a:solidFill>
                <a:schemeClr val="bg1"/>
              </a:solidFill>
            </a:endParaRPr>
          </a:p>
          <a:p>
            <a:pPr marL="457200" lvl="1" indent="0">
              <a:buNone/>
            </a:pPr>
            <a:r>
              <a:rPr lang="fr-FR" sz="2800" dirty="0">
                <a:solidFill>
                  <a:schemeClr val="bg1"/>
                </a:solidFill>
              </a:rPr>
              <a:t>	r. § 18.2-186 et </a:t>
            </a:r>
            <a:r>
              <a:rPr lang="fr-FR" sz="2800" dirty="0" err="1">
                <a:solidFill>
                  <a:schemeClr val="bg1"/>
                </a:solidFill>
              </a:rPr>
              <a:t>seq</a:t>
            </a:r>
            <a:r>
              <a:rPr lang="fr-FR" sz="2800" b="1" dirty="0">
                <a:solidFill>
                  <a:schemeClr val="accent4"/>
                </a:solidFill>
              </a:rPr>
              <a:t>. [</a:t>
            </a:r>
            <a:r>
              <a:rPr lang="fr-FR" sz="2800" b="1" dirty="0" err="1">
                <a:solidFill>
                  <a:schemeClr val="accent4"/>
                </a:solidFill>
              </a:rPr>
              <a:t>Identity</a:t>
            </a:r>
            <a:r>
              <a:rPr lang="fr-FR" sz="2800" b="1" dirty="0">
                <a:solidFill>
                  <a:schemeClr val="accent4"/>
                </a:solidFill>
              </a:rPr>
              <a:t> Theft] </a:t>
            </a:r>
            <a:r>
              <a:rPr lang="fr-FR" sz="2800" dirty="0">
                <a:solidFill>
                  <a:schemeClr val="bg1"/>
                </a:solidFill>
              </a:rPr>
              <a:t>and § 18.2-191 et </a:t>
            </a:r>
            <a:r>
              <a:rPr lang="fr-FR" sz="2800" dirty="0" err="1">
                <a:solidFill>
                  <a:schemeClr val="bg1"/>
                </a:solidFill>
              </a:rPr>
              <a:t>seq</a:t>
            </a:r>
            <a:r>
              <a:rPr lang="fr-FR" sz="2800" dirty="0">
                <a:solidFill>
                  <a:schemeClr val="bg1"/>
                </a:solidFill>
              </a:rPr>
              <a:t>. </a:t>
            </a:r>
            <a:r>
              <a:rPr lang="fr-FR" sz="2800" b="1" dirty="0">
                <a:solidFill>
                  <a:schemeClr val="accent4"/>
                </a:solidFill>
              </a:rPr>
              <a:t>[</a:t>
            </a:r>
            <a:r>
              <a:rPr lang="fr-FR" sz="2800" b="1" dirty="0" err="1">
                <a:solidFill>
                  <a:schemeClr val="accent4"/>
                </a:solidFill>
              </a:rPr>
              <a:t>Credit</a:t>
            </a:r>
            <a:r>
              <a:rPr lang="fr-FR" sz="2800" b="1" dirty="0">
                <a:solidFill>
                  <a:schemeClr val="accent4"/>
                </a:solidFill>
              </a:rPr>
              <a:t> </a:t>
            </a:r>
            <a:r>
              <a:rPr lang="fr-FR" sz="2800" b="1" dirty="0" err="1">
                <a:solidFill>
                  <a:schemeClr val="accent4"/>
                </a:solidFill>
              </a:rPr>
              <a:t>Card</a:t>
            </a:r>
            <a:r>
              <a:rPr lang="fr-FR" sz="2800" b="1" dirty="0">
                <a:solidFill>
                  <a:schemeClr val="accent4"/>
                </a:solidFill>
              </a:rPr>
              <a:t> offenses]; </a:t>
            </a:r>
            <a:r>
              <a:rPr lang="fr-FR" sz="2800" dirty="0">
                <a:solidFill>
                  <a:schemeClr val="bg1"/>
                </a:solidFill>
              </a:rPr>
              <a:t>. . .                               </a:t>
            </a:r>
            <a:r>
              <a:rPr lang="fr-FR" sz="1000" dirty="0">
                <a:solidFill>
                  <a:schemeClr val="bg1"/>
                </a:solidFill>
              </a:rPr>
              <a:t>MH</a:t>
            </a:r>
            <a:endParaRPr lang="en-US" sz="1000" dirty="0">
              <a:solidFill>
                <a:schemeClr val="bg1"/>
              </a:solidFill>
            </a:endParaRPr>
          </a:p>
          <a:p>
            <a:pPr lvl="1">
              <a:buFont typeface="Wingdings" pitchFamily="2" charset="2"/>
              <a:buNone/>
            </a:pPr>
            <a:endParaRPr lang="en-US" dirty="0"/>
          </a:p>
        </p:txBody>
      </p:sp>
      <p:sp>
        <p:nvSpPr>
          <p:cNvPr id="4" name="Slide Number Placeholder 3"/>
          <p:cNvSpPr>
            <a:spLocks noGrp="1"/>
          </p:cNvSpPr>
          <p:nvPr>
            <p:ph type="sldNum" sz="quarter" idx="12"/>
          </p:nvPr>
        </p:nvSpPr>
        <p:spPr/>
        <p:txBody>
          <a:bodyPr/>
          <a:lstStyle/>
          <a:p>
            <a:pPr>
              <a:defRPr/>
            </a:pPr>
            <a:fld id="{96F8F80E-0BD1-4B27-A6EA-400085FA7C89}" type="slidenum">
              <a:rPr lang="en-US" smtClean="0"/>
              <a:pPr>
                <a:defRPr/>
              </a:pPr>
              <a:t>41</a:t>
            </a:fld>
            <a:endParaRPr lang="en-US"/>
          </a:p>
        </p:txBody>
      </p:sp>
    </p:spTree>
    <p:extLst>
      <p:ext uri="{BB962C8B-B14F-4D97-AF65-F5344CB8AC3E}">
        <p14:creationId xmlns:p14="http://schemas.microsoft.com/office/powerpoint/2010/main" val="2627405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2771" name="Title 1" descr="Large confetti"/>
          <p:cNvSpPr>
            <a:spLocks noGrp="1"/>
          </p:cNvSpPr>
          <p:nvPr>
            <p:ph type="title"/>
          </p:nvPr>
        </p:nvSpPr>
        <p:spPr>
          <a:xfrm>
            <a:off x="304800" y="228600"/>
            <a:ext cx="8534400" cy="1456267"/>
          </a:xfrm>
          <a:solidFill>
            <a:schemeClr val="accent1">
              <a:lumMod val="50000"/>
            </a:schemeClr>
          </a:solidFill>
        </p:spPr>
        <p:txBody>
          <a:bodyPr>
            <a:normAutofit/>
          </a:bodyPr>
          <a:lstStyle/>
          <a:p>
            <a:pPr algn="ctr"/>
            <a:r>
              <a:rPr lang="en-US" sz="3200" b="1" dirty="0">
                <a:effectLst>
                  <a:outerShdw blurRad="38100" dist="38100" dir="2700000" algn="tl">
                    <a:srgbClr val="000000">
                      <a:alpha val="43137"/>
                    </a:srgbClr>
                  </a:outerShdw>
                </a:effectLst>
              </a:rPr>
              <a:t>Multi-Jurisdictional Grand Juries</a:t>
            </a:r>
            <a:r>
              <a:rPr lang="en-US" sz="3200" b="1" dirty="0">
                <a:solidFill>
                  <a:srgbClr val="00B050"/>
                </a:solidFill>
                <a:effectLst>
                  <a:outerShdw blurRad="38100" dist="38100" dir="2700000" algn="tl">
                    <a:srgbClr val="000000">
                      <a:alpha val="43137"/>
                    </a:srgbClr>
                  </a:outerShdw>
                </a:effectLst>
              </a:rPr>
              <a:t/>
            </a:r>
            <a:br>
              <a:rPr lang="en-US" sz="3200" b="1" dirty="0">
                <a:solidFill>
                  <a:srgbClr val="00B050"/>
                </a:solidFill>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Powers</a:t>
            </a:r>
            <a:r>
              <a:rPr lang="en-US" sz="3200" b="1" dirty="0">
                <a:solidFill>
                  <a:srgbClr val="00B050"/>
                </a:solidFill>
                <a:effectLst>
                  <a:outerShdw blurRad="38100" dist="38100" dir="2700000" algn="tl">
                    <a:srgbClr val="000000">
                      <a:alpha val="43137"/>
                    </a:srgbClr>
                  </a:outerShdw>
                </a:effectLst>
              </a:rPr>
              <a:t> </a:t>
            </a:r>
            <a:r>
              <a:rPr lang="en-US" sz="3200" b="1" dirty="0"/>
              <a:t>of MJGJ - §19.2-215.5 </a:t>
            </a:r>
            <a:endParaRPr lang="en-US" sz="3200" b="1" dirty="0">
              <a:solidFill>
                <a:srgbClr val="00B050"/>
              </a:solidFill>
              <a:effectLst>
                <a:outerShdw blurRad="38100" dist="38100" dir="2700000" algn="tl">
                  <a:srgbClr val="000000">
                    <a:alpha val="43137"/>
                  </a:srgbClr>
                </a:outerShdw>
              </a:effectLst>
            </a:endParaRPr>
          </a:p>
        </p:txBody>
      </p:sp>
      <p:sp>
        <p:nvSpPr>
          <p:cNvPr id="32772" name="Content Placeholder 2"/>
          <p:cNvSpPr>
            <a:spLocks noGrp="1"/>
          </p:cNvSpPr>
          <p:nvPr>
            <p:ph idx="1"/>
          </p:nvPr>
        </p:nvSpPr>
        <p:spPr>
          <a:xfrm>
            <a:off x="152400" y="1828800"/>
            <a:ext cx="8686800" cy="3429000"/>
          </a:xfrm>
        </p:spPr>
        <p:txBody>
          <a:bodyPr>
            <a:normAutofit/>
          </a:bodyPr>
          <a:lstStyle/>
          <a:p>
            <a:pPr lvl="1">
              <a:buNone/>
            </a:pPr>
            <a:r>
              <a:rPr lang="en-US" sz="3200" b="1" dirty="0">
                <a:solidFill>
                  <a:schemeClr val="bg1"/>
                </a:solidFill>
                <a:latin typeface="+mj-lt"/>
              </a:rPr>
              <a:t>   A multi-jurisdiction grand jury has statewide subpoena power and may subpoena persons to appear before it to testify or to produce evidence in the form of specified records, papers, documents or other tangible things.</a:t>
            </a:r>
          </a:p>
        </p:txBody>
      </p:sp>
      <p:sp>
        <p:nvSpPr>
          <p:cNvPr id="4" name="Slide Number Placeholder 3"/>
          <p:cNvSpPr>
            <a:spLocks noGrp="1"/>
          </p:cNvSpPr>
          <p:nvPr>
            <p:ph type="sldNum" sz="quarter" idx="12"/>
          </p:nvPr>
        </p:nvSpPr>
        <p:spPr/>
        <p:txBody>
          <a:bodyPr/>
          <a:lstStyle/>
          <a:p>
            <a:pPr>
              <a:defRPr/>
            </a:pPr>
            <a:r>
              <a:rPr lang="en-US" dirty="0">
                <a:solidFill>
                  <a:schemeClr val="bg1"/>
                </a:solidFill>
              </a:rPr>
              <a:t>MH</a:t>
            </a:r>
          </a:p>
        </p:txBody>
      </p:sp>
    </p:spTree>
    <p:extLst>
      <p:ext uri="{BB962C8B-B14F-4D97-AF65-F5344CB8AC3E}">
        <p14:creationId xmlns:p14="http://schemas.microsoft.com/office/powerpoint/2010/main" val="1876970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4819" name="Title 1" descr="Large confetti"/>
          <p:cNvSpPr>
            <a:spLocks noGrp="1"/>
          </p:cNvSpPr>
          <p:nvPr>
            <p:ph type="title"/>
          </p:nvPr>
        </p:nvSpPr>
        <p:spPr>
          <a:xfrm>
            <a:off x="152400" y="609601"/>
            <a:ext cx="8763000" cy="1456267"/>
          </a:xfrm>
          <a:solidFill>
            <a:schemeClr val="accent1">
              <a:lumMod val="50000"/>
            </a:schemeClr>
          </a:solidFill>
        </p:spPr>
        <p:txBody>
          <a:bodyPr>
            <a:normAutofit fontScale="90000"/>
          </a:bodyPr>
          <a:lstStyle/>
          <a:p>
            <a:pPr algn="ctr"/>
            <a:r>
              <a:rPr lang="en-US" sz="4000" b="1" dirty="0">
                <a:effectLst>
                  <a:outerShdw blurRad="38100" dist="38100" dir="2700000" algn="tl">
                    <a:srgbClr val="000000">
                      <a:alpha val="43137"/>
                    </a:srgbClr>
                  </a:outerShdw>
                </a:effectLst>
              </a:rPr>
              <a:t>Bank and Credit Card Records</a:t>
            </a:r>
            <a:br>
              <a:rPr lang="en-US" sz="4000" b="1" dirty="0">
                <a:effectLst>
                  <a:outerShdw blurRad="38100" dist="38100" dir="2700000" algn="tl">
                    <a:srgbClr val="000000">
                      <a:alpha val="43137"/>
                    </a:srgbClr>
                  </a:outerShdw>
                </a:effectLst>
              </a:rPr>
            </a:br>
            <a:r>
              <a:rPr lang="en-US" sz="4000" b="1" dirty="0"/>
              <a:t>§19.2-10.1</a:t>
            </a:r>
            <a:r>
              <a:rPr lang="en-US" b="1" dirty="0"/>
              <a:t/>
            </a:r>
            <a:br>
              <a:rPr lang="en-US" b="1" dirty="0"/>
            </a:br>
            <a:endParaRPr lang="en-US" b="1" dirty="0">
              <a:solidFill>
                <a:srgbClr val="00B050"/>
              </a:solidFill>
              <a:effectLst>
                <a:outerShdw blurRad="38100" dist="38100" dir="2700000" algn="tl">
                  <a:srgbClr val="000000">
                    <a:alpha val="43137"/>
                  </a:srgbClr>
                </a:outerShdw>
              </a:effectLst>
            </a:endParaRPr>
          </a:p>
        </p:txBody>
      </p:sp>
      <p:sp>
        <p:nvSpPr>
          <p:cNvPr id="34820" name="Content Placeholder 2"/>
          <p:cNvSpPr>
            <a:spLocks noGrp="1"/>
          </p:cNvSpPr>
          <p:nvPr>
            <p:ph idx="1"/>
          </p:nvPr>
        </p:nvSpPr>
        <p:spPr>
          <a:xfrm>
            <a:off x="152400" y="1905000"/>
            <a:ext cx="8763000" cy="3352800"/>
          </a:xfrm>
        </p:spPr>
        <p:txBody>
          <a:bodyPr>
            <a:normAutofit/>
          </a:bodyPr>
          <a:lstStyle/>
          <a:p>
            <a:pPr algn="just">
              <a:buClr>
                <a:schemeClr val="accent1">
                  <a:lumMod val="50000"/>
                </a:schemeClr>
              </a:buClr>
              <a:buFont typeface="Wingdings" panose="05000000000000000000" pitchFamily="2" charset="2"/>
              <a:buChar char="Ø"/>
            </a:pPr>
            <a:r>
              <a:rPr lang="en-US" sz="2800" dirty="0">
                <a:solidFill>
                  <a:schemeClr val="bg1"/>
                </a:solidFill>
              </a:rPr>
              <a:t>Gives courts the power to order bank and credit card records, </a:t>
            </a:r>
            <a:r>
              <a:rPr lang="en-US" sz="2800" i="1" dirty="0">
                <a:solidFill>
                  <a:schemeClr val="bg1"/>
                </a:solidFill>
              </a:rPr>
              <a:t>ex parte</a:t>
            </a:r>
            <a:r>
              <a:rPr lang="en-US" sz="2800" dirty="0">
                <a:solidFill>
                  <a:schemeClr val="bg1"/>
                </a:solidFill>
              </a:rPr>
              <a:t>, without notice to bank or credit card customer and under temporary seal.</a:t>
            </a:r>
          </a:p>
          <a:p>
            <a:pPr algn="just">
              <a:buClr>
                <a:schemeClr val="accent1">
                  <a:lumMod val="50000"/>
                </a:schemeClr>
              </a:buClr>
              <a:buFont typeface="Wingdings" panose="05000000000000000000" pitchFamily="2" charset="2"/>
              <a:buChar char="Ø"/>
            </a:pPr>
            <a:endParaRPr lang="en-US" sz="2800" dirty="0">
              <a:solidFill>
                <a:schemeClr val="bg1"/>
              </a:solidFill>
            </a:endParaRPr>
          </a:p>
          <a:p>
            <a:pPr algn="just">
              <a:buClr>
                <a:schemeClr val="accent1">
                  <a:lumMod val="50000"/>
                </a:schemeClr>
              </a:buClr>
              <a:buFont typeface="Wingdings" panose="05000000000000000000" pitchFamily="2" charset="2"/>
              <a:buChar char="Ø"/>
            </a:pPr>
            <a:r>
              <a:rPr lang="en-US" sz="2800" dirty="0">
                <a:solidFill>
                  <a:schemeClr val="bg1"/>
                </a:solidFill>
              </a:rPr>
              <a:t>Do not need pending charge – just an investigation</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pPr>
              <a:defRPr/>
            </a:pPr>
            <a:r>
              <a:rPr lang="en-US" dirty="0">
                <a:solidFill>
                  <a:schemeClr val="bg1"/>
                </a:solidFill>
              </a:rPr>
              <a:t>MH</a:t>
            </a:r>
          </a:p>
        </p:txBody>
      </p:sp>
    </p:spTree>
    <p:extLst>
      <p:ext uri="{BB962C8B-B14F-4D97-AF65-F5344CB8AC3E}">
        <p14:creationId xmlns:p14="http://schemas.microsoft.com/office/powerpoint/2010/main" val="2790248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25AFC-A174-403A-B9A7-45338C846027}"/>
              </a:ext>
            </a:extLst>
          </p:cNvPr>
          <p:cNvSpPr>
            <a:spLocks noGrp="1"/>
          </p:cNvSpPr>
          <p:nvPr>
            <p:ph type="title"/>
          </p:nvPr>
        </p:nvSpPr>
        <p:spPr>
          <a:xfrm>
            <a:off x="152400" y="152400"/>
            <a:ext cx="8839200" cy="1066800"/>
          </a:xfrm>
          <a:solidFill>
            <a:schemeClr val="accent1">
              <a:lumMod val="50000"/>
            </a:schemeClr>
          </a:solidFill>
        </p:spPr>
        <p:txBody>
          <a:bodyPr>
            <a:normAutofit/>
          </a:bodyPr>
          <a:lstStyle/>
          <a:p>
            <a:pPr algn="ctr"/>
            <a:r>
              <a:rPr lang="en-US" sz="4400" b="1" dirty="0"/>
              <a:t>Medical Records and images</a:t>
            </a:r>
          </a:p>
        </p:txBody>
      </p:sp>
      <p:sp>
        <p:nvSpPr>
          <p:cNvPr id="3" name="Content Placeholder 2">
            <a:extLst>
              <a:ext uri="{FF2B5EF4-FFF2-40B4-BE49-F238E27FC236}">
                <a16:creationId xmlns:a16="http://schemas.microsoft.com/office/drawing/2014/main" id="{EEE96251-C274-4642-91BC-77FC1097853B}"/>
              </a:ext>
            </a:extLst>
          </p:cNvPr>
          <p:cNvSpPr>
            <a:spLocks noGrp="1"/>
          </p:cNvSpPr>
          <p:nvPr>
            <p:ph idx="1"/>
          </p:nvPr>
        </p:nvSpPr>
        <p:spPr>
          <a:xfrm>
            <a:off x="76200" y="1447800"/>
            <a:ext cx="8991600" cy="5181600"/>
          </a:xfrm>
        </p:spPr>
        <p:txBody>
          <a:bodyPr>
            <a:normAutofit/>
          </a:bodyPr>
          <a:lstStyle/>
          <a:p>
            <a:pPr eaLnBrk="1" hangingPunct="1">
              <a:buClr>
                <a:schemeClr val="accent1">
                  <a:lumMod val="50000"/>
                </a:schemeClr>
              </a:buClr>
              <a:buFont typeface="Wingdings" panose="05000000000000000000" pitchFamily="2" charset="2"/>
              <a:buChar char="Ø"/>
            </a:pPr>
            <a:r>
              <a:rPr lang="en-US" altLang="en-US" sz="2400" dirty="0">
                <a:solidFill>
                  <a:schemeClr val="bg1"/>
                </a:solidFill>
              </a:rPr>
              <a:t>Hospital, EMS, FNE, PCP – names, agencies, contact information</a:t>
            </a:r>
          </a:p>
          <a:p>
            <a:pPr eaLnBrk="1" hangingPunct="1">
              <a:buClr>
                <a:schemeClr val="accent1">
                  <a:lumMod val="50000"/>
                </a:schemeClr>
              </a:buClr>
              <a:buFont typeface="Wingdings" panose="05000000000000000000" pitchFamily="2" charset="2"/>
              <a:buChar char="Ø"/>
            </a:pPr>
            <a:endParaRPr lang="en-US" altLang="en-US" sz="2400" dirty="0">
              <a:solidFill>
                <a:schemeClr val="bg1"/>
              </a:solidFill>
            </a:endParaRPr>
          </a:p>
          <a:p>
            <a:pPr eaLnBrk="1" hangingPunct="1">
              <a:buClr>
                <a:schemeClr val="accent1">
                  <a:lumMod val="50000"/>
                </a:schemeClr>
              </a:buClr>
              <a:buFont typeface="Wingdings" panose="05000000000000000000" pitchFamily="2" charset="2"/>
              <a:buChar char="Ø"/>
            </a:pPr>
            <a:r>
              <a:rPr lang="en-US" sz="2400" dirty="0">
                <a:solidFill>
                  <a:schemeClr val="bg1"/>
                </a:solidFill>
              </a:rPr>
              <a:t>Capacity evaluation and toxicology screen for victim</a:t>
            </a:r>
          </a:p>
          <a:p>
            <a:pPr eaLnBrk="1" hangingPunct="1">
              <a:buClr>
                <a:schemeClr val="accent1">
                  <a:lumMod val="50000"/>
                </a:schemeClr>
              </a:buClr>
              <a:buFont typeface="Wingdings" panose="05000000000000000000" pitchFamily="2" charset="2"/>
              <a:buChar char="Ø"/>
            </a:pPr>
            <a:endParaRPr lang="en-US" sz="2400" dirty="0">
              <a:solidFill>
                <a:schemeClr val="bg1"/>
              </a:solidFill>
            </a:endParaRPr>
          </a:p>
          <a:p>
            <a:pPr eaLnBrk="1" hangingPunct="1">
              <a:buClr>
                <a:schemeClr val="accent1">
                  <a:lumMod val="50000"/>
                </a:schemeClr>
              </a:buClr>
              <a:buFont typeface="Wingdings" panose="05000000000000000000" pitchFamily="2" charset="2"/>
              <a:buChar char="Ø"/>
            </a:pPr>
            <a:r>
              <a:rPr lang="en-US" sz="2400" dirty="0">
                <a:solidFill>
                  <a:schemeClr val="bg1"/>
                </a:solidFill>
              </a:rPr>
              <a:t>Mental health and substance abuse treatment records for suspect</a:t>
            </a:r>
          </a:p>
          <a:p>
            <a:pPr eaLnBrk="1" hangingPunct="1">
              <a:buClr>
                <a:schemeClr val="accent1">
                  <a:lumMod val="50000"/>
                </a:schemeClr>
              </a:buClr>
              <a:buFont typeface="Wingdings" panose="05000000000000000000" pitchFamily="2" charset="2"/>
              <a:buChar char="Ø"/>
            </a:pPr>
            <a:endParaRPr lang="en-US" sz="2400" dirty="0">
              <a:solidFill>
                <a:schemeClr val="bg1"/>
              </a:solidFill>
            </a:endParaRPr>
          </a:p>
          <a:p>
            <a:pPr eaLnBrk="1" hangingPunct="1">
              <a:buClr>
                <a:schemeClr val="accent1">
                  <a:lumMod val="50000"/>
                </a:schemeClr>
              </a:buClr>
              <a:buFont typeface="Wingdings" panose="05000000000000000000" pitchFamily="2" charset="2"/>
              <a:buChar char="Ø"/>
            </a:pPr>
            <a:r>
              <a:rPr lang="en-US" sz="2400" dirty="0">
                <a:solidFill>
                  <a:schemeClr val="bg1"/>
                </a:solidFill>
              </a:rPr>
              <a:t>Prescription records for suspect and victim</a:t>
            </a:r>
          </a:p>
          <a:p>
            <a:pPr eaLnBrk="1" hangingPunct="1">
              <a:buClr>
                <a:schemeClr val="accent1">
                  <a:lumMod val="50000"/>
                </a:schemeClr>
              </a:buClr>
              <a:buFont typeface="Wingdings" panose="05000000000000000000" pitchFamily="2" charset="2"/>
              <a:buChar char="Ø"/>
            </a:pPr>
            <a:endParaRPr lang="en-US" sz="2400" dirty="0">
              <a:solidFill>
                <a:schemeClr val="accent1">
                  <a:lumMod val="50000"/>
                </a:schemeClr>
              </a:solidFill>
            </a:endParaRPr>
          </a:p>
          <a:p>
            <a:pPr eaLnBrk="1" hangingPunct="1">
              <a:buClr>
                <a:schemeClr val="accent1">
                  <a:lumMod val="50000"/>
                </a:schemeClr>
              </a:buClr>
              <a:buFont typeface="Wingdings" panose="05000000000000000000" pitchFamily="2" charset="2"/>
              <a:buChar char="Ø"/>
            </a:pPr>
            <a:endParaRPr lang="en-US" altLang="en-US" sz="2200" dirty="0">
              <a:solidFill>
                <a:schemeClr val="accent1">
                  <a:lumMod val="50000"/>
                </a:schemeClr>
              </a:solidFill>
            </a:endParaRPr>
          </a:p>
        </p:txBody>
      </p:sp>
      <p:sp>
        <p:nvSpPr>
          <p:cNvPr id="6" name="Slide Number Placeholder 5"/>
          <p:cNvSpPr>
            <a:spLocks noGrp="1"/>
          </p:cNvSpPr>
          <p:nvPr>
            <p:ph type="sldNum" sz="quarter" idx="12"/>
          </p:nvPr>
        </p:nvSpPr>
        <p:spPr>
          <a:xfrm>
            <a:off x="7812085" y="5870576"/>
            <a:ext cx="417516" cy="377825"/>
          </a:xfrm>
        </p:spPr>
        <p:txBody>
          <a:bodyPr/>
          <a:lstStyle/>
          <a:p>
            <a:pPr>
              <a:defRPr/>
            </a:pPr>
            <a:r>
              <a:rPr lang="en-US" dirty="0">
                <a:solidFill>
                  <a:schemeClr val="bg1"/>
                </a:solidFill>
              </a:rPr>
              <a:t>TM</a:t>
            </a:r>
          </a:p>
        </p:txBody>
      </p:sp>
    </p:spTree>
    <p:extLst>
      <p:ext uri="{BB962C8B-B14F-4D97-AF65-F5344CB8AC3E}">
        <p14:creationId xmlns:p14="http://schemas.microsoft.com/office/powerpoint/2010/main" val="3441167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25AFC-A174-403A-B9A7-45338C846027}"/>
              </a:ext>
            </a:extLst>
          </p:cNvPr>
          <p:cNvSpPr>
            <a:spLocks noGrp="1"/>
          </p:cNvSpPr>
          <p:nvPr>
            <p:ph type="title"/>
          </p:nvPr>
        </p:nvSpPr>
        <p:spPr>
          <a:xfrm>
            <a:off x="152400" y="152400"/>
            <a:ext cx="8839200" cy="838200"/>
          </a:xfrm>
          <a:solidFill>
            <a:schemeClr val="accent1">
              <a:lumMod val="50000"/>
            </a:schemeClr>
          </a:solidFill>
        </p:spPr>
        <p:txBody>
          <a:bodyPr>
            <a:normAutofit/>
          </a:bodyPr>
          <a:lstStyle/>
          <a:p>
            <a:pPr algn="ctr"/>
            <a:r>
              <a:rPr lang="en-US" sz="4400" b="1" dirty="0"/>
              <a:t>Medical Records and images</a:t>
            </a:r>
          </a:p>
        </p:txBody>
      </p:sp>
      <p:sp>
        <p:nvSpPr>
          <p:cNvPr id="3" name="Content Placeholder 2">
            <a:extLst>
              <a:ext uri="{FF2B5EF4-FFF2-40B4-BE49-F238E27FC236}">
                <a16:creationId xmlns:a16="http://schemas.microsoft.com/office/drawing/2014/main" id="{EEE96251-C274-4642-91BC-77FC1097853B}"/>
              </a:ext>
            </a:extLst>
          </p:cNvPr>
          <p:cNvSpPr>
            <a:spLocks noGrp="1"/>
          </p:cNvSpPr>
          <p:nvPr>
            <p:ph idx="1"/>
          </p:nvPr>
        </p:nvSpPr>
        <p:spPr>
          <a:xfrm>
            <a:off x="76200" y="914400"/>
            <a:ext cx="8991600" cy="5715000"/>
          </a:xfrm>
        </p:spPr>
        <p:txBody>
          <a:bodyPr>
            <a:normAutofit/>
          </a:bodyPr>
          <a:lstStyle/>
          <a:p>
            <a:pPr>
              <a:buClr>
                <a:schemeClr val="accent1">
                  <a:lumMod val="50000"/>
                </a:schemeClr>
              </a:buClr>
              <a:buFont typeface="Wingdings" panose="05000000000000000000" pitchFamily="2" charset="2"/>
              <a:buChar char="Ø"/>
            </a:pPr>
            <a:r>
              <a:rPr lang="en-US" altLang="en-US" sz="2400" dirty="0">
                <a:solidFill>
                  <a:schemeClr val="bg1"/>
                </a:solidFill>
              </a:rPr>
              <a:t>EMS run sheets – § 32.1-127.1:03. Health records privacy.</a:t>
            </a:r>
          </a:p>
          <a:p>
            <a:pPr marL="457200" lvl="1" indent="0">
              <a:buNone/>
            </a:pPr>
            <a:r>
              <a:rPr lang="en-US" altLang="en-US" sz="2000" dirty="0">
                <a:solidFill>
                  <a:schemeClr val="bg1"/>
                </a:solidFill>
              </a:rPr>
              <a:t>Request and Verification for Law Enforcement’s Access to Health Records Form</a:t>
            </a:r>
          </a:p>
          <a:p>
            <a:pPr marL="457200" lvl="1" indent="0">
              <a:buNone/>
            </a:pPr>
            <a:r>
              <a:rPr lang="en-US" altLang="en-US" sz="2000" dirty="0">
                <a:solidFill>
                  <a:schemeClr val="bg1"/>
                </a:solidFill>
              </a:rPr>
              <a:t>D. Health care entities may, and, when required by other provisions of state law, shall, disclose health records:</a:t>
            </a:r>
          </a:p>
          <a:p>
            <a:pPr marL="457200" lvl="1" indent="0">
              <a:buNone/>
            </a:pPr>
            <a:r>
              <a:rPr lang="en-US" altLang="en-US" sz="2000" dirty="0">
                <a:solidFill>
                  <a:schemeClr val="bg1"/>
                </a:solidFill>
              </a:rPr>
              <a:t>	28. To law-enforcement officials by each licensed emergency medical 	services agency, (i) when the individual is the victim of a crime or (ii) when 	the individual has been arrested and has received emergency medical 	services or has refused emergency medical services and the health records 	consist of the prehospital patient care report required by § 32.1-116.1;</a:t>
            </a:r>
          </a:p>
          <a:p>
            <a:pPr lvl="1">
              <a:buFont typeface="Wingdings" panose="05000000000000000000" pitchFamily="2" charset="2"/>
              <a:buChar char="Ø"/>
            </a:pPr>
            <a:endParaRPr lang="en-US" altLang="en-US" sz="2000" dirty="0">
              <a:solidFill>
                <a:schemeClr val="bg1"/>
              </a:solidFill>
            </a:endParaRPr>
          </a:p>
          <a:p>
            <a:pPr eaLnBrk="1" hangingPunct="1">
              <a:buClr>
                <a:schemeClr val="accent1">
                  <a:lumMod val="50000"/>
                </a:schemeClr>
              </a:buClr>
              <a:buFont typeface="Wingdings" panose="05000000000000000000" pitchFamily="2" charset="2"/>
              <a:buChar char="Ø"/>
            </a:pPr>
            <a:r>
              <a:rPr lang="en-US" altLang="en-US" sz="2400" dirty="0">
                <a:solidFill>
                  <a:schemeClr val="bg1"/>
                </a:solidFill>
              </a:rPr>
              <a:t>Medical release form </a:t>
            </a:r>
          </a:p>
          <a:p>
            <a:pPr eaLnBrk="1" hangingPunct="1">
              <a:buClr>
                <a:schemeClr val="accent1">
                  <a:lumMod val="50000"/>
                </a:schemeClr>
              </a:buClr>
              <a:buFont typeface="Wingdings" panose="05000000000000000000" pitchFamily="2" charset="2"/>
              <a:buChar char="Ø"/>
            </a:pPr>
            <a:r>
              <a:rPr lang="en-US" altLang="en-US" sz="2400" dirty="0">
                <a:solidFill>
                  <a:schemeClr val="bg1"/>
                </a:solidFill>
              </a:rPr>
              <a:t>Search warrant / subpoena </a:t>
            </a:r>
          </a:p>
          <a:p>
            <a:pPr lvl="1">
              <a:buClr>
                <a:schemeClr val="accent1">
                  <a:lumMod val="50000"/>
                </a:schemeClr>
              </a:buClr>
              <a:buFont typeface="Wingdings" panose="05000000000000000000" pitchFamily="2" charset="2"/>
              <a:buChar char="Ø"/>
            </a:pPr>
            <a:r>
              <a:rPr lang="en-US" altLang="en-US" sz="2000" dirty="0">
                <a:solidFill>
                  <a:schemeClr val="bg1"/>
                </a:solidFill>
              </a:rPr>
              <a:t>FNE – “forensic medical records and photography”                                          </a:t>
            </a:r>
            <a:endParaRPr lang="en-US" altLang="en-US" sz="2200" dirty="0">
              <a:solidFill>
                <a:schemeClr val="bg1"/>
              </a:solidFill>
            </a:endParaRPr>
          </a:p>
        </p:txBody>
      </p:sp>
      <p:sp>
        <p:nvSpPr>
          <p:cNvPr id="6" name="Slide Number Placeholder 5"/>
          <p:cNvSpPr>
            <a:spLocks noGrp="1"/>
          </p:cNvSpPr>
          <p:nvPr>
            <p:ph type="sldNum" sz="quarter" idx="12"/>
          </p:nvPr>
        </p:nvSpPr>
        <p:spPr/>
        <p:txBody>
          <a:bodyPr/>
          <a:lstStyle/>
          <a:p>
            <a:pPr>
              <a:defRPr/>
            </a:pPr>
            <a:r>
              <a:rPr lang="en-US" dirty="0">
                <a:solidFill>
                  <a:schemeClr val="bg1"/>
                </a:solidFill>
              </a:rPr>
              <a:t>TM</a:t>
            </a:r>
            <a:endParaRPr lang="en-US" dirty="0"/>
          </a:p>
        </p:txBody>
      </p:sp>
    </p:spTree>
    <p:extLst>
      <p:ext uri="{BB962C8B-B14F-4D97-AF65-F5344CB8AC3E}">
        <p14:creationId xmlns:p14="http://schemas.microsoft.com/office/powerpoint/2010/main" val="2105523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0DF6DB2-6F4F-48AC-8E15-315006885A42}"/>
              </a:ext>
            </a:extLst>
          </p:cNvPr>
          <p:cNvPicPr>
            <a:picLocks noChangeAspect="1"/>
          </p:cNvPicPr>
          <p:nvPr/>
        </p:nvPicPr>
        <p:blipFill>
          <a:blip r:embed="rId3"/>
          <a:stretch>
            <a:fillRect/>
          </a:stretch>
        </p:blipFill>
        <p:spPr>
          <a:xfrm>
            <a:off x="304800" y="304800"/>
            <a:ext cx="8610600" cy="624840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4" name="Slide Number Placeholder 3"/>
          <p:cNvSpPr>
            <a:spLocks noGrp="1"/>
          </p:cNvSpPr>
          <p:nvPr>
            <p:ph type="sldNum" sz="quarter" idx="12"/>
          </p:nvPr>
        </p:nvSpPr>
        <p:spPr/>
        <p:txBody>
          <a:bodyPr/>
          <a:lstStyle/>
          <a:p>
            <a:pPr>
              <a:defRPr/>
            </a:pPr>
            <a:fld id="{96F8F80E-0BD1-4B27-A6EA-400085FA7C89}" type="slidenum">
              <a:rPr lang="en-US" smtClean="0"/>
              <a:pPr>
                <a:defRPr/>
              </a:pPr>
              <a:t>46</a:t>
            </a:fld>
            <a:endParaRPr lang="en-US"/>
          </a:p>
        </p:txBody>
      </p:sp>
      <p:sp>
        <p:nvSpPr>
          <p:cNvPr id="5" name="TextBox 4"/>
          <p:cNvSpPr txBox="1"/>
          <p:nvPr/>
        </p:nvSpPr>
        <p:spPr>
          <a:xfrm>
            <a:off x="7812085" y="6553200"/>
            <a:ext cx="646115" cy="369332"/>
          </a:xfrm>
          <a:prstGeom prst="rect">
            <a:avLst/>
          </a:prstGeom>
          <a:noFill/>
        </p:spPr>
        <p:txBody>
          <a:bodyPr wrap="square" rtlCol="0">
            <a:spAutoFit/>
          </a:bodyPr>
          <a:lstStyle/>
          <a:p>
            <a:r>
              <a:rPr lang="en-US" dirty="0"/>
              <a:t>TM</a:t>
            </a:r>
          </a:p>
        </p:txBody>
      </p:sp>
    </p:spTree>
    <p:extLst>
      <p:ext uri="{BB962C8B-B14F-4D97-AF65-F5344CB8AC3E}">
        <p14:creationId xmlns:p14="http://schemas.microsoft.com/office/powerpoint/2010/main" val="25848290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EB41F2-E181-4D4D-9131-A30F6B0AE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Freeform: Shape 9">
            <a:extLst>
              <a:ext uri="{FF2B5EF4-FFF2-40B4-BE49-F238E27FC236}">
                <a16:creationId xmlns:a16="http://schemas.microsoft.com/office/drawing/2014/main" id="{3D63CC92-C517-4C71-9222-4579252CD6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1"/>
            <a:ext cx="9144000" cy="170312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28600" y="304801"/>
            <a:ext cx="8686800" cy="1842408"/>
          </a:xfrm>
        </p:spPr>
        <p:txBody>
          <a:bodyPr>
            <a:normAutofit/>
          </a:bodyPr>
          <a:lstStyle/>
          <a:p>
            <a:pPr algn="ctr">
              <a:lnSpc>
                <a:spcPct val="90000"/>
              </a:lnSpc>
            </a:pPr>
            <a:r>
              <a:rPr lang="en-US" sz="3200" b="1" dirty="0">
                <a:solidFill>
                  <a:schemeClr val="accent5">
                    <a:lumMod val="60000"/>
                    <a:lumOff val="40000"/>
                  </a:schemeClr>
                </a:solidFill>
              </a:rPr>
              <a:t>Hearsay Exception:</a:t>
            </a:r>
            <a:r>
              <a:rPr lang="en-US" sz="3200" b="1" dirty="0"/>
              <a:t/>
            </a:r>
            <a:br>
              <a:rPr lang="en-US" sz="3200" b="1" dirty="0"/>
            </a:br>
            <a:r>
              <a:rPr lang="en-US" sz="3200" b="1" dirty="0"/>
              <a:t>Statements for Purposes of Medical Treatment/Diagnosis</a:t>
            </a:r>
          </a:p>
        </p:txBody>
      </p:sp>
      <p:pic>
        <p:nvPicPr>
          <p:cNvPr id="12" name="Picture 11">
            <a:extLst>
              <a:ext uri="{FF2B5EF4-FFF2-40B4-BE49-F238E27FC236}">
                <a16:creationId xmlns:a16="http://schemas.microsoft.com/office/drawing/2014/main" id="{40A39FDC-39F4-4CB7-873B-8D786EC0251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5900" b="63148"/>
          <a:stretch/>
        </p:blipFill>
        <p:spPr>
          <a:xfrm>
            <a:off x="3053443" y="857251"/>
            <a:ext cx="6088176" cy="170312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3" name="Content Placeholder 2"/>
          <p:cNvSpPr>
            <a:spLocks noGrp="1"/>
          </p:cNvSpPr>
          <p:nvPr>
            <p:ph idx="1"/>
          </p:nvPr>
        </p:nvSpPr>
        <p:spPr>
          <a:xfrm>
            <a:off x="228600" y="2666999"/>
            <a:ext cx="8686800" cy="3129643"/>
          </a:xfrm>
        </p:spPr>
        <p:txBody>
          <a:bodyPr>
            <a:noAutofit/>
          </a:bodyPr>
          <a:lstStyle/>
          <a:p>
            <a:r>
              <a:rPr lang="en-US" sz="2000" dirty="0">
                <a:solidFill>
                  <a:schemeClr val="bg1"/>
                </a:solidFill>
              </a:rPr>
              <a:t>Statements about past/present symptoms or sensations made to medical personnel </a:t>
            </a:r>
          </a:p>
          <a:p>
            <a:pPr lvl="1"/>
            <a:r>
              <a:rPr lang="en-US" sz="2000" dirty="0">
                <a:solidFill>
                  <a:schemeClr val="bg1"/>
                </a:solidFill>
              </a:rPr>
              <a:t>Permits medical personnel to testify as to statements made about past/current conditions for the basis for the treatment</a:t>
            </a:r>
          </a:p>
          <a:p>
            <a:pPr lvl="1"/>
            <a:r>
              <a:rPr lang="en-US" sz="2000" dirty="0">
                <a:solidFill>
                  <a:schemeClr val="bg1"/>
                </a:solidFill>
              </a:rPr>
              <a:t>Rationale is that a patient making a statement to a treating physician recognizes that providing accurate is essential to receiving appropriate treatment</a:t>
            </a:r>
          </a:p>
        </p:txBody>
      </p:sp>
      <p:sp>
        <p:nvSpPr>
          <p:cNvPr id="6" name="Slide Number Placeholder 5"/>
          <p:cNvSpPr>
            <a:spLocks noGrp="1"/>
          </p:cNvSpPr>
          <p:nvPr>
            <p:ph type="sldNum" sz="quarter" idx="12"/>
          </p:nvPr>
        </p:nvSpPr>
        <p:spPr/>
        <p:txBody>
          <a:bodyPr/>
          <a:lstStyle/>
          <a:p>
            <a:pPr>
              <a:defRPr/>
            </a:pPr>
            <a:r>
              <a:rPr lang="en-US" dirty="0"/>
              <a:t>MH</a:t>
            </a:r>
          </a:p>
        </p:txBody>
      </p:sp>
    </p:spTree>
    <p:extLst>
      <p:ext uri="{BB962C8B-B14F-4D97-AF65-F5344CB8AC3E}">
        <p14:creationId xmlns:p14="http://schemas.microsoft.com/office/powerpoint/2010/main" val="3346713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D1874-3022-4688-B32C-9BACACAD3CF1}"/>
              </a:ext>
            </a:extLst>
          </p:cNvPr>
          <p:cNvSpPr>
            <a:spLocks noGrp="1"/>
          </p:cNvSpPr>
          <p:nvPr>
            <p:ph type="title"/>
          </p:nvPr>
        </p:nvSpPr>
        <p:spPr>
          <a:xfrm>
            <a:off x="334736" y="533400"/>
            <a:ext cx="8477251" cy="914399"/>
          </a:xfrm>
        </p:spPr>
        <p:txBody>
          <a:bodyPr>
            <a:normAutofit/>
          </a:bodyPr>
          <a:lstStyle/>
          <a:p>
            <a:pPr algn="ctr"/>
            <a:r>
              <a:rPr lang="en-US" sz="4000" b="1" dirty="0">
                <a:solidFill>
                  <a:schemeClr val="accent5">
                    <a:lumMod val="60000"/>
                    <a:lumOff val="40000"/>
                  </a:schemeClr>
                </a:solidFill>
              </a:rPr>
              <a:t>Evidence from the jail</a:t>
            </a:r>
          </a:p>
        </p:txBody>
      </p:sp>
      <p:graphicFrame>
        <p:nvGraphicFramePr>
          <p:cNvPr id="3" name="Content Placeholder 2">
            <a:extLst>
              <a:ext uri="{FF2B5EF4-FFF2-40B4-BE49-F238E27FC236}">
                <a16:creationId xmlns:a16="http://schemas.microsoft.com/office/drawing/2014/main" id="{15118819-30A4-448F-B838-5273CB2FA2A3}"/>
              </a:ext>
            </a:extLst>
          </p:cNvPr>
          <p:cNvGraphicFramePr>
            <a:graphicFrameLocks/>
          </p:cNvGraphicFramePr>
          <p:nvPr>
            <p:extLst>
              <p:ext uri="{D42A27DB-BD31-4B8C-83A1-F6EECF244321}">
                <p14:modId xmlns:p14="http://schemas.microsoft.com/office/powerpoint/2010/main" val="4177352110"/>
              </p:ext>
            </p:extLst>
          </p:nvPr>
        </p:nvGraphicFramePr>
        <p:xfrm>
          <a:off x="304800" y="1524000"/>
          <a:ext cx="8610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a:xfrm>
            <a:off x="8077200" y="6629400"/>
            <a:ext cx="609600" cy="76200"/>
          </a:xfrm>
        </p:spPr>
        <p:txBody>
          <a:bodyPr/>
          <a:lstStyle/>
          <a:p>
            <a:pPr>
              <a:defRPr/>
            </a:pPr>
            <a:r>
              <a:rPr lang="en-US" dirty="0"/>
              <a:t>MH</a:t>
            </a:r>
          </a:p>
        </p:txBody>
      </p:sp>
    </p:spTree>
    <p:extLst>
      <p:ext uri="{BB962C8B-B14F-4D97-AF65-F5344CB8AC3E}">
        <p14:creationId xmlns:p14="http://schemas.microsoft.com/office/powerpoint/2010/main" val="24772649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E998240-2A7E-406C-8F8D-B15309C7410B}"/>
              </a:ext>
            </a:extLst>
          </p:cNvPr>
          <p:cNvSpPr>
            <a:spLocks noGrp="1" noChangeArrowheads="1"/>
          </p:cNvSpPr>
          <p:nvPr>
            <p:ph type="title"/>
          </p:nvPr>
        </p:nvSpPr>
        <p:spPr>
          <a:xfrm>
            <a:off x="514350" y="609600"/>
            <a:ext cx="7598569" cy="1456267"/>
          </a:xfrm>
        </p:spPr>
        <p:txBody>
          <a:bodyPr vert="horz" lIns="91440" tIns="45720" rIns="91440" bIns="45720" rtlCol="0" anchor="ctr">
            <a:normAutofit/>
          </a:bodyPr>
          <a:lstStyle/>
          <a:p>
            <a:r>
              <a:rPr lang="en-US" altLang="en-US" sz="3600"/>
              <a:t> </a:t>
            </a:r>
          </a:p>
        </p:txBody>
      </p:sp>
      <p:graphicFrame>
        <p:nvGraphicFramePr>
          <p:cNvPr id="35845" name="Content Placeholder 2">
            <a:extLst>
              <a:ext uri="{FF2B5EF4-FFF2-40B4-BE49-F238E27FC236}">
                <a16:creationId xmlns:a16="http://schemas.microsoft.com/office/drawing/2014/main" id="{48237629-27E8-4980-B011-59B75CEBA877}"/>
              </a:ext>
            </a:extLst>
          </p:cNvPr>
          <p:cNvGraphicFramePr>
            <a:graphicFrameLocks noGrp="1"/>
          </p:cNvGraphicFramePr>
          <p:nvPr>
            <p:ph idx="4294967295"/>
            <p:extLst>
              <p:ext uri="{D42A27DB-BD31-4B8C-83A1-F6EECF244321}">
                <p14:modId xmlns:p14="http://schemas.microsoft.com/office/powerpoint/2010/main" val="3586497698"/>
              </p:ext>
            </p:extLst>
          </p:nvPr>
        </p:nvGraphicFramePr>
        <p:xfrm>
          <a:off x="228600" y="1725334"/>
          <a:ext cx="8686800" cy="5015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AE54F82F-B2A7-47AB-94E2-CC3B79B0F4A1}"/>
              </a:ext>
            </a:extLst>
          </p:cNvPr>
          <p:cNvSpPr txBox="1">
            <a:spLocks/>
          </p:cNvSpPr>
          <p:nvPr/>
        </p:nvSpPr>
        <p:spPr>
          <a:xfrm>
            <a:off x="228600" y="269067"/>
            <a:ext cx="8763000"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a:solidFill>
                  <a:schemeClr val="accent5">
                    <a:lumMod val="40000"/>
                    <a:lumOff val="60000"/>
                  </a:schemeClr>
                </a:solidFill>
              </a:rPr>
              <a:t>Written statements and signed forms</a:t>
            </a:r>
          </a:p>
        </p:txBody>
      </p:sp>
      <p:sp>
        <p:nvSpPr>
          <p:cNvPr id="4" name="Slide Number Placeholder 3"/>
          <p:cNvSpPr>
            <a:spLocks noGrp="1"/>
          </p:cNvSpPr>
          <p:nvPr>
            <p:ph type="sldNum" sz="quarter" idx="12"/>
          </p:nvPr>
        </p:nvSpPr>
        <p:spPr/>
        <p:txBody>
          <a:bodyPr/>
          <a:lstStyle/>
          <a:p>
            <a:pPr>
              <a:defRPr/>
            </a:pPr>
            <a:r>
              <a:rPr lang="en-US" dirty="0">
                <a:solidFill>
                  <a:schemeClr val="bg1"/>
                </a:solidFill>
              </a:rPr>
              <a:t>MH</a:t>
            </a:r>
          </a:p>
        </p:txBody>
      </p:sp>
    </p:spTree>
    <p:extLst>
      <p:ext uri="{BB962C8B-B14F-4D97-AF65-F5344CB8AC3E}">
        <p14:creationId xmlns:p14="http://schemas.microsoft.com/office/powerpoint/2010/main" val="2623478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FC5-B9EC-4F3B-ABB0-EC57C45C7E94}"/>
              </a:ext>
            </a:extLst>
          </p:cNvPr>
          <p:cNvSpPr>
            <a:spLocks noGrp="1"/>
          </p:cNvSpPr>
          <p:nvPr>
            <p:ph type="title"/>
          </p:nvPr>
        </p:nvSpPr>
        <p:spPr>
          <a:xfrm>
            <a:off x="152400" y="228600"/>
            <a:ext cx="8839200" cy="990600"/>
          </a:xfrm>
          <a:solidFill>
            <a:schemeClr val="accent1">
              <a:lumMod val="50000"/>
            </a:schemeClr>
          </a:solidFill>
        </p:spPr>
        <p:txBody>
          <a:bodyPr>
            <a:normAutofit/>
          </a:bodyPr>
          <a:lstStyle/>
          <a:p>
            <a:pPr algn="ctr"/>
            <a:r>
              <a:rPr lang="en-US" b="1" dirty="0">
                <a:effectLst>
                  <a:outerShdw blurRad="38100" dist="38100" dir="2700000" algn="tl">
                    <a:srgbClr val="000000">
                      <a:alpha val="43137"/>
                    </a:srgbClr>
                  </a:outerShdw>
                </a:effectLst>
              </a:rPr>
              <a:t>Abuse/Neglect of Incapacitated Adults </a:t>
            </a:r>
            <a:r>
              <a:rPr lang="en-US" b="1" dirty="0"/>
              <a:t>-</a:t>
            </a:r>
            <a:r>
              <a:rPr lang="en-US" b="1" i="1" dirty="0"/>
              <a:t> </a:t>
            </a:r>
            <a:r>
              <a:rPr lang="en-US" b="1" dirty="0">
                <a:effectLst>
                  <a:outerShdw blurRad="38100" dist="38100" dir="2700000" algn="tl">
                    <a:srgbClr val="000000">
                      <a:alpha val="43137"/>
                    </a:srgbClr>
                  </a:outerShdw>
                </a:effectLst>
              </a:rPr>
              <a:t>§18.2-369</a:t>
            </a:r>
            <a:br>
              <a:rPr lang="en-US" b="1" dirty="0">
                <a:effectLst>
                  <a:outerShdw blurRad="38100" dist="38100" dir="2700000" algn="tl">
                    <a:srgbClr val="000000">
                      <a:alpha val="43137"/>
                    </a:srgbClr>
                  </a:outerShdw>
                </a:effectLst>
              </a:rPr>
            </a:br>
            <a:r>
              <a:rPr kumimoji="0" lang="en-US" sz="1400" b="1" i="1" u="none" strike="noStrike" kern="1200" cap="all" spc="0" normalizeH="0" baseline="0" noProof="0" dirty="0">
                <a:ln w="3175" cmpd="sng">
                  <a:no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t>(Effective July 1, 2022)</a:t>
            </a:r>
            <a:endParaRPr lang="en-US" sz="2400" b="1" dirty="0"/>
          </a:p>
        </p:txBody>
      </p:sp>
      <p:sp>
        <p:nvSpPr>
          <p:cNvPr id="3" name="Content Placeholder 2">
            <a:extLst>
              <a:ext uri="{FF2B5EF4-FFF2-40B4-BE49-F238E27FC236}">
                <a16:creationId xmlns:a16="http://schemas.microsoft.com/office/drawing/2014/main" id="{45ECB1E3-268C-4C72-84C7-EF2703FD54E3}"/>
              </a:ext>
            </a:extLst>
          </p:cNvPr>
          <p:cNvSpPr>
            <a:spLocks noGrp="1"/>
          </p:cNvSpPr>
          <p:nvPr>
            <p:ph idx="1"/>
          </p:nvPr>
        </p:nvSpPr>
        <p:spPr>
          <a:xfrm>
            <a:off x="228600" y="1371600"/>
            <a:ext cx="8534400" cy="4800600"/>
          </a:xfrm>
        </p:spPr>
        <p:txBody>
          <a:bodyPr>
            <a:noAutofit/>
          </a:bodyPr>
          <a:lstStyle/>
          <a:p>
            <a:pPr>
              <a:spcAft>
                <a:spcPts val="0"/>
              </a:spcAft>
              <a:buClr>
                <a:schemeClr val="accent1">
                  <a:lumMod val="50000"/>
                </a:schemeClr>
              </a:buClr>
            </a:pPr>
            <a:r>
              <a:rPr lang="en-US" sz="2400" i="1" dirty="0">
                <a:solidFill>
                  <a:schemeClr val="bg2">
                    <a:lumMod val="50000"/>
                  </a:schemeClr>
                </a:solidFill>
              </a:rPr>
              <a:t>A. It shall be unlawful for any </a:t>
            </a:r>
            <a:r>
              <a:rPr lang="en-US" sz="2400" b="1" i="1" dirty="0">
                <a:solidFill>
                  <a:schemeClr val="bg2">
                    <a:lumMod val="50000"/>
                  </a:schemeClr>
                </a:solidFill>
              </a:rPr>
              <a:t>responsible person </a:t>
            </a:r>
            <a:r>
              <a:rPr lang="en-US" sz="2400" i="1" dirty="0">
                <a:solidFill>
                  <a:schemeClr val="bg2">
                    <a:lumMod val="50000"/>
                  </a:schemeClr>
                </a:solidFill>
              </a:rPr>
              <a:t>to </a:t>
            </a:r>
            <a:r>
              <a:rPr lang="en-US" sz="2400" b="1" i="1" dirty="0">
                <a:solidFill>
                  <a:schemeClr val="bg2">
                    <a:lumMod val="50000"/>
                  </a:schemeClr>
                </a:solidFill>
              </a:rPr>
              <a:t>abuse</a:t>
            </a:r>
            <a:r>
              <a:rPr lang="en-US" sz="2400" i="1" dirty="0">
                <a:solidFill>
                  <a:schemeClr val="bg2">
                    <a:lumMod val="50000"/>
                  </a:schemeClr>
                </a:solidFill>
              </a:rPr>
              <a:t> or </a:t>
            </a:r>
            <a:r>
              <a:rPr lang="en-US" sz="2400" b="1" i="1" dirty="0">
                <a:solidFill>
                  <a:schemeClr val="bg2">
                    <a:lumMod val="50000"/>
                  </a:schemeClr>
                </a:solidFill>
              </a:rPr>
              <a:t>neglect</a:t>
            </a:r>
            <a:r>
              <a:rPr lang="en-US" sz="2400" i="1" dirty="0">
                <a:solidFill>
                  <a:schemeClr val="bg2">
                    <a:lumMod val="50000"/>
                  </a:schemeClr>
                </a:solidFill>
              </a:rPr>
              <a:t> any </a:t>
            </a:r>
            <a:r>
              <a:rPr lang="en-US" sz="2400" b="1" i="1" dirty="0">
                <a:solidFill>
                  <a:schemeClr val="bg2">
                    <a:lumMod val="50000"/>
                  </a:schemeClr>
                </a:solidFill>
              </a:rPr>
              <a:t>vulnerable adult</a:t>
            </a:r>
            <a:r>
              <a:rPr lang="en-US" sz="2400" i="1" dirty="0">
                <a:solidFill>
                  <a:schemeClr val="bg2">
                    <a:lumMod val="50000"/>
                  </a:schemeClr>
                </a:solidFill>
              </a:rPr>
              <a:t>.</a:t>
            </a:r>
          </a:p>
          <a:p>
            <a:pPr>
              <a:spcAft>
                <a:spcPts val="0"/>
              </a:spcAft>
            </a:pPr>
            <a:endParaRPr lang="en-US" sz="2400" i="1" dirty="0"/>
          </a:p>
          <a:p>
            <a:pPr>
              <a:spcAft>
                <a:spcPts val="0"/>
              </a:spcAft>
              <a:buClr>
                <a:schemeClr val="accent1">
                  <a:lumMod val="50000"/>
                </a:schemeClr>
              </a:buClr>
            </a:pPr>
            <a:r>
              <a:rPr lang="en-US" sz="2400" b="1" i="1" dirty="0">
                <a:solidFill>
                  <a:srgbClr val="00B050"/>
                </a:solidFill>
              </a:rPr>
              <a:t>Abuse</a:t>
            </a:r>
            <a:r>
              <a:rPr lang="en-US" sz="2400" i="1" dirty="0">
                <a:solidFill>
                  <a:srgbClr val="00B050"/>
                </a:solidFill>
              </a:rPr>
              <a:t> </a:t>
            </a:r>
            <a:r>
              <a:rPr lang="en-US" sz="2400" i="1" dirty="0">
                <a:solidFill>
                  <a:srgbClr val="000000"/>
                </a:solidFill>
              </a:rPr>
              <a:t>is defined as:</a:t>
            </a:r>
          </a:p>
          <a:p>
            <a:pPr>
              <a:spcAft>
                <a:spcPts val="0"/>
              </a:spcAft>
              <a:buClr>
                <a:schemeClr val="accent1">
                  <a:lumMod val="50000"/>
                </a:schemeClr>
              </a:buClr>
            </a:pPr>
            <a:r>
              <a:rPr lang="en-US" sz="2400" i="1" dirty="0">
                <a:solidFill>
                  <a:srgbClr val="000000"/>
                </a:solidFill>
              </a:rPr>
              <a:t>Causes physical injury or pain </a:t>
            </a:r>
          </a:p>
          <a:p>
            <a:pPr marL="457200" lvl="1" indent="0">
              <a:spcAft>
                <a:spcPts val="0"/>
              </a:spcAft>
              <a:buNone/>
            </a:pPr>
            <a:r>
              <a:rPr lang="en-US" sz="2000" i="1" dirty="0"/>
              <a:t>		</a:t>
            </a:r>
            <a:r>
              <a:rPr lang="en-US" sz="2000" b="1" i="1" dirty="0">
                <a:solidFill>
                  <a:srgbClr val="00B050"/>
                </a:solidFill>
              </a:rPr>
              <a:t>OR</a:t>
            </a:r>
          </a:p>
          <a:p>
            <a:pPr>
              <a:spcAft>
                <a:spcPts val="0"/>
              </a:spcAft>
              <a:buClr>
                <a:schemeClr val="accent1">
                  <a:lumMod val="50000"/>
                </a:schemeClr>
              </a:buClr>
            </a:pPr>
            <a:r>
              <a:rPr lang="en-US" sz="2400" i="1" dirty="0">
                <a:solidFill>
                  <a:srgbClr val="000000"/>
                </a:solidFill>
              </a:rPr>
              <a:t>Knowing and willful use of physical restraint, including confinement, as punishment, for convenience or as substitute for treatment</a:t>
            </a:r>
          </a:p>
          <a:p>
            <a:pPr>
              <a:spcAft>
                <a:spcPts val="0"/>
              </a:spcAft>
            </a:pPr>
            <a:endParaRPr lang="en-US" sz="2400" i="1" dirty="0"/>
          </a:p>
          <a:p>
            <a:pPr>
              <a:spcAft>
                <a:spcPts val="0"/>
              </a:spcAft>
              <a:buClr>
                <a:schemeClr val="accent1">
                  <a:lumMod val="50000"/>
                </a:schemeClr>
              </a:buClr>
            </a:pPr>
            <a:r>
              <a:rPr lang="en-US" sz="2400" b="1" i="1" dirty="0">
                <a:solidFill>
                  <a:srgbClr val="00B050"/>
                </a:solidFill>
              </a:rPr>
              <a:t>Neglect</a:t>
            </a:r>
            <a:r>
              <a:rPr lang="en-US" sz="2400" i="1" dirty="0">
                <a:solidFill>
                  <a:srgbClr val="00B050"/>
                </a:solidFill>
              </a:rPr>
              <a:t> </a:t>
            </a:r>
            <a:r>
              <a:rPr lang="en-US" sz="2400" i="1" dirty="0">
                <a:solidFill>
                  <a:srgbClr val="000000"/>
                </a:solidFill>
              </a:rPr>
              <a:t>is defined as:</a:t>
            </a:r>
          </a:p>
          <a:p>
            <a:pPr>
              <a:spcAft>
                <a:spcPts val="0"/>
              </a:spcAft>
              <a:buClr>
                <a:schemeClr val="accent1">
                  <a:lumMod val="50000"/>
                </a:schemeClr>
              </a:buClr>
            </a:pPr>
            <a:r>
              <a:rPr lang="en-US" sz="2400" i="1" dirty="0">
                <a:solidFill>
                  <a:srgbClr val="000000"/>
                </a:solidFill>
              </a:rPr>
              <a:t>Failure to provide treatment, care, goods or services </a:t>
            </a:r>
          </a:p>
          <a:p>
            <a:pPr>
              <a:spcAft>
                <a:spcPts val="0"/>
              </a:spcAft>
              <a:buClr>
                <a:schemeClr val="accent1">
                  <a:lumMod val="50000"/>
                </a:schemeClr>
              </a:buClr>
            </a:pPr>
            <a:r>
              <a:rPr lang="en-US" sz="2400" i="1" dirty="0">
                <a:solidFill>
                  <a:srgbClr val="000000"/>
                </a:solidFill>
              </a:rPr>
              <a:t>Results in injury or endangers safety</a:t>
            </a:r>
          </a:p>
          <a:p>
            <a:pPr lvl="8">
              <a:spcAft>
                <a:spcPts val="0"/>
              </a:spcAft>
            </a:pPr>
            <a:endParaRPr lang="en-US" sz="1400" dirty="0"/>
          </a:p>
        </p:txBody>
      </p:sp>
      <p:sp>
        <p:nvSpPr>
          <p:cNvPr id="6" name="Slide Number Placeholder 5"/>
          <p:cNvSpPr>
            <a:spLocks noGrp="1"/>
          </p:cNvSpPr>
          <p:nvPr>
            <p:ph type="sldNum" sz="quarter" idx="12"/>
          </p:nvPr>
        </p:nvSpPr>
        <p:spPr/>
        <p:txBody>
          <a:bodyPr/>
          <a:lstStyle/>
          <a:p>
            <a:pPr>
              <a:defRPr/>
            </a:pPr>
            <a:r>
              <a:rPr lang="en-US" dirty="0">
                <a:solidFill>
                  <a:schemeClr val="bg1"/>
                </a:solidFill>
              </a:rPr>
              <a:t>MH</a:t>
            </a:r>
          </a:p>
        </p:txBody>
      </p:sp>
    </p:spTree>
    <p:extLst>
      <p:ext uri="{BB962C8B-B14F-4D97-AF65-F5344CB8AC3E}">
        <p14:creationId xmlns:p14="http://schemas.microsoft.com/office/powerpoint/2010/main" val="3366182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1"/>
            <a:ext cx="8534400" cy="1295400"/>
          </a:xfrm>
          <a:solidFill>
            <a:schemeClr val="accent1">
              <a:lumMod val="50000"/>
            </a:schemeClr>
          </a:solidFill>
        </p:spPr>
        <p:txBody>
          <a:bodyPr>
            <a:normAutofit/>
          </a:bodyPr>
          <a:lstStyle/>
          <a:p>
            <a:pPr algn="ctr"/>
            <a:r>
              <a:rPr lang="en-US" sz="4000" b="1" dirty="0"/>
              <a:t>Written Statements from Victim(s)</a:t>
            </a:r>
          </a:p>
        </p:txBody>
      </p:sp>
      <p:sp>
        <p:nvSpPr>
          <p:cNvPr id="3" name="Content Placeholder 2"/>
          <p:cNvSpPr>
            <a:spLocks noGrp="1"/>
          </p:cNvSpPr>
          <p:nvPr>
            <p:ph idx="1"/>
          </p:nvPr>
        </p:nvSpPr>
        <p:spPr>
          <a:xfrm>
            <a:off x="304800" y="1524001"/>
            <a:ext cx="8534400" cy="5105398"/>
          </a:xfrm>
          <a:solidFill>
            <a:schemeClr val="tx1"/>
          </a:solidFill>
        </p:spPr>
        <p:txBody>
          <a:bodyPr>
            <a:normAutofit/>
          </a:bodyPr>
          <a:lstStyle/>
          <a:p>
            <a:pPr>
              <a:buClr>
                <a:schemeClr val="accent1">
                  <a:lumMod val="50000"/>
                </a:schemeClr>
              </a:buClr>
            </a:pPr>
            <a:r>
              <a:rPr lang="en-US" sz="2800" dirty="0">
                <a:solidFill>
                  <a:schemeClr val="bg1"/>
                </a:solidFill>
              </a:rPr>
              <a:t>Mainly for impeachment</a:t>
            </a:r>
          </a:p>
          <a:p>
            <a:pPr>
              <a:buClr>
                <a:schemeClr val="accent1">
                  <a:lumMod val="50000"/>
                </a:schemeClr>
              </a:buClr>
            </a:pPr>
            <a:r>
              <a:rPr lang="en-US" sz="2800" dirty="0">
                <a:solidFill>
                  <a:schemeClr val="bg1"/>
                </a:solidFill>
              </a:rPr>
              <a:t>Also, to refresh the recollection of uncooperative victims</a:t>
            </a:r>
          </a:p>
          <a:p>
            <a:pPr>
              <a:buClr>
                <a:schemeClr val="accent1">
                  <a:lumMod val="50000"/>
                </a:schemeClr>
              </a:buClr>
            </a:pPr>
            <a:r>
              <a:rPr lang="en-US" sz="2800" dirty="0">
                <a:solidFill>
                  <a:schemeClr val="bg1"/>
                </a:solidFill>
              </a:rPr>
              <a:t>Maybe Past Recollections Recorded</a:t>
            </a:r>
          </a:p>
          <a:p>
            <a:pPr lvl="1">
              <a:buClr>
                <a:schemeClr val="accent1">
                  <a:lumMod val="50000"/>
                </a:schemeClr>
              </a:buClr>
            </a:pPr>
            <a:r>
              <a:rPr lang="en-US" sz="2000" dirty="0">
                <a:solidFill>
                  <a:schemeClr val="bg1"/>
                </a:solidFill>
              </a:rPr>
              <a:t>Can use it for this purpose when:</a:t>
            </a:r>
          </a:p>
          <a:p>
            <a:pPr lvl="2">
              <a:buClr>
                <a:schemeClr val="accent1">
                  <a:lumMod val="50000"/>
                </a:schemeClr>
              </a:buClr>
            </a:pPr>
            <a:r>
              <a:rPr lang="en-US" sz="2000" dirty="0">
                <a:solidFill>
                  <a:schemeClr val="bg1"/>
                </a:solidFill>
              </a:rPr>
              <a:t>Recording is relevant</a:t>
            </a:r>
          </a:p>
          <a:p>
            <a:pPr lvl="2">
              <a:buClr>
                <a:schemeClr val="accent1">
                  <a:lumMod val="50000"/>
                </a:schemeClr>
              </a:buClr>
            </a:pPr>
            <a:r>
              <a:rPr lang="en-US" sz="2000" dirty="0">
                <a:solidFill>
                  <a:schemeClr val="bg1"/>
                </a:solidFill>
              </a:rPr>
              <a:t>Witness has no full or accurate recollection</a:t>
            </a:r>
          </a:p>
          <a:p>
            <a:pPr lvl="2">
              <a:buClr>
                <a:schemeClr val="accent1">
                  <a:lumMod val="50000"/>
                </a:schemeClr>
              </a:buClr>
            </a:pPr>
            <a:r>
              <a:rPr lang="en-US" sz="2000" dirty="0">
                <a:solidFill>
                  <a:schemeClr val="bg1"/>
                </a:solidFill>
              </a:rPr>
              <a:t>Witness has firsthand knowledge</a:t>
            </a:r>
          </a:p>
          <a:p>
            <a:pPr lvl="2">
              <a:buClr>
                <a:schemeClr val="accent1">
                  <a:lumMod val="50000"/>
                </a:schemeClr>
              </a:buClr>
            </a:pPr>
            <a:r>
              <a:rPr lang="en-US" sz="2000" dirty="0">
                <a:solidFill>
                  <a:schemeClr val="bg1"/>
                </a:solidFill>
              </a:rPr>
              <a:t>Witness made a record of those facts (his/her own handwriting)</a:t>
            </a:r>
          </a:p>
          <a:p>
            <a:pPr lvl="2">
              <a:buClr>
                <a:schemeClr val="accent1">
                  <a:lumMod val="50000"/>
                </a:schemeClr>
              </a:buClr>
            </a:pPr>
            <a:r>
              <a:rPr lang="en-US" sz="2000" dirty="0">
                <a:solidFill>
                  <a:schemeClr val="bg1"/>
                </a:solidFill>
              </a:rPr>
              <a:t>Record is the same as when it was made                                       </a:t>
            </a:r>
          </a:p>
        </p:txBody>
      </p:sp>
      <p:sp>
        <p:nvSpPr>
          <p:cNvPr id="6" name="Slide Number Placeholder 5"/>
          <p:cNvSpPr>
            <a:spLocks noGrp="1"/>
          </p:cNvSpPr>
          <p:nvPr>
            <p:ph type="sldNum" sz="quarter" idx="12"/>
          </p:nvPr>
        </p:nvSpPr>
        <p:spPr/>
        <p:txBody>
          <a:bodyPr/>
          <a:lstStyle/>
          <a:p>
            <a:pPr>
              <a:defRPr/>
            </a:pPr>
            <a:fld id="{96F8F80E-0BD1-4B27-A6EA-400085FA7C89}" type="slidenum">
              <a:rPr lang="en-US" smtClean="0"/>
              <a:pPr>
                <a:defRPr/>
              </a:pPr>
              <a:t>50</a:t>
            </a:fld>
            <a:r>
              <a:rPr lang="en-US" dirty="0">
                <a:solidFill>
                  <a:schemeClr val="bg1"/>
                </a:solidFill>
              </a:rPr>
              <a:t>MH</a:t>
            </a:r>
            <a:endParaRPr lang="en-US" dirty="0"/>
          </a:p>
        </p:txBody>
      </p:sp>
    </p:spTree>
    <p:extLst>
      <p:ext uri="{BB962C8B-B14F-4D97-AF65-F5344CB8AC3E}">
        <p14:creationId xmlns:p14="http://schemas.microsoft.com/office/powerpoint/2010/main" val="31763795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419101"/>
            <a:ext cx="8382000" cy="1257300"/>
          </a:xfrm>
          <a:solidFill>
            <a:schemeClr val="accent1">
              <a:lumMod val="50000"/>
            </a:schemeClr>
          </a:solidFill>
        </p:spPr>
        <p:txBody>
          <a:bodyPr>
            <a:normAutofit/>
          </a:bodyPr>
          <a:lstStyle/>
          <a:p>
            <a:pPr algn="ctr"/>
            <a:r>
              <a:rPr lang="en-US" sz="4000" b="1" dirty="0"/>
              <a:t>…AND the statement has changed!</a:t>
            </a:r>
          </a:p>
        </p:txBody>
      </p:sp>
      <p:sp>
        <p:nvSpPr>
          <p:cNvPr id="4" name="Content Placeholder 3"/>
          <p:cNvSpPr>
            <a:spLocks noGrp="1"/>
          </p:cNvSpPr>
          <p:nvPr>
            <p:ph idx="1"/>
          </p:nvPr>
        </p:nvSpPr>
        <p:spPr>
          <a:xfrm>
            <a:off x="434340" y="1676401"/>
            <a:ext cx="5105400" cy="4800599"/>
          </a:xfrm>
        </p:spPr>
        <p:txBody>
          <a:bodyPr>
            <a:normAutofit/>
          </a:bodyPr>
          <a:lstStyle/>
          <a:p>
            <a:r>
              <a:rPr lang="en-US" sz="2800" dirty="0">
                <a:solidFill>
                  <a:schemeClr val="bg1"/>
                </a:solidFill>
              </a:rPr>
              <a:t>At the trial or the preliminary hearing, they…</a:t>
            </a:r>
          </a:p>
          <a:p>
            <a:pPr lvl="1">
              <a:buClr>
                <a:schemeClr val="accent1">
                  <a:lumMod val="50000"/>
                </a:schemeClr>
              </a:buClr>
            </a:pPr>
            <a:r>
              <a:rPr lang="en-US" sz="2800" dirty="0">
                <a:solidFill>
                  <a:schemeClr val="bg1"/>
                </a:solidFill>
              </a:rPr>
              <a:t>Lied</a:t>
            </a:r>
          </a:p>
          <a:p>
            <a:pPr lvl="1">
              <a:buClr>
                <a:schemeClr val="accent1">
                  <a:lumMod val="50000"/>
                </a:schemeClr>
              </a:buClr>
            </a:pPr>
            <a:r>
              <a:rPr lang="en-US" sz="2800" dirty="0">
                <a:solidFill>
                  <a:schemeClr val="bg1"/>
                </a:solidFill>
              </a:rPr>
              <a:t>Minimized</a:t>
            </a:r>
          </a:p>
          <a:p>
            <a:pPr lvl="1">
              <a:buClr>
                <a:schemeClr val="accent1">
                  <a:lumMod val="50000"/>
                </a:schemeClr>
              </a:buClr>
            </a:pPr>
            <a:r>
              <a:rPr lang="en-US" sz="2800" dirty="0">
                <a:solidFill>
                  <a:schemeClr val="bg1"/>
                </a:solidFill>
              </a:rPr>
              <a:t>“Forgot”</a:t>
            </a:r>
          </a:p>
          <a:p>
            <a:pPr marL="457200" lvl="1" indent="0">
              <a:buNone/>
            </a:pPr>
            <a:endParaRPr lang="en-US" sz="2800" dirty="0">
              <a:solidFill>
                <a:schemeClr val="bg1"/>
              </a:solidFill>
            </a:endParaRPr>
          </a:p>
          <a:p>
            <a:pPr marL="457200" lvl="1" indent="0">
              <a:buNone/>
            </a:pPr>
            <a:r>
              <a:rPr lang="en-US" sz="2800" dirty="0">
                <a:solidFill>
                  <a:schemeClr val="bg1"/>
                </a:solidFill>
              </a:rPr>
              <a:t>Now What???</a:t>
            </a:r>
          </a:p>
          <a:p>
            <a:pPr marL="457200" lvl="1" indent="0">
              <a:buNone/>
            </a:pPr>
            <a:r>
              <a:rPr lang="en-US" sz="2800" dirty="0">
                <a:solidFill>
                  <a:schemeClr val="bg1"/>
                </a:solidFill>
              </a:rPr>
              <a:t>False Report?	Perjury?</a:t>
            </a:r>
          </a:p>
        </p:txBody>
      </p:sp>
      <p:pic>
        <p:nvPicPr>
          <p:cNvPr id="5" name="Picture 4">
            <a:extLst>
              <a:ext uri="{FF2B5EF4-FFF2-40B4-BE49-F238E27FC236}">
                <a16:creationId xmlns:a16="http://schemas.microsoft.com/office/drawing/2014/main" id="{42528994-D445-4D0A-A5C7-5ED183C730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0" y="2590800"/>
            <a:ext cx="3657600" cy="2438400"/>
          </a:xfrm>
          <a:prstGeom prst="rect">
            <a:avLst/>
          </a:prstGeom>
        </p:spPr>
      </p:pic>
      <p:sp>
        <p:nvSpPr>
          <p:cNvPr id="7" name="Slide Number Placeholder 6"/>
          <p:cNvSpPr>
            <a:spLocks noGrp="1"/>
          </p:cNvSpPr>
          <p:nvPr>
            <p:ph type="sldNum" sz="quarter" idx="12"/>
          </p:nvPr>
        </p:nvSpPr>
        <p:spPr/>
        <p:txBody>
          <a:bodyPr/>
          <a:lstStyle/>
          <a:p>
            <a:pPr>
              <a:defRPr/>
            </a:pPr>
            <a:r>
              <a:rPr lang="en-US" dirty="0">
                <a:solidFill>
                  <a:schemeClr val="bg1"/>
                </a:solidFill>
              </a:rPr>
              <a:t>MH</a:t>
            </a:r>
            <a:fld id="{96F8F80E-0BD1-4B27-A6EA-400085FA7C89}" type="slidenum">
              <a:rPr lang="en-US" smtClean="0"/>
              <a:pPr>
                <a:defRPr/>
              </a:pPr>
              <a:t>51</a:t>
            </a:fld>
            <a:endParaRPr lang="en-US" dirty="0"/>
          </a:p>
        </p:txBody>
      </p:sp>
    </p:spTree>
    <p:extLst>
      <p:ext uri="{BB962C8B-B14F-4D97-AF65-F5344CB8AC3E}">
        <p14:creationId xmlns:p14="http://schemas.microsoft.com/office/powerpoint/2010/main" val="3021464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23539C24-9B68-42D9-B76E-D69B5F779B78}"/>
              </a:ext>
            </a:extLst>
          </p:cNvPr>
          <p:cNvSpPr>
            <a:spLocks noGrp="1" noChangeArrowheads="1"/>
          </p:cNvSpPr>
          <p:nvPr>
            <p:ph type="title"/>
          </p:nvPr>
        </p:nvSpPr>
        <p:spPr>
          <a:xfrm>
            <a:off x="228600" y="152400"/>
            <a:ext cx="8458200" cy="990600"/>
          </a:xfrm>
          <a:solidFill>
            <a:schemeClr val="accent1">
              <a:lumMod val="50000"/>
            </a:schemeClr>
          </a:solidFill>
        </p:spPr>
        <p:txBody>
          <a:bodyPr>
            <a:normAutofit/>
          </a:bodyPr>
          <a:lstStyle/>
          <a:p>
            <a:pPr algn="ctr" eaLnBrk="1" hangingPunct="1"/>
            <a:r>
              <a:rPr lang="en-US" altLang="en-US" sz="4400" b="1" dirty="0"/>
              <a:t>911 Audio Recordings</a:t>
            </a:r>
          </a:p>
        </p:txBody>
      </p:sp>
      <p:sp>
        <p:nvSpPr>
          <p:cNvPr id="33795" name="Content Placeholder 2">
            <a:extLst>
              <a:ext uri="{FF2B5EF4-FFF2-40B4-BE49-F238E27FC236}">
                <a16:creationId xmlns:a16="http://schemas.microsoft.com/office/drawing/2014/main" id="{3E4DC9E0-55BD-469C-8526-B0E32B583606}"/>
              </a:ext>
            </a:extLst>
          </p:cNvPr>
          <p:cNvSpPr>
            <a:spLocks noGrp="1" noChangeArrowheads="1"/>
          </p:cNvSpPr>
          <p:nvPr>
            <p:ph idx="1"/>
          </p:nvPr>
        </p:nvSpPr>
        <p:spPr>
          <a:xfrm>
            <a:off x="228600" y="1981200"/>
            <a:ext cx="8686800" cy="4114800"/>
          </a:xfrm>
        </p:spPr>
        <p:txBody>
          <a:bodyPr>
            <a:normAutofit/>
          </a:bodyPr>
          <a:lstStyle/>
          <a:p>
            <a:pPr eaLnBrk="1" hangingPunct="1">
              <a:buClr>
                <a:schemeClr val="accent1">
                  <a:lumMod val="50000"/>
                </a:schemeClr>
              </a:buClr>
            </a:pPr>
            <a:r>
              <a:rPr lang="en-US" altLang="en-US" sz="3600" dirty="0">
                <a:solidFill>
                  <a:schemeClr val="bg1"/>
                </a:solidFill>
              </a:rPr>
              <a:t>911 audio recordings </a:t>
            </a:r>
          </a:p>
          <a:p>
            <a:pPr eaLnBrk="1" hangingPunct="1">
              <a:buClr>
                <a:schemeClr val="accent1">
                  <a:lumMod val="50000"/>
                </a:schemeClr>
              </a:buClr>
            </a:pPr>
            <a:endParaRPr lang="en-US" altLang="en-US" sz="3600" dirty="0">
              <a:solidFill>
                <a:schemeClr val="bg1"/>
              </a:solidFill>
            </a:endParaRPr>
          </a:p>
          <a:p>
            <a:pPr lvl="1" eaLnBrk="1" hangingPunct="1">
              <a:buClr>
                <a:schemeClr val="accent1">
                  <a:lumMod val="50000"/>
                </a:schemeClr>
              </a:buClr>
            </a:pPr>
            <a:r>
              <a:rPr lang="en-US" altLang="en-US" sz="3600" dirty="0">
                <a:solidFill>
                  <a:schemeClr val="bg1"/>
                </a:solidFill>
              </a:rPr>
              <a:t>Can you hear an assault? An argument?</a:t>
            </a:r>
          </a:p>
          <a:p>
            <a:pPr lvl="1" eaLnBrk="1" hangingPunct="1">
              <a:buClr>
                <a:schemeClr val="accent1">
                  <a:lumMod val="50000"/>
                </a:schemeClr>
              </a:buClr>
            </a:pPr>
            <a:r>
              <a:rPr lang="en-US" altLang="en-US" sz="3600" dirty="0">
                <a:solidFill>
                  <a:schemeClr val="bg1"/>
                </a:solidFill>
              </a:rPr>
              <a:t>Time limit to request</a:t>
            </a:r>
          </a:p>
          <a:p>
            <a:pPr lvl="1" eaLnBrk="1" hangingPunct="1">
              <a:buClr>
                <a:schemeClr val="accent1">
                  <a:lumMod val="50000"/>
                </a:schemeClr>
              </a:buClr>
            </a:pPr>
            <a:r>
              <a:rPr lang="en-US" altLang="en-US" sz="3600" dirty="0">
                <a:solidFill>
                  <a:schemeClr val="bg1"/>
                </a:solidFill>
              </a:rPr>
              <a:t>No witness is needed with authentication per Virginia Code §8.01-390</a:t>
            </a:r>
          </a:p>
          <a:p>
            <a:pPr lvl="1" eaLnBrk="1" hangingPunct="1"/>
            <a:endParaRPr lang="en-US" altLang="en-US" sz="3600" dirty="0"/>
          </a:p>
          <a:p>
            <a:pPr eaLnBrk="1" hangingPunct="1"/>
            <a:endParaRPr lang="en-US" altLang="en-US" sz="3600" dirty="0"/>
          </a:p>
        </p:txBody>
      </p:sp>
      <p:sp>
        <p:nvSpPr>
          <p:cNvPr id="4" name="Slide Number Placeholder 3"/>
          <p:cNvSpPr>
            <a:spLocks noGrp="1"/>
          </p:cNvSpPr>
          <p:nvPr>
            <p:ph type="sldNum" sz="quarter" idx="12"/>
          </p:nvPr>
        </p:nvSpPr>
        <p:spPr>
          <a:xfrm>
            <a:off x="7812085" y="5870576"/>
            <a:ext cx="417516" cy="377825"/>
          </a:xfrm>
        </p:spPr>
        <p:txBody>
          <a:bodyPr/>
          <a:lstStyle/>
          <a:p>
            <a:pPr>
              <a:defRPr/>
            </a:pPr>
            <a:r>
              <a:rPr lang="en-US" dirty="0">
                <a:solidFill>
                  <a:schemeClr val="bg1"/>
                </a:solidFill>
              </a:rPr>
              <a:t>MH</a:t>
            </a:r>
            <a:fld id="{96F8F80E-0BD1-4B27-A6EA-400085FA7C89}" type="slidenum">
              <a:rPr lang="en-US" smtClean="0"/>
              <a:pPr>
                <a:defRPr/>
              </a:pPr>
              <a:t>52</a:t>
            </a:fld>
            <a:endParaRPr lang="en-US" dirty="0"/>
          </a:p>
        </p:txBody>
      </p:sp>
    </p:spTree>
    <p:extLst>
      <p:ext uri="{BB962C8B-B14F-4D97-AF65-F5344CB8AC3E}">
        <p14:creationId xmlns:p14="http://schemas.microsoft.com/office/powerpoint/2010/main" val="41663574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CBD94887-6A10-4F62-8EE1-B2BCFA1F38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1786"/>
            <a:ext cx="9141618"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8" name="Picture 77">
            <a:extLst>
              <a:ext uri="{FF2B5EF4-FFF2-40B4-BE49-F238E27FC236}">
                <a16:creationId xmlns:a16="http://schemas.microsoft.com/office/drawing/2014/main" id="{A3D512BA-228A-4979-9312-ACD246E1099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9000"/>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18434" name="Rectangle 2"/>
          <p:cNvSpPr>
            <a:spLocks noGrp="1" noChangeArrowheads="1"/>
          </p:cNvSpPr>
          <p:nvPr>
            <p:ph type="title"/>
          </p:nvPr>
        </p:nvSpPr>
        <p:spPr>
          <a:xfrm>
            <a:off x="228600" y="304800"/>
            <a:ext cx="8610600" cy="2298039"/>
          </a:xfrm>
        </p:spPr>
        <p:txBody>
          <a:bodyPr>
            <a:normAutofit fontScale="90000"/>
          </a:bodyPr>
          <a:lstStyle/>
          <a:p>
            <a:pPr algn="ctr" eaLnBrk="1" hangingPunct="1">
              <a:defRPr/>
            </a:pPr>
            <a:r>
              <a:rPr lang="en-US" sz="3600" b="1" u="sng" dirty="0">
                <a:solidFill>
                  <a:schemeClr val="accent5">
                    <a:lumMod val="60000"/>
                    <a:lumOff val="40000"/>
                  </a:schemeClr>
                </a:solidFill>
              </a:rPr>
              <a:t>Hearsay Exception</a:t>
            </a:r>
            <a:r>
              <a:rPr lang="en-US" sz="3600" dirty="0">
                <a:solidFill>
                  <a:schemeClr val="accent5">
                    <a:lumMod val="20000"/>
                    <a:lumOff val="80000"/>
                  </a:schemeClr>
                </a:solidFill>
              </a:rPr>
              <a:t/>
            </a:r>
            <a:br>
              <a:rPr lang="en-US" sz="3600" dirty="0">
                <a:solidFill>
                  <a:schemeClr val="accent5">
                    <a:lumMod val="20000"/>
                    <a:lumOff val="80000"/>
                  </a:schemeClr>
                </a:solidFill>
              </a:rPr>
            </a:br>
            <a:r>
              <a:rPr lang="en-US" sz="4000" b="1" dirty="0"/>
              <a:t>Excited Utterances </a:t>
            </a:r>
            <a:br>
              <a:rPr lang="en-US" sz="4000" b="1" dirty="0"/>
            </a:br>
            <a:r>
              <a:rPr lang="en-US" sz="2700" b="1" dirty="0"/>
              <a:t>and</a:t>
            </a:r>
            <a:r>
              <a:rPr lang="en-US" sz="4000" b="1" dirty="0"/>
              <a:t/>
            </a:r>
            <a:br>
              <a:rPr lang="en-US" sz="4000" b="1" dirty="0"/>
            </a:br>
            <a:r>
              <a:rPr lang="en-US" sz="4000" b="1" dirty="0"/>
              <a:t>Spontaneous Statements</a:t>
            </a:r>
            <a:r>
              <a:rPr lang="en-US" dirty="0"/>
              <a:t/>
            </a:r>
            <a:br>
              <a:rPr lang="en-US" dirty="0"/>
            </a:br>
            <a:endParaRPr lang="en-US" dirty="0"/>
          </a:p>
        </p:txBody>
      </p:sp>
      <p:graphicFrame>
        <p:nvGraphicFramePr>
          <p:cNvPr id="18437" name="Rectangle 3">
            <a:extLst>
              <a:ext uri="{FF2B5EF4-FFF2-40B4-BE49-F238E27FC236}">
                <a16:creationId xmlns:a16="http://schemas.microsoft.com/office/drawing/2014/main" id="{161BC758-857D-4ACF-BB62-69CC6E0A6BFA}"/>
              </a:ext>
            </a:extLst>
          </p:cNvPr>
          <p:cNvGraphicFramePr>
            <a:graphicFrameLocks noGrp="1"/>
          </p:cNvGraphicFramePr>
          <p:nvPr>
            <p:ph idx="1"/>
            <p:extLst>
              <p:ext uri="{D42A27DB-BD31-4B8C-83A1-F6EECF244321}">
                <p14:modId xmlns:p14="http://schemas.microsoft.com/office/powerpoint/2010/main" val="2399906725"/>
              </p:ext>
            </p:extLst>
          </p:nvPr>
        </p:nvGraphicFramePr>
        <p:xfrm>
          <a:off x="533400" y="2904067"/>
          <a:ext cx="7598569" cy="36491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p:txBody>
          <a:bodyPr/>
          <a:lstStyle/>
          <a:p>
            <a:pPr>
              <a:defRPr/>
            </a:pPr>
            <a:r>
              <a:rPr lang="en-US" dirty="0"/>
              <a:t>MH</a:t>
            </a:r>
          </a:p>
        </p:txBody>
      </p:sp>
    </p:spTree>
    <p:extLst>
      <p:ext uri="{BB962C8B-B14F-4D97-AF65-F5344CB8AC3E}">
        <p14:creationId xmlns:p14="http://schemas.microsoft.com/office/powerpoint/2010/main" val="37156275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CBD94887-6A10-4F62-8EE1-B2BCFA1F38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1786"/>
            <a:ext cx="9141618"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Picture 192">
            <a:extLst>
              <a:ext uri="{FF2B5EF4-FFF2-40B4-BE49-F238E27FC236}">
                <a16:creationId xmlns:a16="http://schemas.microsoft.com/office/drawing/2014/main" id="{A3D512BA-228A-4979-9312-ACD246E1099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9000"/>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graphicFrame>
        <p:nvGraphicFramePr>
          <p:cNvPr id="19461" name="Rectangle 3">
            <a:extLst>
              <a:ext uri="{FF2B5EF4-FFF2-40B4-BE49-F238E27FC236}">
                <a16:creationId xmlns:a16="http://schemas.microsoft.com/office/drawing/2014/main" id="{4B890155-0C2A-4E1D-BE6E-E47A90C11F4F}"/>
              </a:ext>
            </a:extLst>
          </p:cNvPr>
          <p:cNvGraphicFramePr>
            <a:graphicFrameLocks noGrp="1"/>
          </p:cNvGraphicFramePr>
          <p:nvPr>
            <p:ph idx="1"/>
            <p:extLst>
              <p:ext uri="{D42A27DB-BD31-4B8C-83A1-F6EECF244321}">
                <p14:modId xmlns:p14="http://schemas.microsoft.com/office/powerpoint/2010/main" val="2682530230"/>
              </p:ext>
            </p:extLst>
          </p:nvPr>
        </p:nvGraphicFramePr>
        <p:xfrm>
          <a:off x="228600" y="381000"/>
          <a:ext cx="8686800" cy="624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p:txBody>
          <a:bodyPr/>
          <a:lstStyle/>
          <a:p>
            <a:pPr>
              <a:defRPr/>
            </a:pPr>
            <a:r>
              <a:rPr lang="en-US" dirty="0">
                <a:solidFill>
                  <a:schemeClr val="bg1"/>
                </a:solidFill>
              </a:rPr>
              <a:t>MH</a:t>
            </a:r>
          </a:p>
        </p:txBody>
      </p:sp>
    </p:spTree>
    <p:extLst>
      <p:ext uri="{BB962C8B-B14F-4D97-AF65-F5344CB8AC3E}">
        <p14:creationId xmlns:p14="http://schemas.microsoft.com/office/powerpoint/2010/main" val="20367512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EB41F2-E181-4D4D-9131-A30F6B0AE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Freeform: Shape 9">
            <a:extLst>
              <a:ext uri="{FF2B5EF4-FFF2-40B4-BE49-F238E27FC236}">
                <a16:creationId xmlns:a16="http://schemas.microsoft.com/office/drawing/2014/main" id="{3D63CC92-C517-4C71-9222-4579252CD6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1"/>
            <a:ext cx="9144000" cy="170312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72715" y="685800"/>
            <a:ext cx="7598569" cy="832757"/>
          </a:xfrm>
        </p:spPr>
        <p:txBody>
          <a:bodyPr>
            <a:noAutofit/>
          </a:bodyPr>
          <a:lstStyle/>
          <a:p>
            <a:pPr algn="ctr">
              <a:lnSpc>
                <a:spcPct val="90000"/>
              </a:lnSpc>
            </a:pPr>
            <a:r>
              <a:rPr lang="en-US" sz="3200" b="1" dirty="0"/>
              <a:t>Statements of Existing Mental, Emotional, or Physical Condition</a:t>
            </a:r>
          </a:p>
        </p:txBody>
      </p:sp>
      <p:pic>
        <p:nvPicPr>
          <p:cNvPr id="12" name="Picture 11">
            <a:extLst>
              <a:ext uri="{FF2B5EF4-FFF2-40B4-BE49-F238E27FC236}">
                <a16:creationId xmlns:a16="http://schemas.microsoft.com/office/drawing/2014/main" id="{40A39FDC-39F4-4CB7-873B-8D786EC0251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5900" b="63148"/>
          <a:stretch/>
        </p:blipFill>
        <p:spPr>
          <a:xfrm>
            <a:off x="3053443" y="857251"/>
            <a:ext cx="6088176" cy="170312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3" name="Content Placeholder 2"/>
          <p:cNvSpPr>
            <a:spLocks noGrp="1"/>
          </p:cNvSpPr>
          <p:nvPr>
            <p:ph idx="1"/>
          </p:nvPr>
        </p:nvSpPr>
        <p:spPr>
          <a:xfrm>
            <a:off x="152400" y="2667000"/>
            <a:ext cx="8839200" cy="3200400"/>
          </a:xfrm>
        </p:spPr>
        <p:txBody>
          <a:bodyPr>
            <a:noAutofit/>
          </a:bodyPr>
          <a:lstStyle/>
          <a:p>
            <a:pPr>
              <a:buClr>
                <a:schemeClr val="bg2">
                  <a:lumMod val="50000"/>
                </a:schemeClr>
              </a:buClr>
            </a:pPr>
            <a:r>
              <a:rPr lang="en-US" sz="2000" dirty="0">
                <a:solidFill>
                  <a:schemeClr val="bg1"/>
                </a:solidFill>
              </a:rPr>
              <a:t>Statements describing presently existing state of mind, emotion, sensation, or physical conditions</a:t>
            </a:r>
          </a:p>
          <a:p>
            <a:pPr lvl="1">
              <a:buClr>
                <a:schemeClr val="bg2">
                  <a:lumMod val="50000"/>
                </a:schemeClr>
              </a:buClr>
            </a:pPr>
            <a:r>
              <a:rPr lang="en-US" sz="2000" dirty="0">
                <a:solidFill>
                  <a:schemeClr val="bg1"/>
                </a:solidFill>
              </a:rPr>
              <a:t>Less rigid requirements than excited utterances</a:t>
            </a:r>
          </a:p>
          <a:p>
            <a:pPr lvl="1">
              <a:buClr>
                <a:schemeClr val="bg2">
                  <a:lumMod val="50000"/>
                </a:schemeClr>
              </a:buClr>
            </a:pPr>
            <a:r>
              <a:rPr lang="en-US" sz="2000" dirty="0">
                <a:solidFill>
                  <a:schemeClr val="bg1"/>
                </a:solidFill>
              </a:rPr>
              <a:t>Statements may be made to anyone – no medical requirement</a:t>
            </a:r>
          </a:p>
          <a:p>
            <a:pPr lvl="1">
              <a:buClr>
                <a:schemeClr val="bg2">
                  <a:lumMod val="50000"/>
                </a:schemeClr>
              </a:buClr>
            </a:pPr>
            <a:r>
              <a:rPr lang="en-US" sz="2000" dirty="0">
                <a:solidFill>
                  <a:schemeClr val="bg1"/>
                </a:solidFill>
              </a:rPr>
              <a:t>May refer to pain, current symptoms or any other physical sensation – but not the </a:t>
            </a:r>
            <a:r>
              <a:rPr lang="en-US" sz="2000" b="1" i="1" dirty="0">
                <a:solidFill>
                  <a:schemeClr val="bg1"/>
                </a:solidFill>
              </a:rPr>
              <a:t>cause</a:t>
            </a:r>
            <a:r>
              <a:rPr lang="en-US" sz="2000" i="1" dirty="0">
                <a:solidFill>
                  <a:schemeClr val="bg1"/>
                </a:solidFill>
              </a:rPr>
              <a:t> </a:t>
            </a:r>
          </a:p>
          <a:p>
            <a:pPr lvl="1">
              <a:buClr>
                <a:schemeClr val="bg2">
                  <a:lumMod val="50000"/>
                </a:schemeClr>
              </a:buClr>
            </a:pPr>
            <a:r>
              <a:rPr lang="en-US" sz="2000" dirty="0">
                <a:solidFill>
                  <a:schemeClr val="bg1"/>
                </a:solidFill>
              </a:rPr>
              <a:t>It does not matter how long ago the injury happened if the pain is current</a:t>
            </a:r>
          </a:p>
        </p:txBody>
      </p:sp>
      <p:sp>
        <p:nvSpPr>
          <p:cNvPr id="6" name="Slide Number Placeholder 5"/>
          <p:cNvSpPr>
            <a:spLocks noGrp="1"/>
          </p:cNvSpPr>
          <p:nvPr>
            <p:ph type="sldNum" sz="quarter" idx="12"/>
          </p:nvPr>
        </p:nvSpPr>
        <p:spPr/>
        <p:txBody>
          <a:bodyPr/>
          <a:lstStyle/>
          <a:p>
            <a:pPr>
              <a:defRPr/>
            </a:pPr>
            <a:r>
              <a:rPr lang="en-US" dirty="0"/>
              <a:t>MH</a:t>
            </a:r>
          </a:p>
        </p:txBody>
      </p:sp>
    </p:spTree>
    <p:extLst>
      <p:ext uri="{BB962C8B-B14F-4D97-AF65-F5344CB8AC3E}">
        <p14:creationId xmlns:p14="http://schemas.microsoft.com/office/powerpoint/2010/main" val="20807937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0B1D4-34BB-4723-9298-484248A66DD9}"/>
              </a:ext>
            </a:extLst>
          </p:cNvPr>
          <p:cNvSpPr>
            <a:spLocks noGrp="1"/>
          </p:cNvSpPr>
          <p:nvPr>
            <p:ph type="title"/>
          </p:nvPr>
        </p:nvSpPr>
        <p:spPr>
          <a:xfrm>
            <a:off x="304800" y="261007"/>
            <a:ext cx="8534400" cy="774700"/>
          </a:xfrm>
          <a:solidFill>
            <a:schemeClr val="accent1">
              <a:lumMod val="50000"/>
            </a:schemeClr>
          </a:solidFill>
        </p:spPr>
        <p:txBody>
          <a:bodyPr>
            <a:normAutofit/>
          </a:bodyPr>
          <a:lstStyle/>
          <a:p>
            <a:pPr algn="ctr"/>
            <a:r>
              <a:rPr lang="en-US" sz="3600" b="1" dirty="0"/>
              <a:t>Forfeiture by Wrongdoing </a:t>
            </a:r>
          </a:p>
        </p:txBody>
      </p:sp>
      <p:sp>
        <p:nvSpPr>
          <p:cNvPr id="3" name="Content Placeholder 2">
            <a:extLst>
              <a:ext uri="{FF2B5EF4-FFF2-40B4-BE49-F238E27FC236}">
                <a16:creationId xmlns:a16="http://schemas.microsoft.com/office/drawing/2014/main" id="{723AA40B-142E-47F9-B1E8-BA2763DEC900}"/>
              </a:ext>
            </a:extLst>
          </p:cNvPr>
          <p:cNvSpPr>
            <a:spLocks noGrp="1"/>
          </p:cNvSpPr>
          <p:nvPr>
            <p:ph idx="1"/>
          </p:nvPr>
        </p:nvSpPr>
        <p:spPr>
          <a:xfrm>
            <a:off x="228600" y="1035707"/>
            <a:ext cx="8610600" cy="5530193"/>
          </a:xfrm>
          <a:solidFill>
            <a:schemeClr val="tx1"/>
          </a:solidFill>
        </p:spPr>
        <p:txBody>
          <a:bodyPr>
            <a:normAutofit/>
          </a:bodyPr>
          <a:lstStyle/>
          <a:p>
            <a:pPr>
              <a:buClr>
                <a:schemeClr val="bg2">
                  <a:lumMod val="50000"/>
                </a:schemeClr>
              </a:buClr>
              <a:defRPr/>
            </a:pPr>
            <a:r>
              <a:rPr lang="en-US" sz="2000" dirty="0">
                <a:solidFill>
                  <a:schemeClr val="bg2">
                    <a:lumMod val="50000"/>
                  </a:schemeClr>
                </a:solidFill>
              </a:rPr>
              <a:t>Prosecutors must show that the defendant engaged in or encouraged “wrongdoing” with the intent to make the witness/declarant unavailable.</a:t>
            </a:r>
          </a:p>
          <a:p>
            <a:pPr>
              <a:buClr>
                <a:schemeClr val="bg2">
                  <a:lumMod val="50000"/>
                </a:schemeClr>
              </a:buClr>
              <a:defRPr/>
            </a:pPr>
            <a:r>
              <a:rPr lang="en-US" sz="2000" dirty="0">
                <a:solidFill>
                  <a:schemeClr val="bg2">
                    <a:lumMod val="50000"/>
                  </a:schemeClr>
                </a:solidFill>
              </a:rPr>
              <a:t>History of domestic violence or domestic violence homicide in and of itself is insufficient.</a:t>
            </a:r>
          </a:p>
          <a:p>
            <a:pPr>
              <a:buClr>
                <a:schemeClr val="bg2">
                  <a:lumMod val="50000"/>
                </a:schemeClr>
              </a:buClr>
              <a:defRPr/>
            </a:pPr>
            <a:r>
              <a:rPr lang="en-US" sz="2000" dirty="0">
                <a:solidFill>
                  <a:schemeClr val="bg2">
                    <a:lumMod val="50000"/>
                  </a:schemeClr>
                </a:solidFill>
              </a:rPr>
              <a:t>Must prove that the defendant committed a wrongful act by which they intended to make, and successfully succeeded in making the declarant/victim unavailable.</a:t>
            </a:r>
          </a:p>
          <a:p>
            <a:pPr>
              <a:buClr>
                <a:schemeClr val="bg2">
                  <a:lumMod val="50000"/>
                </a:schemeClr>
              </a:buClr>
              <a:defRPr/>
            </a:pPr>
            <a:r>
              <a:rPr lang="en-US" sz="2000" dirty="0">
                <a:solidFill>
                  <a:schemeClr val="bg2">
                    <a:lumMod val="50000"/>
                  </a:schemeClr>
                </a:solidFill>
              </a:rPr>
              <a:t>“thwart the judicial process”</a:t>
            </a:r>
          </a:p>
          <a:p>
            <a:pPr>
              <a:buClr>
                <a:schemeClr val="bg2">
                  <a:lumMod val="50000"/>
                </a:schemeClr>
              </a:buClr>
              <a:defRPr/>
            </a:pPr>
            <a:r>
              <a:rPr lang="en-US" sz="2000" dirty="0">
                <a:solidFill>
                  <a:schemeClr val="bg2">
                    <a:lumMod val="50000"/>
                  </a:schemeClr>
                </a:solidFill>
              </a:rPr>
              <a:t>Several legal hoops to jump through, </a:t>
            </a:r>
          </a:p>
          <a:p>
            <a:pPr>
              <a:buClr>
                <a:schemeClr val="bg2">
                  <a:lumMod val="50000"/>
                </a:schemeClr>
              </a:buClr>
              <a:defRPr/>
            </a:pPr>
            <a:r>
              <a:rPr lang="en-US" sz="2000" dirty="0">
                <a:solidFill>
                  <a:schemeClr val="bg2">
                    <a:lumMod val="50000"/>
                  </a:schemeClr>
                </a:solidFill>
              </a:rPr>
              <a:t>but prosecutors need officers to give them the tools to do it!</a:t>
            </a:r>
          </a:p>
          <a:p>
            <a:pPr>
              <a:buClr>
                <a:schemeClr val="bg2">
                  <a:lumMod val="50000"/>
                </a:schemeClr>
              </a:buClr>
              <a:defRPr/>
            </a:pPr>
            <a:endParaRPr lang="en-US" sz="2000" dirty="0">
              <a:solidFill>
                <a:schemeClr val="bg2">
                  <a:lumMod val="50000"/>
                </a:schemeClr>
              </a:solidFill>
            </a:endParaRPr>
          </a:p>
          <a:p>
            <a:pPr algn="ctr">
              <a:buClr>
                <a:schemeClr val="bg2">
                  <a:lumMod val="50000"/>
                </a:schemeClr>
              </a:buClr>
              <a:defRPr/>
            </a:pPr>
            <a:r>
              <a:rPr lang="en-US" sz="2000" dirty="0">
                <a:solidFill>
                  <a:srgbClr val="FF0000"/>
                </a:solidFill>
              </a:rPr>
              <a:t>Good case for the Commonwealth:  </a:t>
            </a:r>
            <a:br>
              <a:rPr lang="en-US" sz="2000" dirty="0">
                <a:solidFill>
                  <a:srgbClr val="FF0000"/>
                </a:solidFill>
              </a:rPr>
            </a:br>
            <a:r>
              <a:rPr lang="en-US" sz="2000" i="1" dirty="0">
                <a:solidFill>
                  <a:srgbClr val="FF0000"/>
                </a:solidFill>
              </a:rPr>
              <a:t>Cody v. Commonwealth, </a:t>
            </a:r>
            <a:r>
              <a:rPr lang="en-US" sz="2000" dirty="0">
                <a:solidFill>
                  <a:srgbClr val="FF0000"/>
                </a:solidFill>
              </a:rPr>
              <a:t>68 Va. App. 638 (2018) </a:t>
            </a:r>
          </a:p>
          <a:p>
            <a:endParaRPr lang="en-US" dirty="0"/>
          </a:p>
        </p:txBody>
      </p:sp>
      <p:sp>
        <p:nvSpPr>
          <p:cNvPr id="6" name="Slide Number Placeholder 5"/>
          <p:cNvSpPr>
            <a:spLocks noGrp="1"/>
          </p:cNvSpPr>
          <p:nvPr>
            <p:ph type="sldNum" sz="quarter" idx="12"/>
          </p:nvPr>
        </p:nvSpPr>
        <p:spPr>
          <a:xfrm>
            <a:off x="7812085" y="5870576"/>
            <a:ext cx="417516" cy="377825"/>
          </a:xfrm>
        </p:spPr>
        <p:txBody>
          <a:bodyPr/>
          <a:lstStyle/>
          <a:p>
            <a:pPr>
              <a:defRPr/>
            </a:pPr>
            <a:r>
              <a:rPr lang="en-US" dirty="0">
                <a:solidFill>
                  <a:schemeClr val="bg1"/>
                </a:solidFill>
              </a:rPr>
              <a:t>MH</a:t>
            </a:r>
          </a:p>
        </p:txBody>
      </p:sp>
    </p:spTree>
    <p:extLst>
      <p:ext uri="{BB962C8B-B14F-4D97-AF65-F5344CB8AC3E}">
        <p14:creationId xmlns:p14="http://schemas.microsoft.com/office/powerpoint/2010/main" val="6461701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0B1D4-34BB-4723-9298-484248A66DD9}"/>
              </a:ext>
            </a:extLst>
          </p:cNvPr>
          <p:cNvSpPr>
            <a:spLocks noGrp="1"/>
          </p:cNvSpPr>
          <p:nvPr>
            <p:ph type="title"/>
          </p:nvPr>
        </p:nvSpPr>
        <p:spPr>
          <a:xfrm>
            <a:off x="304800" y="261007"/>
            <a:ext cx="8534400" cy="774700"/>
          </a:xfrm>
          <a:solidFill>
            <a:schemeClr val="accent1">
              <a:lumMod val="50000"/>
            </a:schemeClr>
          </a:solidFill>
        </p:spPr>
        <p:txBody>
          <a:bodyPr>
            <a:normAutofit fontScale="90000"/>
          </a:bodyPr>
          <a:lstStyle/>
          <a:p>
            <a:pPr algn="ctr">
              <a:buClr>
                <a:schemeClr val="bg2">
                  <a:lumMod val="50000"/>
                </a:schemeClr>
              </a:buClr>
              <a:defRPr/>
            </a:pPr>
            <a:r>
              <a:rPr lang="en-US" sz="3600" i="1" dirty="0"/>
              <a:t>Cody v. Commonwealth, </a:t>
            </a:r>
            <a:r>
              <a:rPr lang="en-US" sz="3600" dirty="0"/>
              <a:t>68 Va. App. 638 (2018) </a:t>
            </a:r>
          </a:p>
        </p:txBody>
      </p:sp>
      <p:sp>
        <p:nvSpPr>
          <p:cNvPr id="3" name="Content Placeholder 2">
            <a:extLst>
              <a:ext uri="{FF2B5EF4-FFF2-40B4-BE49-F238E27FC236}">
                <a16:creationId xmlns:a16="http://schemas.microsoft.com/office/drawing/2014/main" id="{723AA40B-142E-47F9-B1E8-BA2763DEC900}"/>
              </a:ext>
            </a:extLst>
          </p:cNvPr>
          <p:cNvSpPr>
            <a:spLocks noGrp="1"/>
          </p:cNvSpPr>
          <p:nvPr>
            <p:ph idx="1"/>
          </p:nvPr>
        </p:nvSpPr>
        <p:spPr>
          <a:xfrm>
            <a:off x="228600" y="1035707"/>
            <a:ext cx="8610600" cy="5530193"/>
          </a:xfrm>
          <a:solidFill>
            <a:schemeClr val="tx1"/>
          </a:solidFill>
        </p:spPr>
        <p:txBody>
          <a:bodyPr>
            <a:normAutofit/>
          </a:bodyPr>
          <a:lstStyle/>
          <a:p>
            <a:pPr>
              <a:buClr>
                <a:schemeClr val="bg2">
                  <a:lumMod val="50000"/>
                </a:schemeClr>
              </a:buClr>
              <a:defRPr/>
            </a:pPr>
            <a:r>
              <a:rPr lang="en-US" sz="2000" b="0" i="0" dirty="0">
                <a:solidFill>
                  <a:srgbClr val="333333"/>
                </a:solidFill>
                <a:effectLst/>
                <a:latin typeface="Lucida Grande"/>
              </a:rPr>
              <a:t>Forfeiture by wrongdoing applies when a defendant causes a witness' unavailability at trial, by a wrongful act, undertaken with the intention of preventing the witness from testifying. </a:t>
            </a:r>
          </a:p>
          <a:p>
            <a:pPr>
              <a:buClr>
                <a:schemeClr val="bg2">
                  <a:lumMod val="50000"/>
                </a:schemeClr>
              </a:buClr>
              <a:defRPr/>
            </a:pPr>
            <a:r>
              <a:rPr lang="en-US" sz="2000" b="0" i="0" dirty="0">
                <a:solidFill>
                  <a:srgbClr val="333333"/>
                </a:solidFill>
                <a:effectLst/>
                <a:latin typeface="Lucida Grande"/>
              </a:rPr>
              <a:t>With the protective order in effect and while he was incarcerated, Cody made five phone calls to Weingarten. </a:t>
            </a:r>
          </a:p>
          <a:p>
            <a:pPr>
              <a:buClr>
                <a:schemeClr val="bg2">
                  <a:lumMod val="50000"/>
                </a:schemeClr>
              </a:buClr>
              <a:defRPr/>
            </a:pPr>
            <a:r>
              <a:rPr lang="en-US" sz="2000" b="1" dirty="0">
                <a:solidFill>
                  <a:srgbClr val="333333"/>
                </a:solidFill>
                <a:latin typeface="Lucida Grande"/>
              </a:rPr>
              <a:t>Issue decided in case:  </a:t>
            </a:r>
            <a:r>
              <a:rPr lang="en-US" sz="2000" dirty="0">
                <a:solidFill>
                  <a:srgbClr val="333333"/>
                </a:solidFill>
                <a:latin typeface="Lucida Grande"/>
              </a:rPr>
              <a:t>W</a:t>
            </a:r>
            <a:r>
              <a:rPr lang="en-US" sz="2000" b="0" i="0" dirty="0">
                <a:solidFill>
                  <a:srgbClr val="333333"/>
                </a:solidFill>
                <a:effectLst/>
                <a:latin typeface="Lucida Grande"/>
              </a:rPr>
              <a:t>hether the doctrine applies to a situation where a defendant, by his misconduct, contacts a witness contrary to law and successfully </a:t>
            </a:r>
            <a:r>
              <a:rPr lang="en-US" sz="2000" b="1" i="0" dirty="0">
                <a:solidFill>
                  <a:srgbClr val="333333"/>
                </a:solidFill>
                <a:effectLst/>
                <a:latin typeface="Lucida Grande"/>
              </a:rPr>
              <a:t>procures a witness' unavailability through the witness' exercise of the Fifth Amendment right to avoid self-incrimination and steadfast refusal to testify </a:t>
            </a:r>
            <a:r>
              <a:rPr lang="en-US" sz="2000" b="0" i="0" dirty="0">
                <a:solidFill>
                  <a:srgbClr val="333333"/>
                </a:solidFill>
                <a:effectLst/>
                <a:latin typeface="Lucida Grande"/>
              </a:rPr>
              <a:t>notwithstanding an offer of immunity from prosecution.</a:t>
            </a:r>
          </a:p>
          <a:p>
            <a:pPr>
              <a:buClr>
                <a:schemeClr val="bg2">
                  <a:lumMod val="50000"/>
                </a:schemeClr>
              </a:buClr>
              <a:defRPr/>
            </a:pPr>
            <a:r>
              <a:rPr lang="en-US" sz="2000" b="0" i="0" dirty="0">
                <a:solidFill>
                  <a:srgbClr val="333333"/>
                </a:solidFill>
                <a:effectLst/>
                <a:latin typeface="Lucida Grande"/>
              </a:rPr>
              <a:t> The facts included that during five separate violations of a protective order, Cody slowly wore down the victim with his persistence and emotionally manipulative behavior and convinced her not to cooperate further in his prosecution. </a:t>
            </a:r>
            <a:endParaRPr lang="en-US" sz="2000" dirty="0">
              <a:solidFill>
                <a:schemeClr val="bg2">
                  <a:lumMod val="50000"/>
                </a:schemeClr>
              </a:solidFill>
            </a:endParaRPr>
          </a:p>
        </p:txBody>
      </p:sp>
      <p:sp>
        <p:nvSpPr>
          <p:cNvPr id="6" name="Slide Number Placeholder 5"/>
          <p:cNvSpPr>
            <a:spLocks noGrp="1"/>
          </p:cNvSpPr>
          <p:nvPr>
            <p:ph type="sldNum" sz="quarter" idx="12"/>
          </p:nvPr>
        </p:nvSpPr>
        <p:spPr>
          <a:xfrm>
            <a:off x="7812085" y="5870576"/>
            <a:ext cx="417516" cy="377825"/>
          </a:xfrm>
        </p:spPr>
        <p:txBody>
          <a:bodyPr/>
          <a:lstStyle/>
          <a:p>
            <a:pPr>
              <a:defRPr/>
            </a:pPr>
            <a:r>
              <a:rPr lang="en-US" dirty="0">
                <a:solidFill>
                  <a:schemeClr val="bg1"/>
                </a:solidFill>
              </a:rPr>
              <a:t>MH</a:t>
            </a:r>
          </a:p>
        </p:txBody>
      </p:sp>
    </p:spTree>
    <p:extLst>
      <p:ext uri="{BB962C8B-B14F-4D97-AF65-F5344CB8AC3E}">
        <p14:creationId xmlns:p14="http://schemas.microsoft.com/office/powerpoint/2010/main" val="41484156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C00AA9-8A82-4105-93E5-26E85872CC76}"/>
              </a:ext>
            </a:extLst>
          </p:cNvPr>
          <p:cNvSpPr>
            <a:spLocks noGrp="1"/>
          </p:cNvSpPr>
          <p:nvPr>
            <p:ph type="title"/>
          </p:nvPr>
        </p:nvSpPr>
        <p:spPr/>
        <p:txBody>
          <a:bodyPr>
            <a:normAutofit/>
          </a:bodyPr>
          <a:lstStyle/>
          <a:p>
            <a:r>
              <a:rPr lang="en-US" sz="4800" b="1" dirty="0"/>
              <a:t>Detailed Documentation </a:t>
            </a:r>
          </a:p>
        </p:txBody>
      </p:sp>
      <p:sp>
        <p:nvSpPr>
          <p:cNvPr id="5" name="Text Placeholder 4">
            <a:extLst>
              <a:ext uri="{FF2B5EF4-FFF2-40B4-BE49-F238E27FC236}">
                <a16:creationId xmlns:a16="http://schemas.microsoft.com/office/drawing/2014/main" id="{3201101C-A9E7-4C84-ABD7-9B07D2D89808}"/>
              </a:ext>
            </a:extLst>
          </p:cNvPr>
          <p:cNvSpPr>
            <a:spLocks noGrp="1"/>
          </p:cNvSpPr>
          <p:nvPr>
            <p:ph type="body" idx="1"/>
          </p:nvPr>
        </p:nvSpPr>
        <p:spPr/>
        <p:txBody>
          <a:bodyPr/>
          <a:lstStyle/>
          <a:p>
            <a:endParaRPr lang="en-US" dirty="0"/>
          </a:p>
        </p:txBody>
      </p:sp>
      <p:sp>
        <p:nvSpPr>
          <p:cNvPr id="12" name="Rectangle 11" descr="Document">
            <a:extLst>
              <a:ext uri="{FF2B5EF4-FFF2-40B4-BE49-F238E27FC236}">
                <a16:creationId xmlns:a16="http://schemas.microsoft.com/office/drawing/2014/main" id="{C9481E6C-E5CF-43DD-868D-A14DD6FE86E0}"/>
              </a:ext>
            </a:extLst>
          </p:cNvPr>
          <p:cNvSpPr/>
          <p:nvPr/>
        </p:nvSpPr>
        <p:spPr>
          <a:xfrm>
            <a:off x="7239000" y="71779"/>
            <a:ext cx="1802250" cy="180225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4" name="Rectangle 13" descr="Document">
            <a:extLst>
              <a:ext uri="{FF2B5EF4-FFF2-40B4-BE49-F238E27FC236}">
                <a16:creationId xmlns:a16="http://schemas.microsoft.com/office/drawing/2014/main" id="{92F784F4-185E-4A7F-A6FD-56FCCFD9D3F9}"/>
              </a:ext>
            </a:extLst>
          </p:cNvPr>
          <p:cNvSpPr/>
          <p:nvPr/>
        </p:nvSpPr>
        <p:spPr>
          <a:xfrm>
            <a:off x="6705600" y="1012621"/>
            <a:ext cx="1802250" cy="180225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6" name="Rectangle 15" descr="Document">
            <a:extLst>
              <a:ext uri="{FF2B5EF4-FFF2-40B4-BE49-F238E27FC236}">
                <a16:creationId xmlns:a16="http://schemas.microsoft.com/office/drawing/2014/main" id="{D2C9FDD6-4FEE-4711-9FF6-F2230A0E0611}"/>
              </a:ext>
            </a:extLst>
          </p:cNvPr>
          <p:cNvSpPr/>
          <p:nvPr/>
        </p:nvSpPr>
        <p:spPr>
          <a:xfrm>
            <a:off x="6139543" y="1993876"/>
            <a:ext cx="1802250" cy="180225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6" name="Slide Number Placeholder 5"/>
          <p:cNvSpPr>
            <a:spLocks noGrp="1"/>
          </p:cNvSpPr>
          <p:nvPr>
            <p:ph type="sldNum" sz="quarter" idx="12"/>
          </p:nvPr>
        </p:nvSpPr>
        <p:spPr/>
        <p:txBody>
          <a:bodyPr/>
          <a:lstStyle/>
          <a:p>
            <a:pPr>
              <a:defRPr/>
            </a:pPr>
            <a:r>
              <a:rPr lang="en-US" dirty="0"/>
              <a:t>MH</a:t>
            </a:r>
          </a:p>
        </p:txBody>
      </p:sp>
    </p:spTree>
    <p:extLst>
      <p:ext uri="{BB962C8B-B14F-4D97-AF65-F5344CB8AC3E}">
        <p14:creationId xmlns:p14="http://schemas.microsoft.com/office/powerpoint/2010/main" val="13735029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EB41F2-E181-4D4D-9131-A30F6B0AE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0" name="Freeform: Shape 9">
            <a:extLst>
              <a:ext uri="{FF2B5EF4-FFF2-40B4-BE49-F238E27FC236}">
                <a16:creationId xmlns:a16="http://schemas.microsoft.com/office/drawing/2014/main" id="{3D63CC92-C517-4C71-9222-4579252CD6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1"/>
            <a:ext cx="9144000" cy="170312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sz="1350"/>
          </a:p>
        </p:txBody>
      </p:sp>
      <p:sp>
        <p:nvSpPr>
          <p:cNvPr id="2" name="Title 1"/>
          <p:cNvSpPr>
            <a:spLocks noGrp="1"/>
          </p:cNvSpPr>
          <p:nvPr>
            <p:ph type="title"/>
          </p:nvPr>
        </p:nvSpPr>
        <p:spPr>
          <a:xfrm>
            <a:off x="772715" y="1066800"/>
            <a:ext cx="7598569" cy="832757"/>
          </a:xfrm>
        </p:spPr>
        <p:txBody>
          <a:bodyPr>
            <a:noAutofit/>
          </a:bodyPr>
          <a:lstStyle/>
          <a:p>
            <a:pPr algn="ctr">
              <a:lnSpc>
                <a:spcPct val="90000"/>
              </a:lnSpc>
            </a:pPr>
            <a:r>
              <a:rPr lang="en-US" sz="3200" dirty="0"/>
              <a:t>Norman v. Commonwealth</a:t>
            </a:r>
            <a:br>
              <a:rPr lang="en-US" sz="3200" dirty="0"/>
            </a:br>
            <a:r>
              <a:rPr lang="en-US" sz="3200" dirty="0"/>
              <a:t>(15 Va. App. 1058148 2015 – unpublished)</a:t>
            </a:r>
          </a:p>
        </p:txBody>
      </p:sp>
      <p:pic>
        <p:nvPicPr>
          <p:cNvPr id="12" name="Picture 11">
            <a:extLst>
              <a:ext uri="{FF2B5EF4-FFF2-40B4-BE49-F238E27FC236}">
                <a16:creationId xmlns:a16="http://schemas.microsoft.com/office/drawing/2014/main" id="{40A39FDC-39F4-4CB7-873B-8D786EC0251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5900" b="63148"/>
          <a:stretch/>
        </p:blipFill>
        <p:spPr>
          <a:xfrm>
            <a:off x="3053443" y="857251"/>
            <a:ext cx="6088176" cy="170312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3" name="Content Placeholder 2"/>
          <p:cNvSpPr>
            <a:spLocks noGrp="1"/>
          </p:cNvSpPr>
          <p:nvPr>
            <p:ph idx="1"/>
          </p:nvPr>
        </p:nvSpPr>
        <p:spPr>
          <a:xfrm>
            <a:off x="514351" y="2801680"/>
            <a:ext cx="8115300" cy="2837120"/>
          </a:xfrm>
        </p:spPr>
        <p:txBody>
          <a:bodyPr>
            <a:normAutofit/>
          </a:bodyPr>
          <a:lstStyle/>
          <a:p>
            <a:pPr algn="just"/>
            <a:r>
              <a:rPr lang="en-US" sz="2400" dirty="0">
                <a:solidFill>
                  <a:schemeClr val="bg1"/>
                </a:solidFill>
              </a:rPr>
              <a:t>“The trial court was not required to accept Maya’s version of the events. Trial courts are confronted on a daily basis with victims of domestic abuse who are reluctant to bring to justice those who frighten and abuse then, whether from motives of affection, financial dependence, ongoing fear or some other reason.” </a:t>
            </a:r>
          </a:p>
        </p:txBody>
      </p:sp>
      <p:sp>
        <p:nvSpPr>
          <p:cNvPr id="6" name="Slide Number Placeholder 5"/>
          <p:cNvSpPr>
            <a:spLocks noGrp="1"/>
          </p:cNvSpPr>
          <p:nvPr>
            <p:ph type="sldNum" sz="quarter" idx="12"/>
          </p:nvPr>
        </p:nvSpPr>
        <p:spPr/>
        <p:txBody>
          <a:bodyPr/>
          <a:lstStyle/>
          <a:p>
            <a:pPr>
              <a:defRPr/>
            </a:pPr>
            <a:r>
              <a:rPr lang="en-US" dirty="0"/>
              <a:t>MH</a:t>
            </a:r>
          </a:p>
        </p:txBody>
      </p:sp>
    </p:spTree>
    <p:extLst>
      <p:ext uri="{BB962C8B-B14F-4D97-AF65-F5344CB8AC3E}">
        <p14:creationId xmlns:p14="http://schemas.microsoft.com/office/powerpoint/2010/main" val="3863787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FC5-B9EC-4F3B-ABB0-EC57C45C7E94}"/>
              </a:ext>
            </a:extLst>
          </p:cNvPr>
          <p:cNvSpPr>
            <a:spLocks noGrp="1"/>
          </p:cNvSpPr>
          <p:nvPr>
            <p:ph type="title"/>
          </p:nvPr>
        </p:nvSpPr>
        <p:spPr>
          <a:xfrm>
            <a:off x="152400" y="76200"/>
            <a:ext cx="8839200" cy="1219200"/>
          </a:xfrm>
          <a:solidFill>
            <a:schemeClr val="accent1">
              <a:lumMod val="50000"/>
            </a:schemeClr>
          </a:solidFill>
        </p:spPr>
        <p:txBody>
          <a:bodyPr>
            <a:normAutofit/>
          </a:bodyPr>
          <a:lstStyle/>
          <a:p>
            <a:pPr algn="ctr"/>
            <a:r>
              <a:rPr lang="en-US" b="1" dirty="0">
                <a:effectLst>
                  <a:outerShdw blurRad="38100" dist="38100" dir="2700000" algn="tl">
                    <a:srgbClr val="000000">
                      <a:alpha val="43137"/>
                    </a:srgbClr>
                  </a:outerShdw>
                </a:effectLst>
              </a:rPr>
              <a:t>Financial exploitation of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vulnerable adults </a:t>
            </a:r>
            <a:r>
              <a:rPr lang="en-US" b="1" i="1"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§18.2-178.1</a:t>
            </a:r>
            <a:br>
              <a:rPr lang="en-US" b="1" dirty="0">
                <a:effectLst>
                  <a:outerShdw blurRad="38100" dist="38100" dir="2700000" algn="tl">
                    <a:srgbClr val="000000">
                      <a:alpha val="43137"/>
                    </a:srgbClr>
                  </a:outerShdw>
                </a:effectLst>
              </a:rPr>
            </a:br>
            <a:r>
              <a:rPr kumimoji="0" lang="en-US" sz="1400" b="1" i="1" u="none" strike="noStrike" kern="1200" cap="all" spc="0" normalizeH="0" baseline="0" noProof="0" dirty="0">
                <a:ln w="3175" cmpd="sng">
                  <a:no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t>(Effective July 1, 2022)</a:t>
            </a:r>
            <a:endParaRPr lang="en-US" b="1" dirty="0"/>
          </a:p>
        </p:txBody>
      </p:sp>
      <p:sp>
        <p:nvSpPr>
          <p:cNvPr id="3" name="Content Placeholder 2">
            <a:extLst>
              <a:ext uri="{FF2B5EF4-FFF2-40B4-BE49-F238E27FC236}">
                <a16:creationId xmlns:a16="http://schemas.microsoft.com/office/drawing/2014/main" id="{45ECB1E3-268C-4C72-84C7-EF2703FD54E3}"/>
              </a:ext>
            </a:extLst>
          </p:cNvPr>
          <p:cNvSpPr>
            <a:spLocks noGrp="1"/>
          </p:cNvSpPr>
          <p:nvPr>
            <p:ph idx="1"/>
          </p:nvPr>
        </p:nvSpPr>
        <p:spPr>
          <a:xfrm>
            <a:off x="228600" y="1295400"/>
            <a:ext cx="8534400" cy="4953001"/>
          </a:xfrm>
        </p:spPr>
        <p:txBody>
          <a:bodyPr>
            <a:normAutofit/>
          </a:bodyPr>
          <a:lstStyle/>
          <a:p>
            <a:pPr algn="just"/>
            <a:r>
              <a:rPr lang="en-US" sz="2400" i="1" dirty="0">
                <a:solidFill>
                  <a:schemeClr val="bg1"/>
                </a:solidFill>
              </a:rPr>
              <a:t>A. It is unlawful for any person who </a:t>
            </a:r>
            <a:r>
              <a:rPr lang="en-US" sz="2400" b="1" i="1" dirty="0">
                <a:solidFill>
                  <a:srgbClr val="00B050"/>
                </a:solidFill>
              </a:rPr>
              <a:t>knows or should know </a:t>
            </a:r>
            <a:r>
              <a:rPr lang="en-US" sz="2400" i="1" dirty="0">
                <a:solidFill>
                  <a:schemeClr val="bg1"/>
                </a:solidFill>
              </a:rPr>
              <a:t>that another person is a </a:t>
            </a:r>
            <a:r>
              <a:rPr lang="en-US" sz="2400" b="1" i="1" dirty="0">
                <a:solidFill>
                  <a:schemeClr val="accent6"/>
                </a:solidFill>
              </a:rPr>
              <a:t>vulnerable adult </a:t>
            </a:r>
            <a:r>
              <a:rPr lang="en-US" sz="2400" i="1" dirty="0">
                <a:solidFill>
                  <a:schemeClr val="bg1"/>
                </a:solidFill>
              </a:rPr>
              <a:t>to, </a:t>
            </a:r>
            <a:r>
              <a:rPr lang="en-US" sz="2400" b="1" i="1" dirty="0">
                <a:solidFill>
                  <a:srgbClr val="00B050"/>
                </a:solidFill>
              </a:rPr>
              <a:t>through the use of that other person’s impairment</a:t>
            </a:r>
            <a:r>
              <a:rPr lang="en-US" sz="2400" i="1" dirty="0">
                <a:solidFill>
                  <a:schemeClr val="bg1"/>
                </a:solidFill>
              </a:rPr>
              <a:t>, </a:t>
            </a:r>
            <a:r>
              <a:rPr lang="en-US" sz="2400" b="1" i="1" dirty="0">
                <a:solidFill>
                  <a:srgbClr val="00B050"/>
                </a:solidFill>
              </a:rPr>
              <a:t>take, obtain, or convert money or other thing of value</a:t>
            </a:r>
            <a:r>
              <a:rPr lang="en-US" sz="2400" i="1" dirty="0">
                <a:solidFill>
                  <a:srgbClr val="00B050"/>
                </a:solidFill>
              </a:rPr>
              <a:t> </a:t>
            </a:r>
            <a:r>
              <a:rPr lang="en-US" sz="2400" i="1" dirty="0">
                <a:solidFill>
                  <a:schemeClr val="bg1"/>
                </a:solidFill>
              </a:rPr>
              <a:t>belonging to that other person </a:t>
            </a:r>
            <a:r>
              <a:rPr lang="en-US" sz="2400" b="1" i="1" dirty="0">
                <a:solidFill>
                  <a:srgbClr val="00B050"/>
                </a:solidFill>
              </a:rPr>
              <a:t>with the intent to permanently deprive </a:t>
            </a:r>
            <a:r>
              <a:rPr lang="en-US" sz="2400" i="1" dirty="0">
                <a:solidFill>
                  <a:schemeClr val="bg1"/>
                </a:solidFill>
              </a:rPr>
              <a:t>him thereof. Any person who violates this section shall be deemed guilty of larceny</a:t>
            </a:r>
            <a:r>
              <a:rPr lang="en-US" sz="2400" i="1" dirty="0"/>
              <a:t>.</a:t>
            </a:r>
          </a:p>
          <a:p>
            <a:pPr algn="just"/>
            <a:endParaRPr lang="en-US" sz="2400" i="1" dirty="0"/>
          </a:p>
          <a:p>
            <a:pPr algn="just"/>
            <a:r>
              <a:rPr lang="en-US" sz="2400" i="1" dirty="0">
                <a:solidFill>
                  <a:schemeClr val="bg1"/>
                </a:solidFill>
              </a:rPr>
              <a:t>.</a:t>
            </a:r>
          </a:p>
          <a:p>
            <a:pPr lvl="8" algn="just"/>
            <a:endParaRPr lang="en-US" sz="600" dirty="0">
              <a:solidFill>
                <a:schemeClr val="bg1"/>
              </a:solidFill>
            </a:endParaRPr>
          </a:p>
        </p:txBody>
      </p:sp>
      <p:sp>
        <p:nvSpPr>
          <p:cNvPr id="6" name="Slide Number Placeholder 5"/>
          <p:cNvSpPr>
            <a:spLocks noGrp="1"/>
          </p:cNvSpPr>
          <p:nvPr>
            <p:ph type="sldNum" sz="quarter" idx="12"/>
          </p:nvPr>
        </p:nvSpPr>
        <p:spPr/>
        <p:txBody>
          <a:bodyPr/>
          <a:lstStyle/>
          <a:p>
            <a:pPr>
              <a:defRPr/>
            </a:pPr>
            <a:r>
              <a:rPr lang="en-US" dirty="0">
                <a:solidFill>
                  <a:schemeClr val="bg1"/>
                </a:solidFill>
              </a:rPr>
              <a:t>MH</a:t>
            </a:r>
          </a:p>
        </p:txBody>
      </p:sp>
    </p:spTree>
    <p:extLst>
      <p:ext uri="{BB962C8B-B14F-4D97-AF65-F5344CB8AC3E}">
        <p14:creationId xmlns:p14="http://schemas.microsoft.com/office/powerpoint/2010/main" val="21956503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EB41F2-E181-4D4D-9131-A30F6B0AE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0" name="Freeform: Shape 9">
            <a:extLst>
              <a:ext uri="{FF2B5EF4-FFF2-40B4-BE49-F238E27FC236}">
                <a16:creationId xmlns:a16="http://schemas.microsoft.com/office/drawing/2014/main" id="{3D63CC92-C517-4C71-9222-4579252CD6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1"/>
            <a:ext cx="9144000" cy="170312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sz="1350"/>
          </a:p>
        </p:txBody>
      </p:sp>
      <p:sp>
        <p:nvSpPr>
          <p:cNvPr id="2" name="Title 1"/>
          <p:cNvSpPr>
            <a:spLocks noGrp="1"/>
          </p:cNvSpPr>
          <p:nvPr>
            <p:ph type="title"/>
          </p:nvPr>
        </p:nvSpPr>
        <p:spPr>
          <a:xfrm>
            <a:off x="838200" y="876058"/>
            <a:ext cx="7598569" cy="832757"/>
          </a:xfrm>
        </p:spPr>
        <p:txBody>
          <a:bodyPr>
            <a:noAutofit/>
          </a:bodyPr>
          <a:lstStyle/>
          <a:p>
            <a:pPr algn="ctr">
              <a:lnSpc>
                <a:spcPct val="90000"/>
              </a:lnSpc>
            </a:pPr>
            <a:r>
              <a:rPr lang="en-US" sz="3200" dirty="0"/>
              <a:t>Norman v. Commonwealth</a:t>
            </a:r>
            <a:br>
              <a:rPr lang="en-US" sz="3200" dirty="0"/>
            </a:br>
            <a:r>
              <a:rPr lang="en-US" sz="3200" dirty="0"/>
              <a:t>(15 Va. App. 1058148 2015 – unpublished)</a:t>
            </a:r>
          </a:p>
        </p:txBody>
      </p:sp>
      <p:pic>
        <p:nvPicPr>
          <p:cNvPr id="12" name="Picture 11">
            <a:extLst>
              <a:ext uri="{FF2B5EF4-FFF2-40B4-BE49-F238E27FC236}">
                <a16:creationId xmlns:a16="http://schemas.microsoft.com/office/drawing/2014/main" id="{40A39FDC-39F4-4CB7-873B-8D786EC0251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5900" b="63148"/>
          <a:stretch/>
        </p:blipFill>
        <p:spPr>
          <a:xfrm>
            <a:off x="3053443" y="857251"/>
            <a:ext cx="6088176" cy="170312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3" name="Content Placeholder 2"/>
          <p:cNvSpPr>
            <a:spLocks noGrp="1"/>
          </p:cNvSpPr>
          <p:nvPr>
            <p:ph idx="1"/>
          </p:nvPr>
        </p:nvSpPr>
        <p:spPr>
          <a:xfrm>
            <a:off x="514351" y="2801680"/>
            <a:ext cx="8115300" cy="2398970"/>
          </a:xfrm>
        </p:spPr>
        <p:txBody>
          <a:bodyPr>
            <a:normAutofit/>
          </a:bodyPr>
          <a:lstStyle/>
          <a:p>
            <a:pPr algn="just"/>
            <a:r>
              <a:rPr lang="en-US" sz="2400" dirty="0">
                <a:solidFill>
                  <a:schemeClr val="bg1"/>
                </a:solidFill>
              </a:rPr>
              <a:t>“. . . Trial judges need not blind themselves to these realities when they make factual determinations. </a:t>
            </a:r>
            <a:r>
              <a:rPr lang="en-US" sz="2400" b="1" dirty="0">
                <a:solidFill>
                  <a:srgbClr val="FF0000"/>
                </a:solidFill>
              </a:rPr>
              <a:t>Trial courts may accept or reject the victim’s testimony as plausible, depending on the facts of each case. </a:t>
            </a:r>
            <a:r>
              <a:rPr lang="en-US" sz="2400" dirty="0">
                <a:solidFill>
                  <a:schemeClr val="bg1"/>
                </a:solidFill>
              </a:rPr>
              <a:t>The trial court’s factual conclusions here were neither plainly wrong nor were they without evidence to support them.”</a:t>
            </a:r>
          </a:p>
        </p:txBody>
      </p:sp>
      <p:sp>
        <p:nvSpPr>
          <p:cNvPr id="6" name="Slide Number Placeholder 5"/>
          <p:cNvSpPr>
            <a:spLocks noGrp="1"/>
          </p:cNvSpPr>
          <p:nvPr>
            <p:ph type="sldNum" sz="quarter" idx="12"/>
          </p:nvPr>
        </p:nvSpPr>
        <p:spPr/>
        <p:txBody>
          <a:bodyPr/>
          <a:lstStyle/>
          <a:p>
            <a:pPr>
              <a:defRPr/>
            </a:pPr>
            <a:r>
              <a:rPr lang="en-US" dirty="0"/>
              <a:t>MH</a:t>
            </a:r>
          </a:p>
        </p:txBody>
      </p:sp>
    </p:spTree>
    <p:extLst>
      <p:ext uri="{BB962C8B-B14F-4D97-AF65-F5344CB8AC3E}">
        <p14:creationId xmlns:p14="http://schemas.microsoft.com/office/powerpoint/2010/main" val="4197603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5F65CD9-825D-44BD-8681-D42D260D4C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2F64C47-BE0B-4DA4-A62F-C6922DD208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3094482"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3"/>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38914" name="Rectangle 2"/>
          <p:cNvSpPr>
            <a:spLocks noGrp="1" noChangeArrowheads="1"/>
          </p:cNvSpPr>
          <p:nvPr>
            <p:ph type="title"/>
          </p:nvPr>
        </p:nvSpPr>
        <p:spPr>
          <a:xfrm>
            <a:off x="152400" y="643466"/>
            <a:ext cx="2819400" cy="4995333"/>
          </a:xfrm>
        </p:spPr>
        <p:txBody>
          <a:bodyPr>
            <a:normAutofit/>
          </a:bodyPr>
          <a:lstStyle/>
          <a:p>
            <a:pPr algn="ctr" eaLnBrk="1" hangingPunct="1">
              <a:defRPr/>
            </a:pPr>
            <a:r>
              <a:rPr lang="en-US" b="1" dirty="0">
                <a:solidFill>
                  <a:srgbClr val="FFFFFF"/>
                </a:solidFill>
              </a:rPr>
              <a:t>Detailed Documentation</a:t>
            </a:r>
          </a:p>
        </p:txBody>
      </p:sp>
      <p:graphicFrame>
        <p:nvGraphicFramePr>
          <p:cNvPr id="38917" name="Rectangle 3">
            <a:extLst>
              <a:ext uri="{FF2B5EF4-FFF2-40B4-BE49-F238E27FC236}">
                <a16:creationId xmlns:a16="http://schemas.microsoft.com/office/drawing/2014/main" id="{9D0C3389-D6E9-404C-8956-25774C771130}"/>
              </a:ext>
            </a:extLst>
          </p:cNvPr>
          <p:cNvGraphicFramePr>
            <a:graphicFrameLocks noGrp="1"/>
          </p:cNvGraphicFramePr>
          <p:nvPr>
            <p:ph idx="1"/>
            <p:extLst>
              <p:ext uri="{D42A27DB-BD31-4B8C-83A1-F6EECF244321}">
                <p14:modId xmlns:p14="http://schemas.microsoft.com/office/powerpoint/2010/main" val="3530438779"/>
              </p:ext>
            </p:extLst>
          </p:nvPr>
        </p:nvGraphicFramePr>
        <p:xfrm>
          <a:off x="3276600" y="228599"/>
          <a:ext cx="5715000" cy="6400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a:xfrm flipH="1">
            <a:off x="8229600" y="6096000"/>
            <a:ext cx="380999" cy="152401"/>
          </a:xfrm>
        </p:spPr>
        <p:txBody>
          <a:bodyPr/>
          <a:lstStyle/>
          <a:p>
            <a:pPr>
              <a:defRPr/>
            </a:pPr>
            <a:r>
              <a:rPr lang="en-US" dirty="0">
                <a:solidFill>
                  <a:schemeClr val="bg1"/>
                </a:solidFill>
              </a:rPr>
              <a:t>TM</a:t>
            </a:r>
          </a:p>
        </p:txBody>
      </p:sp>
    </p:spTree>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A2AE0-0E90-4C8E-A56E-29724A652643}"/>
              </a:ext>
            </a:extLst>
          </p:cNvPr>
          <p:cNvSpPr>
            <a:spLocks noGrp="1"/>
          </p:cNvSpPr>
          <p:nvPr>
            <p:ph type="title"/>
          </p:nvPr>
        </p:nvSpPr>
        <p:spPr>
          <a:xfrm>
            <a:off x="228600" y="152401"/>
            <a:ext cx="8763000" cy="762000"/>
          </a:xfrm>
          <a:solidFill>
            <a:schemeClr val="accent1">
              <a:lumMod val="50000"/>
            </a:schemeClr>
          </a:solidFill>
        </p:spPr>
        <p:txBody>
          <a:bodyPr>
            <a:normAutofit/>
          </a:bodyPr>
          <a:lstStyle/>
          <a:p>
            <a:pPr algn="ctr"/>
            <a:r>
              <a:rPr lang="en-US" sz="4000" b="1" dirty="0"/>
              <a:t>Detailed reports</a:t>
            </a:r>
          </a:p>
        </p:txBody>
      </p:sp>
      <p:sp>
        <p:nvSpPr>
          <p:cNvPr id="3" name="Content Placeholder 2">
            <a:extLst>
              <a:ext uri="{FF2B5EF4-FFF2-40B4-BE49-F238E27FC236}">
                <a16:creationId xmlns:a16="http://schemas.microsoft.com/office/drawing/2014/main" id="{82AA4C80-CC6D-488D-966D-3DF14FC39FF0}"/>
              </a:ext>
            </a:extLst>
          </p:cNvPr>
          <p:cNvSpPr>
            <a:spLocks noGrp="1"/>
          </p:cNvSpPr>
          <p:nvPr>
            <p:ph idx="1"/>
          </p:nvPr>
        </p:nvSpPr>
        <p:spPr>
          <a:xfrm>
            <a:off x="228600" y="914400"/>
            <a:ext cx="8763000" cy="5791200"/>
          </a:xfrm>
          <a:solidFill>
            <a:schemeClr val="tx1"/>
          </a:solidFill>
        </p:spPr>
        <p:txBody>
          <a:bodyPr>
            <a:normAutofit lnSpcReduction="10000"/>
          </a:bodyPr>
          <a:lstStyle/>
          <a:p>
            <a:pPr marL="742950" marR="0" lvl="1" indent="-285750" algn="just">
              <a:spcBef>
                <a:spcPts val="0"/>
              </a:spcBef>
              <a:spcAft>
                <a:spcPts val="0"/>
              </a:spcAft>
              <a:buClr>
                <a:schemeClr val="bg2">
                  <a:lumMod val="50000"/>
                </a:schemeClr>
              </a:buClr>
              <a:buFont typeface="Wingdings" panose="05000000000000000000" pitchFamily="2" charset="2"/>
              <a:buChar char=""/>
              <a:tabLst>
                <a:tab pos="457200" algn="l"/>
                <a:tab pos="914400" algn="l"/>
                <a:tab pos="1371600" algn="l"/>
                <a:tab pos="1813560" algn="l"/>
                <a:tab pos="2266950" algn="l"/>
                <a:tab pos="2720340" algn="l"/>
                <a:tab pos="3173730" algn="l"/>
              </a:tabLst>
            </a:pPr>
            <a:r>
              <a:rPr lang="en-US" sz="2400" dirty="0">
                <a:solidFill>
                  <a:schemeClr val="bg2">
                    <a:lumMod val="50000"/>
                  </a:schemeClr>
                </a:solidFill>
                <a:effectLst/>
                <a:ea typeface="Times New Roman" panose="02020603050405020304" pitchFamily="18" charset="0"/>
                <a:cs typeface="Times New Roman" panose="02020603050405020304" pitchFamily="18" charset="0"/>
              </a:rPr>
              <a:t>Excited utterance or spontaneous statements </a:t>
            </a:r>
          </a:p>
          <a:p>
            <a:pPr marL="742950" marR="0" lvl="1" indent="-285750" algn="just">
              <a:spcBef>
                <a:spcPts val="0"/>
              </a:spcBef>
              <a:spcAft>
                <a:spcPts val="0"/>
              </a:spcAft>
              <a:buClr>
                <a:schemeClr val="bg2">
                  <a:lumMod val="50000"/>
                </a:schemeClr>
              </a:buClr>
              <a:buFont typeface="Wingdings" panose="05000000000000000000" pitchFamily="2" charset="2"/>
              <a:buChar char=""/>
              <a:tabLst>
                <a:tab pos="457200" algn="l"/>
                <a:tab pos="914400" algn="l"/>
                <a:tab pos="1371600" algn="l"/>
                <a:tab pos="1813560" algn="l"/>
                <a:tab pos="2266950" algn="l"/>
                <a:tab pos="2720340" algn="l"/>
                <a:tab pos="3173730" algn="l"/>
              </a:tabLst>
            </a:pPr>
            <a:r>
              <a:rPr lang="en-US" sz="2400" dirty="0">
                <a:solidFill>
                  <a:schemeClr val="bg2">
                    <a:lumMod val="50000"/>
                  </a:schemeClr>
                </a:solidFill>
                <a:effectLst/>
                <a:ea typeface="Times New Roman" panose="02020603050405020304" pitchFamily="18" charset="0"/>
                <a:cs typeface="Times New Roman" panose="02020603050405020304" pitchFamily="18" charset="0"/>
              </a:rPr>
              <a:t>Condition of the crime scene</a:t>
            </a:r>
          </a:p>
          <a:p>
            <a:pPr lvl="2" algn="just">
              <a:spcAft>
                <a:spcPts val="0"/>
              </a:spcAft>
              <a:buClr>
                <a:schemeClr val="bg2">
                  <a:lumMod val="50000"/>
                </a:schemeClr>
              </a:buClr>
              <a:buFont typeface="Wingdings" panose="05000000000000000000" pitchFamily="2" charset="2"/>
              <a:buChar char=""/>
              <a:tabLst>
                <a:tab pos="457200" algn="l"/>
                <a:tab pos="914400" algn="l"/>
                <a:tab pos="1371600" algn="l"/>
                <a:tab pos="1813560" algn="l"/>
                <a:tab pos="2266950" algn="l"/>
                <a:tab pos="2720340" algn="l"/>
                <a:tab pos="3173730" algn="l"/>
              </a:tabLst>
            </a:pPr>
            <a:r>
              <a:rPr lang="en-US" sz="2400" dirty="0">
                <a:solidFill>
                  <a:schemeClr val="bg2">
                    <a:lumMod val="50000"/>
                  </a:schemeClr>
                </a:solidFill>
                <a:ea typeface="Times New Roman" panose="02020603050405020304" pitchFamily="18" charset="0"/>
                <a:cs typeface="Times New Roman" panose="02020603050405020304" pitchFamily="18" charset="0"/>
              </a:rPr>
              <a:t>What did you see, hear, and smell?</a:t>
            </a:r>
            <a:endParaRPr lang="en-US" sz="2400" dirty="0">
              <a:solidFill>
                <a:schemeClr val="bg2">
                  <a:lumMod val="50000"/>
                </a:schemeClr>
              </a:solidFill>
              <a:effectLst/>
              <a:ea typeface="Times New Roman" panose="02020603050405020304" pitchFamily="18" charset="0"/>
              <a:cs typeface="Times New Roman" panose="02020603050405020304" pitchFamily="18" charset="0"/>
            </a:endParaRPr>
          </a:p>
          <a:p>
            <a:pPr marL="742950" marR="0" lvl="1" indent="-285750" algn="just">
              <a:spcBef>
                <a:spcPts val="0"/>
              </a:spcBef>
              <a:spcAft>
                <a:spcPts val="0"/>
              </a:spcAft>
              <a:buClr>
                <a:schemeClr val="bg2">
                  <a:lumMod val="50000"/>
                </a:schemeClr>
              </a:buClr>
              <a:buFont typeface="Wingdings" panose="05000000000000000000" pitchFamily="2" charset="2"/>
              <a:buChar char=""/>
              <a:tabLst>
                <a:tab pos="457200" algn="l"/>
                <a:tab pos="914400" algn="l"/>
                <a:tab pos="1371600" algn="l"/>
                <a:tab pos="1813560" algn="l"/>
                <a:tab pos="2266950" algn="l"/>
                <a:tab pos="2720340" algn="l"/>
                <a:tab pos="3173730" algn="l"/>
              </a:tabLst>
            </a:pPr>
            <a:r>
              <a:rPr lang="en-US" sz="2400" dirty="0">
                <a:solidFill>
                  <a:schemeClr val="bg2">
                    <a:lumMod val="50000"/>
                  </a:schemeClr>
                </a:solidFill>
                <a:effectLst/>
                <a:ea typeface="Times New Roman" panose="02020603050405020304" pitchFamily="18" charset="0"/>
                <a:cs typeface="Times New Roman" panose="02020603050405020304" pitchFamily="18" charset="0"/>
              </a:rPr>
              <a:t>Relationship of the parties </a:t>
            </a:r>
          </a:p>
          <a:p>
            <a:pPr marL="742950" marR="0" lvl="1" indent="-285750" algn="just">
              <a:spcBef>
                <a:spcPts val="0"/>
              </a:spcBef>
              <a:spcAft>
                <a:spcPts val="0"/>
              </a:spcAft>
              <a:buClr>
                <a:schemeClr val="bg2">
                  <a:lumMod val="50000"/>
                </a:schemeClr>
              </a:buClr>
              <a:buFont typeface="Wingdings" panose="05000000000000000000" pitchFamily="2" charset="2"/>
              <a:buChar char=""/>
              <a:tabLst>
                <a:tab pos="457200" algn="l"/>
                <a:tab pos="914400" algn="l"/>
                <a:tab pos="1371600" algn="l"/>
                <a:tab pos="1813560" algn="l"/>
                <a:tab pos="2266950" algn="l"/>
                <a:tab pos="2720340" algn="l"/>
                <a:tab pos="3173730" algn="l"/>
              </a:tabLst>
            </a:pPr>
            <a:r>
              <a:rPr lang="en-US" sz="2400" dirty="0">
                <a:solidFill>
                  <a:schemeClr val="bg2">
                    <a:lumMod val="50000"/>
                  </a:schemeClr>
                </a:solidFill>
                <a:effectLst/>
                <a:ea typeface="Times New Roman" panose="02020603050405020304" pitchFamily="18" charset="0"/>
                <a:cs typeface="Times New Roman" panose="02020603050405020304" pitchFamily="18" charset="0"/>
              </a:rPr>
              <a:t>Contact information for all parties and witnesses</a:t>
            </a:r>
          </a:p>
          <a:p>
            <a:pPr marL="742950" marR="0" lvl="1" indent="-285750" algn="just">
              <a:spcBef>
                <a:spcPts val="0"/>
              </a:spcBef>
              <a:spcAft>
                <a:spcPts val="0"/>
              </a:spcAft>
              <a:buClr>
                <a:schemeClr val="bg2">
                  <a:lumMod val="50000"/>
                </a:schemeClr>
              </a:buClr>
              <a:buFont typeface="Wingdings" panose="05000000000000000000" pitchFamily="2" charset="2"/>
              <a:buChar char=""/>
              <a:tabLst>
                <a:tab pos="457200" algn="l"/>
                <a:tab pos="914400" algn="l"/>
                <a:tab pos="1371600" algn="l"/>
                <a:tab pos="1813560" algn="l"/>
                <a:tab pos="2266950" algn="l"/>
                <a:tab pos="2720340" algn="l"/>
                <a:tab pos="3173730" algn="l"/>
              </a:tabLst>
            </a:pPr>
            <a:r>
              <a:rPr lang="en-US" sz="2400" dirty="0">
                <a:solidFill>
                  <a:schemeClr val="bg2">
                    <a:lumMod val="50000"/>
                  </a:schemeClr>
                </a:solidFill>
                <a:effectLst/>
                <a:ea typeface="Times New Roman" panose="02020603050405020304" pitchFamily="18" charset="0"/>
                <a:cs typeface="Times New Roman" panose="02020603050405020304" pitchFamily="18" charset="0"/>
              </a:rPr>
              <a:t>Facts and circumstances surrounding the initial call for service</a:t>
            </a:r>
          </a:p>
          <a:p>
            <a:pPr marL="742950" marR="0" lvl="1" indent="-285750" algn="just">
              <a:spcBef>
                <a:spcPts val="0"/>
              </a:spcBef>
              <a:spcAft>
                <a:spcPts val="0"/>
              </a:spcAft>
              <a:buClr>
                <a:schemeClr val="bg2">
                  <a:lumMod val="50000"/>
                </a:schemeClr>
              </a:buClr>
              <a:buFont typeface="Wingdings" panose="05000000000000000000" pitchFamily="2" charset="2"/>
              <a:buChar char=""/>
              <a:tabLst>
                <a:tab pos="457200" algn="l"/>
                <a:tab pos="914400" algn="l"/>
                <a:tab pos="1371600" algn="l"/>
                <a:tab pos="1813560" algn="l"/>
                <a:tab pos="2266950" algn="l"/>
                <a:tab pos="2720340" algn="l"/>
                <a:tab pos="3173730" algn="l"/>
              </a:tabLst>
            </a:pPr>
            <a:r>
              <a:rPr lang="en-US" sz="2400" dirty="0">
                <a:solidFill>
                  <a:schemeClr val="bg2">
                    <a:lumMod val="50000"/>
                  </a:schemeClr>
                </a:solidFill>
                <a:effectLst/>
                <a:ea typeface="Times New Roman" panose="02020603050405020304" pitchFamily="18" charset="0"/>
                <a:cs typeface="Times New Roman" panose="02020603050405020304" pitchFamily="18" charset="0"/>
              </a:rPr>
              <a:t>Detailed account from both parties as to what occurred</a:t>
            </a:r>
          </a:p>
          <a:p>
            <a:pPr marL="742950" marR="0" lvl="1" indent="-285750" algn="just">
              <a:spcBef>
                <a:spcPts val="0"/>
              </a:spcBef>
              <a:spcAft>
                <a:spcPts val="0"/>
              </a:spcAft>
              <a:buClr>
                <a:schemeClr val="bg2">
                  <a:lumMod val="50000"/>
                </a:schemeClr>
              </a:buClr>
              <a:buFont typeface="Wingdings" panose="05000000000000000000" pitchFamily="2" charset="2"/>
              <a:buChar char=""/>
              <a:tabLst>
                <a:tab pos="457200" algn="l"/>
                <a:tab pos="914400" algn="l"/>
                <a:tab pos="1371600" algn="l"/>
                <a:tab pos="1813560" algn="l"/>
                <a:tab pos="2266950" algn="l"/>
                <a:tab pos="2720340" algn="l"/>
                <a:tab pos="3173730" algn="l"/>
              </a:tabLst>
            </a:pPr>
            <a:r>
              <a:rPr lang="en-US" sz="2400" dirty="0">
                <a:solidFill>
                  <a:schemeClr val="bg2">
                    <a:lumMod val="50000"/>
                  </a:schemeClr>
                </a:solidFill>
                <a:effectLst/>
                <a:ea typeface="Times New Roman" panose="02020603050405020304" pitchFamily="18" charset="0"/>
                <a:cs typeface="Times New Roman" panose="02020603050405020304" pitchFamily="18" charset="0"/>
              </a:rPr>
              <a:t>Statements of any witnesses</a:t>
            </a:r>
          </a:p>
          <a:p>
            <a:pPr marL="742950" marR="0" lvl="1" indent="-285750" algn="just">
              <a:spcBef>
                <a:spcPts val="0"/>
              </a:spcBef>
              <a:spcAft>
                <a:spcPts val="0"/>
              </a:spcAft>
              <a:buClr>
                <a:schemeClr val="bg2">
                  <a:lumMod val="50000"/>
                </a:schemeClr>
              </a:buClr>
              <a:buFont typeface="Wingdings" panose="05000000000000000000" pitchFamily="2" charset="2"/>
              <a:buChar char=""/>
              <a:tabLst>
                <a:tab pos="457200" algn="l"/>
                <a:tab pos="914400" algn="l"/>
                <a:tab pos="1371600" algn="l"/>
                <a:tab pos="1813560" algn="l"/>
                <a:tab pos="2266950" algn="l"/>
                <a:tab pos="2720340" algn="l"/>
                <a:tab pos="3173730" algn="l"/>
              </a:tabLst>
            </a:pPr>
            <a:r>
              <a:rPr lang="en-US" sz="2400" dirty="0">
                <a:solidFill>
                  <a:schemeClr val="bg2">
                    <a:lumMod val="50000"/>
                  </a:schemeClr>
                </a:solidFill>
                <a:effectLst/>
                <a:ea typeface="Times New Roman" panose="02020603050405020304" pitchFamily="18" charset="0"/>
                <a:cs typeface="Times New Roman" panose="02020603050405020304" pitchFamily="18" charset="0"/>
              </a:rPr>
              <a:t>The emotional state of all parties</a:t>
            </a:r>
          </a:p>
          <a:p>
            <a:pPr marL="742950" marR="0" lvl="1" indent="-285750" algn="just">
              <a:spcBef>
                <a:spcPts val="0"/>
              </a:spcBef>
              <a:spcAft>
                <a:spcPts val="0"/>
              </a:spcAft>
              <a:buClr>
                <a:schemeClr val="bg2">
                  <a:lumMod val="50000"/>
                </a:schemeClr>
              </a:buClr>
              <a:buFont typeface="Wingdings" panose="05000000000000000000" pitchFamily="2" charset="2"/>
              <a:buChar char=""/>
              <a:tabLst>
                <a:tab pos="457200" algn="l"/>
                <a:tab pos="914400" algn="l"/>
                <a:tab pos="1371600" algn="l"/>
                <a:tab pos="1813560" algn="l"/>
                <a:tab pos="2266950" algn="l"/>
                <a:tab pos="2720340" algn="l"/>
                <a:tab pos="3173730" algn="l"/>
              </a:tabLst>
            </a:pPr>
            <a:r>
              <a:rPr lang="en-US" sz="2400" dirty="0">
                <a:solidFill>
                  <a:schemeClr val="bg2">
                    <a:lumMod val="50000"/>
                  </a:schemeClr>
                </a:solidFill>
                <a:effectLst/>
                <a:ea typeface="Times New Roman" panose="02020603050405020304" pitchFamily="18" charset="0"/>
                <a:cs typeface="Times New Roman" panose="02020603050405020304" pitchFamily="18" charset="0"/>
              </a:rPr>
              <a:t>Injuries, who caused them, and the weapons or objects that were used</a:t>
            </a:r>
          </a:p>
          <a:p>
            <a:pPr marL="742950" marR="0" lvl="1" indent="-285750" algn="just">
              <a:spcBef>
                <a:spcPts val="0"/>
              </a:spcBef>
              <a:spcAft>
                <a:spcPts val="0"/>
              </a:spcAft>
              <a:buClr>
                <a:schemeClr val="bg2">
                  <a:lumMod val="50000"/>
                </a:schemeClr>
              </a:buClr>
              <a:buFont typeface="Wingdings" panose="05000000000000000000" pitchFamily="2" charset="2"/>
              <a:buChar char=""/>
              <a:tabLst>
                <a:tab pos="457200" algn="l"/>
                <a:tab pos="914400" algn="l"/>
                <a:tab pos="1371600" algn="l"/>
                <a:tab pos="1813560" algn="l"/>
                <a:tab pos="2266950" algn="l"/>
                <a:tab pos="2720340" algn="l"/>
                <a:tab pos="3173730" algn="l"/>
              </a:tabLst>
            </a:pPr>
            <a:r>
              <a:rPr lang="en-US" sz="2400" dirty="0">
                <a:solidFill>
                  <a:schemeClr val="bg2">
                    <a:lumMod val="50000"/>
                  </a:schemeClr>
                </a:solidFill>
                <a:effectLst/>
                <a:ea typeface="Times New Roman" panose="02020603050405020304" pitchFamily="18" charset="0"/>
                <a:cs typeface="Times New Roman" panose="02020603050405020304" pitchFamily="18" charset="0"/>
              </a:rPr>
              <a:t>Current or previous threats made against the victim</a:t>
            </a:r>
          </a:p>
          <a:p>
            <a:pPr marL="742950" marR="0" lvl="1" indent="-285750" algn="just">
              <a:spcBef>
                <a:spcPts val="0"/>
              </a:spcBef>
              <a:spcAft>
                <a:spcPts val="0"/>
              </a:spcAft>
              <a:buClr>
                <a:schemeClr val="bg2">
                  <a:lumMod val="50000"/>
                </a:schemeClr>
              </a:buClr>
              <a:buFont typeface="Wingdings" panose="05000000000000000000" pitchFamily="2" charset="2"/>
              <a:buChar char=""/>
              <a:tabLst>
                <a:tab pos="457200" algn="l"/>
                <a:tab pos="914400" algn="l"/>
                <a:tab pos="1371600" algn="l"/>
                <a:tab pos="1813560" algn="l"/>
                <a:tab pos="2266950" algn="l"/>
                <a:tab pos="2720340" algn="l"/>
                <a:tab pos="3173730" algn="l"/>
              </a:tabLst>
            </a:pPr>
            <a:r>
              <a:rPr lang="en-US" sz="2400" dirty="0">
                <a:solidFill>
                  <a:schemeClr val="bg2">
                    <a:lumMod val="50000"/>
                  </a:schemeClr>
                </a:solidFill>
                <a:effectLst/>
                <a:ea typeface="Times New Roman" panose="02020603050405020304" pitchFamily="18" charset="0"/>
                <a:cs typeface="Times New Roman" panose="02020603050405020304" pitchFamily="18" charset="0"/>
              </a:rPr>
              <a:t>Damage to property or injury to pets</a:t>
            </a:r>
          </a:p>
          <a:p>
            <a:pPr marL="742950" marR="0" lvl="1" indent="-285750" algn="just">
              <a:spcBef>
                <a:spcPts val="0"/>
              </a:spcBef>
              <a:spcAft>
                <a:spcPts val="0"/>
              </a:spcAft>
              <a:buClr>
                <a:schemeClr val="bg2">
                  <a:lumMod val="50000"/>
                </a:schemeClr>
              </a:buClr>
              <a:buFont typeface="Wingdings" panose="05000000000000000000" pitchFamily="2" charset="2"/>
              <a:buChar char=""/>
              <a:tabLst>
                <a:tab pos="457200" algn="l"/>
                <a:tab pos="914400" algn="l"/>
                <a:tab pos="1371600" algn="l"/>
                <a:tab pos="1813560" algn="l"/>
                <a:tab pos="2266950" algn="l"/>
                <a:tab pos="2720340" algn="l"/>
                <a:tab pos="3173730" algn="l"/>
              </a:tabLst>
            </a:pPr>
            <a:r>
              <a:rPr lang="en-US" sz="2400" dirty="0">
                <a:solidFill>
                  <a:schemeClr val="bg2">
                    <a:lumMod val="50000"/>
                  </a:schemeClr>
                </a:solidFill>
                <a:effectLst/>
                <a:ea typeface="Times New Roman" panose="02020603050405020304" pitchFamily="18" charset="0"/>
                <a:cs typeface="Times New Roman" panose="02020603050405020304" pitchFamily="18" charset="0"/>
              </a:rPr>
              <a:t>Allegations of strangulation</a:t>
            </a:r>
          </a:p>
          <a:p>
            <a:pPr marL="742950" marR="0" lvl="1" indent="-285750" algn="just">
              <a:spcBef>
                <a:spcPts val="0"/>
              </a:spcBef>
              <a:spcAft>
                <a:spcPts val="0"/>
              </a:spcAft>
              <a:buClr>
                <a:schemeClr val="bg2">
                  <a:lumMod val="50000"/>
                </a:schemeClr>
              </a:buClr>
              <a:buFont typeface="Wingdings" panose="05000000000000000000" pitchFamily="2" charset="2"/>
              <a:buChar char=""/>
              <a:tabLst>
                <a:tab pos="457200" algn="l"/>
                <a:tab pos="914400" algn="l"/>
                <a:tab pos="1371600" algn="l"/>
                <a:tab pos="1813560" algn="l"/>
                <a:tab pos="2266950" algn="l"/>
                <a:tab pos="2720340" algn="l"/>
                <a:tab pos="3173730" algn="l"/>
              </a:tabLst>
            </a:pPr>
            <a:r>
              <a:rPr lang="en-US" sz="2400" dirty="0">
                <a:solidFill>
                  <a:schemeClr val="bg2">
                    <a:lumMod val="50000"/>
                  </a:schemeClr>
                </a:solidFill>
                <a:effectLst/>
                <a:ea typeface="Times New Roman" panose="02020603050405020304" pitchFamily="18" charset="0"/>
                <a:cs typeface="Times New Roman" panose="02020603050405020304" pitchFamily="18" charset="0"/>
              </a:rPr>
              <a:t>Allegations of forced sexual contact</a:t>
            </a:r>
          </a:p>
          <a:p>
            <a:pPr marL="742950" marR="0" lvl="1" indent="-285750" algn="just">
              <a:spcBef>
                <a:spcPts val="0"/>
              </a:spcBef>
              <a:spcAft>
                <a:spcPts val="0"/>
              </a:spcAft>
              <a:buClr>
                <a:schemeClr val="bg2">
                  <a:lumMod val="50000"/>
                </a:schemeClr>
              </a:buClr>
              <a:buFont typeface="Wingdings" panose="05000000000000000000" pitchFamily="2" charset="2"/>
              <a:buChar char=""/>
              <a:tabLst>
                <a:tab pos="457200" algn="l"/>
                <a:tab pos="914400" algn="l"/>
                <a:tab pos="1371600" algn="l"/>
                <a:tab pos="1813560" algn="l"/>
                <a:tab pos="2266950" algn="l"/>
                <a:tab pos="2720340" algn="l"/>
                <a:tab pos="3173730" algn="l"/>
              </a:tabLst>
            </a:pPr>
            <a:r>
              <a:rPr lang="en-US" sz="2400" dirty="0">
                <a:solidFill>
                  <a:schemeClr val="bg2">
                    <a:lumMod val="50000"/>
                  </a:schemeClr>
                </a:solidFill>
                <a:ea typeface="Times New Roman" panose="02020603050405020304" pitchFamily="18" charset="0"/>
                <a:cs typeface="Times New Roman" panose="02020603050405020304" pitchFamily="18" charset="0"/>
              </a:rPr>
              <a:t>Allegations of stalking behavior                                                 </a:t>
            </a:r>
            <a:r>
              <a:rPr lang="en-US" sz="1000" dirty="0">
                <a:solidFill>
                  <a:schemeClr val="bg2">
                    <a:lumMod val="50000"/>
                  </a:schemeClr>
                </a:solidFill>
                <a:ea typeface="Times New Roman" panose="02020603050405020304" pitchFamily="18" charset="0"/>
                <a:cs typeface="Times New Roman" panose="02020603050405020304" pitchFamily="18" charset="0"/>
              </a:rPr>
              <a:t>TM</a:t>
            </a:r>
            <a:endParaRPr lang="en-US" sz="1000" dirty="0">
              <a:solidFill>
                <a:schemeClr val="bg2">
                  <a:lumMod val="50000"/>
                </a:schemeClr>
              </a:solidFill>
              <a:effectLst/>
              <a:ea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96F8F80E-0BD1-4B27-A6EA-400085FA7C89}" type="slidenum">
              <a:rPr lang="en-US" smtClean="0"/>
              <a:pPr>
                <a:defRPr/>
              </a:pPr>
              <a:t>62</a:t>
            </a:fld>
            <a:endParaRPr lang="en-US"/>
          </a:p>
        </p:txBody>
      </p:sp>
    </p:spTree>
    <p:extLst>
      <p:ext uri="{BB962C8B-B14F-4D97-AF65-F5344CB8AC3E}">
        <p14:creationId xmlns:p14="http://schemas.microsoft.com/office/powerpoint/2010/main" val="511919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C5AC4-F2F6-4930-8EED-63EA7E821DD6}"/>
              </a:ext>
            </a:extLst>
          </p:cNvPr>
          <p:cNvSpPr>
            <a:spLocks noGrp="1"/>
          </p:cNvSpPr>
          <p:nvPr>
            <p:ph type="title"/>
          </p:nvPr>
        </p:nvSpPr>
        <p:spPr>
          <a:xfrm>
            <a:off x="228600" y="152400"/>
            <a:ext cx="8763000" cy="761999"/>
          </a:xfrm>
          <a:solidFill>
            <a:schemeClr val="accent1">
              <a:lumMod val="50000"/>
            </a:schemeClr>
          </a:solidFill>
        </p:spPr>
        <p:txBody>
          <a:bodyPr>
            <a:normAutofit/>
          </a:bodyPr>
          <a:lstStyle/>
          <a:p>
            <a:pPr algn="ctr"/>
            <a:r>
              <a:rPr lang="en-US" sz="4000" b="1" dirty="0"/>
              <a:t>Detailed reports</a:t>
            </a:r>
          </a:p>
        </p:txBody>
      </p:sp>
      <p:sp>
        <p:nvSpPr>
          <p:cNvPr id="3" name="Content Placeholder 2">
            <a:extLst>
              <a:ext uri="{FF2B5EF4-FFF2-40B4-BE49-F238E27FC236}">
                <a16:creationId xmlns:a16="http://schemas.microsoft.com/office/drawing/2014/main" id="{7E4A3363-31A9-49C0-BFC0-A7CBBD41D0A5}"/>
              </a:ext>
            </a:extLst>
          </p:cNvPr>
          <p:cNvSpPr>
            <a:spLocks noGrp="1"/>
          </p:cNvSpPr>
          <p:nvPr>
            <p:ph idx="1"/>
          </p:nvPr>
        </p:nvSpPr>
        <p:spPr>
          <a:xfrm>
            <a:off x="228600" y="1047749"/>
            <a:ext cx="8686800" cy="5524501"/>
          </a:xfrm>
        </p:spPr>
        <p:txBody>
          <a:bodyPr>
            <a:normAutofit lnSpcReduction="10000"/>
          </a:bodyPr>
          <a:lstStyle/>
          <a:p>
            <a:pPr marR="0" lvl="1" algn="just">
              <a:spcBef>
                <a:spcPts val="0"/>
              </a:spcBef>
              <a:spcAft>
                <a:spcPts val="0"/>
              </a:spcAft>
              <a:buClr>
                <a:schemeClr val="bg2">
                  <a:lumMod val="50000"/>
                </a:schemeClr>
              </a:buClr>
              <a:buFont typeface="Wingdings" panose="05000000000000000000" pitchFamily="2" charset="2"/>
              <a:buChar char="§"/>
              <a:tabLst>
                <a:tab pos="457200" algn="l"/>
                <a:tab pos="914400" algn="l"/>
                <a:tab pos="1371600" algn="l"/>
                <a:tab pos="1813560" algn="l"/>
                <a:tab pos="2266950" algn="l"/>
                <a:tab pos="2720340" algn="l"/>
                <a:tab pos="3173730" algn="l"/>
              </a:tabLst>
            </a:pPr>
            <a:r>
              <a:rPr lang="en-US" sz="2400" dirty="0">
                <a:solidFill>
                  <a:schemeClr val="bg2">
                    <a:lumMod val="50000"/>
                  </a:schemeClr>
                </a:solidFill>
                <a:effectLst/>
                <a:ea typeface="Times New Roman" panose="02020603050405020304" pitchFamily="18" charset="0"/>
                <a:cs typeface="Times New Roman" panose="02020603050405020304" pitchFamily="18" charset="0"/>
              </a:rPr>
              <a:t>Whether the suspect has access to firearms and/or if firearms are present at the scene</a:t>
            </a:r>
          </a:p>
          <a:p>
            <a:pPr marR="0" lvl="1" algn="just">
              <a:spcBef>
                <a:spcPts val="0"/>
              </a:spcBef>
              <a:spcAft>
                <a:spcPts val="0"/>
              </a:spcAft>
              <a:buClr>
                <a:schemeClr val="bg2">
                  <a:lumMod val="50000"/>
                </a:schemeClr>
              </a:buClr>
              <a:buFont typeface="Wingdings" panose="05000000000000000000" pitchFamily="2" charset="2"/>
              <a:buChar char="§"/>
              <a:tabLst>
                <a:tab pos="457200" algn="l"/>
                <a:tab pos="914400" algn="l"/>
                <a:tab pos="1371600" algn="l"/>
                <a:tab pos="1813560" algn="l"/>
                <a:tab pos="2266950" algn="l"/>
                <a:tab pos="2720340" algn="l"/>
                <a:tab pos="3173730" algn="l"/>
              </a:tabLst>
            </a:pPr>
            <a:r>
              <a:rPr lang="en-US" sz="2400" dirty="0">
                <a:solidFill>
                  <a:schemeClr val="bg2">
                    <a:lumMod val="50000"/>
                  </a:schemeClr>
                </a:solidFill>
                <a:effectLst/>
                <a:ea typeface="Times New Roman" panose="02020603050405020304" pitchFamily="18" charset="0"/>
                <a:cs typeface="Times New Roman" panose="02020603050405020304" pitchFamily="18" charset="0"/>
              </a:rPr>
              <a:t>Presence or use of drugs or alcohol</a:t>
            </a:r>
          </a:p>
          <a:p>
            <a:pPr marR="0" lvl="1" algn="just">
              <a:spcBef>
                <a:spcPts val="0"/>
              </a:spcBef>
              <a:spcAft>
                <a:spcPts val="0"/>
              </a:spcAft>
              <a:buClr>
                <a:schemeClr val="bg2">
                  <a:lumMod val="50000"/>
                </a:schemeClr>
              </a:buClr>
              <a:buFont typeface="Wingdings" panose="05000000000000000000" pitchFamily="2" charset="2"/>
              <a:buChar char="§"/>
              <a:tabLst>
                <a:tab pos="457200" algn="l"/>
                <a:tab pos="914400" algn="l"/>
                <a:tab pos="1371600" algn="l"/>
                <a:tab pos="1813560" algn="l"/>
                <a:tab pos="2266950" algn="l"/>
                <a:tab pos="2720340" algn="l"/>
                <a:tab pos="3173730" algn="l"/>
              </a:tabLst>
            </a:pPr>
            <a:r>
              <a:rPr lang="en-US" sz="2400" dirty="0">
                <a:solidFill>
                  <a:schemeClr val="bg2">
                    <a:lumMod val="50000"/>
                  </a:schemeClr>
                </a:solidFill>
                <a:effectLst/>
                <a:ea typeface="Times New Roman" panose="02020603050405020304" pitchFamily="18" charset="0"/>
                <a:cs typeface="Times New Roman" panose="02020603050405020304" pitchFamily="18" charset="0"/>
              </a:rPr>
              <a:t>Victim’s statements as to the frequency and severity of prior incidents of abuse by the same person</a:t>
            </a:r>
          </a:p>
          <a:p>
            <a:pPr marR="0" lvl="1" algn="just">
              <a:spcBef>
                <a:spcPts val="0"/>
              </a:spcBef>
              <a:spcAft>
                <a:spcPts val="0"/>
              </a:spcAft>
              <a:buClr>
                <a:schemeClr val="bg2">
                  <a:lumMod val="50000"/>
                </a:schemeClr>
              </a:buClr>
              <a:buFont typeface="Wingdings" panose="05000000000000000000" pitchFamily="2" charset="2"/>
              <a:buChar char="§"/>
              <a:tabLst>
                <a:tab pos="457200" algn="l"/>
                <a:tab pos="914400" algn="l"/>
                <a:tab pos="1371600" algn="l"/>
                <a:tab pos="1813560" algn="l"/>
                <a:tab pos="2266950" algn="l"/>
                <a:tab pos="2720340" algn="l"/>
                <a:tab pos="3173730" algn="l"/>
              </a:tabLst>
            </a:pPr>
            <a:r>
              <a:rPr lang="en-US" sz="2400" dirty="0">
                <a:solidFill>
                  <a:schemeClr val="bg2">
                    <a:lumMod val="50000"/>
                  </a:schemeClr>
                </a:solidFill>
                <a:effectLst/>
                <a:ea typeface="Times New Roman" panose="02020603050405020304" pitchFamily="18" charset="0"/>
                <a:cs typeface="Times New Roman" panose="02020603050405020304" pitchFamily="18" charset="0"/>
              </a:rPr>
              <a:t>Pending court cases or current probation status</a:t>
            </a:r>
          </a:p>
          <a:p>
            <a:pPr marR="0" lvl="1" algn="just">
              <a:spcBef>
                <a:spcPts val="0"/>
              </a:spcBef>
              <a:spcAft>
                <a:spcPts val="0"/>
              </a:spcAft>
              <a:buClr>
                <a:schemeClr val="bg2">
                  <a:lumMod val="50000"/>
                </a:schemeClr>
              </a:buClr>
              <a:buFont typeface="Wingdings" panose="05000000000000000000" pitchFamily="2" charset="2"/>
              <a:buChar char="§"/>
              <a:tabLst>
                <a:tab pos="457200" algn="l"/>
                <a:tab pos="914400" algn="l"/>
                <a:tab pos="1371600" algn="l"/>
                <a:tab pos="1813560" algn="l"/>
                <a:tab pos="2266950" algn="l"/>
                <a:tab pos="2720340" algn="l"/>
                <a:tab pos="3173730" algn="l"/>
              </a:tabLst>
            </a:pPr>
            <a:r>
              <a:rPr lang="en-US" sz="2400" dirty="0">
                <a:solidFill>
                  <a:schemeClr val="bg2">
                    <a:lumMod val="50000"/>
                  </a:schemeClr>
                </a:solidFill>
                <a:effectLst/>
                <a:ea typeface="Times New Roman" panose="02020603050405020304" pitchFamily="18" charset="0"/>
                <a:cs typeface="Times New Roman" panose="02020603050405020304" pitchFamily="18" charset="0"/>
              </a:rPr>
              <a:t>Victim’s statements as to the number of prior calls for law enforcement assistance</a:t>
            </a:r>
          </a:p>
          <a:p>
            <a:pPr marR="0" lvl="1" algn="just">
              <a:spcBef>
                <a:spcPts val="0"/>
              </a:spcBef>
              <a:spcAft>
                <a:spcPts val="0"/>
              </a:spcAft>
              <a:buClr>
                <a:schemeClr val="bg2">
                  <a:lumMod val="50000"/>
                </a:schemeClr>
              </a:buClr>
              <a:buFont typeface="Wingdings" panose="05000000000000000000" pitchFamily="2" charset="2"/>
              <a:buChar char="§"/>
              <a:tabLst>
                <a:tab pos="457200" algn="l"/>
                <a:tab pos="914400" algn="l"/>
                <a:tab pos="1371600" algn="l"/>
                <a:tab pos="1813560" algn="l"/>
                <a:tab pos="2266950" algn="l"/>
                <a:tab pos="2720340" algn="l"/>
                <a:tab pos="3173730" algn="l"/>
              </a:tabLst>
            </a:pPr>
            <a:r>
              <a:rPr lang="en-US" sz="2400" dirty="0">
                <a:solidFill>
                  <a:schemeClr val="bg2">
                    <a:lumMod val="50000"/>
                  </a:schemeClr>
                </a:solidFill>
                <a:effectLst/>
                <a:ea typeface="Times New Roman" panose="02020603050405020304" pitchFamily="18" charset="0"/>
                <a:cs typeface="Times New Roman" panose="02020603050405020304" pitchFamily="18" charset="0"/>
              </a:rPr>
              <a:t>Whether or not a protective order exists or was obtained</a:t>
            </a:r>
          </a:p>
          <a:p>
            <a:pPr marR="0" lvl="1" algn="just">
              <a:spcBef>
                <a:spcPts val="0"/>
              </a:spcBef>
              <a:spcAft>
                <a:spcPts val="0"/>
              </a:spcAft>
              <a:buClr>
                <a:schemeClr val="bg2">
                  <a:lumMod val="50000"/>
                </a:schemeClr>
              </a:buClr>
              <a:buFont typeface="Wingdings" panose="05000000000000000000" pitchFamily="2" charset="2"/>
              <a:buChar char="§"/>
              <a:tabLst>
                <a:tab pos="457200" algn="l"/>
                <a:tab pos="914400" algn="l"/>
                <a:tab pos="1371600" algn="l"/>
                <a:tab pos="1813560" algn="l"/>
                <a:tab pos="2266950" algn="l"/>
                <a:tab pos="2720340" algn="l"/>
                <a:tab pos="3173730" algn="l"/>
              </a:tabLst>
            </a:pPr>
            <a:r>
              <a:rPr lang="en-US" sz="2400" dirty="0">
                <a:solidFill>
                  <a:schemeClr val="bg2">
                    <a:lumMod val="50000"/>
                  </a:schemeClr>
                </a:solidFill>
                <a:effectLst/>
                <a:ea typeface="Times New Roman" panose="02020603050405020304" pitchFamily="18" charset="0"/>
                <a:cs typeface="Times New Roman" panose="02020603050405020304" pitchFamily="18" charset="0"/>
              </a:rPr>
              <a:t>Legal and community resources provided to the victim</a:t>
            </a:r>
          </a:p>
          <a:p>
            <a:pPr marR="0" lvl="1" algn="just">
              <a:spcBef>
                <a:spcPts val="0"/>
              </a:spcBef>
              <a:spcAft>
                <a:spcPts val="0"/>
              </a:spcAft>
              <a:buClr>
                <a:schemeClr val="bg2">
                  <a:lumMod val="50000"/>
                </a:schemeClr>
              </a:buClr>
              <a:buFont typeface="Wingdings" panose="05000000000000000000" pitchFamily="2" charset="2"/>
              <a:buChar char="§"/>
              <a:tabLst>
                <a:tab pos="457200" algn="l"/>
                <a:tab pos="914400" algn="l"/>
                <a:tab pos="1371600" algn="l"/>
                <a:tab pos="1813560" algn="l"/>
                <a:tab pos="2266950" algn="l"/>
                <a:tab pos="2720340" algn="l"/>
                <a:tab pos="3173730" algn="l"/>
              </a:tabLst>
            </a:pPr>
            <a:r>
              <a:rPr lang="en-US" sz="2400" dirty="0">
                <a:solidFill>
                  <a:schemeClr val="bg2">
                    <a:lumMod val="50000"/>
                  </a:schemeClr>
                </a:solidFill>
                <a:effectLst/>
                <a:ea typeface="Times New Roman" panose="02020603050405020304" pitchFamily="18" charset="0"/>
                <a:cs typeface="Times New Roman" panose="02020603050405020304" pitchFamily="18" charset="0"/>
              </a:rPr>
              <a:t>Name of professionals contacted and summary of your conversation with them</a:t>
            </a:r>
          </a:p>
          <a:p>
            <a:pPr marR="0" lvl="1" algn="just">
              <a:spcBef>
                <a:spcPts val="0"/>
              </a:spcBef>
              <a:spcAft>
                <a:spcPts val="0"/>
              </a:spcAft>
              <a:buClr>
                <a:schemeClr val="bg2">
                  <a:lumMod val="50000"/>
                </a:schemeClr>
              </a:buClr>
              <a:buFont typeface="Wingdings" panose="05000000000000000000" pitchFamily="2" charset="2"/>
              <a:buChar char="§"/>
              <a:tabLst>
                <a:tab pos="457200" algn="l"/>
                <a:tab pos="914400" algn="l"/>
                <a:tab pos="1371600" algn="l"/>
                <a:tab pos="1813560" algn="l"/>
                <a:tab pos="2266950" algn="l"/>
                <a:tab pos="2720340" algn="l"/>
                <a:tab pos="3173730" algn="l"/>
              </a:tabLst>
            </a:pPr>
            <a:r>
              <a:rPr lang="en-US" sz="2400" dirty="0">
                <a:solidFill>
                  <a:schemeClr val="bg2">
                    <a:lumMod val="50000"/>
                  </a:schemeClr>
                </a:solidFill>
                <a:effectLst/>
                <a:ea typeface="Times New Roman" panose="02020603050405020304" pitchFamily="18" charset="0"/>
                <a:cs typeface="Times New Roman" panose="02020603050405020304" pitchFamily="18" charset="0"/>
              </a:rPr>
              <a:t>Whether or not transportation to a hospital, safe shelter, or the Magistrate’s Office was provided to the victim</a:t>
            </a:r>
          </a:p>
          <a:p>
            <a:pPr marR="0" lvl="1" algn="just">
              <a:spcBef>
                <a:spcPts val="0"/>
              </a:spcBef>
              <a:spcAft>
                <a:spcPts val="0"/>
              </a:spcAft>
              <a:buClr>
                <a:schemeClr val="bg2">
                  <a:lumMod val="50000"/>
                </a:schemeClr>
              </a:buClr>
              <a:buFont typeface="Wingdings" panose="05000000000000000000" pitchFamily="2" charset="2"/>
              <a:buChar char="§"/>
              <a:tabLst>
                <a:tab pos="457200" algn="l"/>
                <a:tab pos="914400" algn="l"/>
                <a:tab pos="1371600" algn="l"/>
                <a:tab pos="1813560" algn="l"/>
                <a:tab pos="2266950" algn="l"/>
                <a:tab pos="2720340" algn="l"/>
                <a:tab pos="3173730" algn="l"/>
              </a:tabLst>
            </a:pPr>
            <a:r>
              <a:rPr lang="en-US" sz="2400" dirty="0">
                <a:solidFill>
                  <a:schemeClr val="bg2">
                    <a:lumMod val="50000"/>
                  </a:schemeClr>
                </a:solidFill>
                <a:effectLst/>
                <a:ea typeface="Times New Roman" panose="02020603050405020304" pitchFamily="18" charset="0"/>
                <a:cs typeface="Times New Roman" panose="02020603050405020304" pitchFamily="18" charset="0"/>
              </a:rPr>
              <a:t>Disposition of your investigation to include whether an arrest was made or if warrants were obtained</a:t>
            </a:r>
          </a:p>
        </p:txBody>
      </p:sp>
      <p:sp>
        <p:nvSpPr>
          <p:cNvPr id="6" name="Slide Number Placeholder 5"/>
          <p:cNvSpPr>
            <a:spLocks noGrp="1"/>
          </p:cNvSpPr>
          <p:nvPr>
            <p:ph type="sldNum" sz="quarter" idx="12"/>
          </p:nvPr>
        </p:nvSpPr>
        <p:spPr>
          <a:xfrm>
            <a:off x="7812084" y="5870576"/>
            <a:ext cx="722315" cy="835024"/>
          </a:xfrm>
        </p:spPr>
        <p:txBody>
          <a:bodyPr/>
          <a:lstStyle/>
          <a:p>
            <a:pPr>
              <a:defRPr/>
            </a:pPr>
            <a:r>
              <a:rPr lang="en-US" dirty="0">
                <a:solidFill>
                  <a:schemeClr val="bg1"/>
                </a:solidFill>
              </a:rPr>
              <a:t>TM</a:t>
            </a:r>
          </a:p>
        </p:txBody>
      </p:sp>
    </p:spTree>
    <p:extLst>
      <p:ext uri="{BB962C8B-B14F-4D97-AF65-F5344CB8AC3E}">
        <p14:creationId xmlns:p14="http://schemas.microsoft.com/office/powerpoint/2010/main" val="15280694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1D058-F2D1-4C74-A760-0FAEB5A7E739}"/>
              </a:ext>
            </a:extLst>
          </p:cNvPr>
          <p:cNvSpPr>
            <a:spLocks noGrp="1"/>
          </p:cNvSpPr>
          <p:nvPr>
            <p:ph type="title"/>
          </p:nvPr>
        </p:nvSpPr>
        <p:spPr>
          <a:xfrm>
            <a:off x="685800" y="152400"/>
            <a:ext cx="7724775" cy="685800"/>
          </a:xfrm>
        </p:spPr>
        <p:txBody>
          <a:bodyPr anchor="b">
            <a:noAutofit/>
          </a:bodyPr>
          <a:lstStyle/>
          <a:p>
            <a:pPr algn="ctr"/>
            <a:r>
              <a:rPr lang="en-US" sz="4000" b="1" dirty="0"/>
              <a:t>Lethality assessments </a:t>
            </a:r>
            <a:endParaRPr lang="en-US" sz="1000" b="1" dirty="0"/>
          </a:p>
        </p:txBody>
      </p:sp>
      <p:pic>
        <p:nvPicPr>
          <p:cNvPr id="5" name="Picture 1">
            <a:extLst>
              <a:ext uri="{FF2B5EF4-FFF2-40B4-BE49-F238E27FC236}">
                <a16:creationId xmlns:a16="http://schemas.microsoft.com/office/drawing/2014/main" id="{321D4AB8-9993-4C3F-AA96-D5D6F8135F6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400" y="1143000"/>
            <a:ext cx="8839200" cy="5486400"/>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96F8F80E-0BD1-4B27-A6EA-400085FA7C89}" type="slidenum">
              <a:rPr lang="en-US" smtClean="0"/>
              <a:pPr>
                <a:defRPr/>
              </a:pPr>
              <a:t>64</a:t>
            </a:fld>
            <a:endParaRPr lang="en-US"/>
          </a:p>
        </p:txBody>
      </p:sp>
      <p:sp>
        <p:nvSpPr>
          <p:cNvPr id="7" name="TextBox 6"/>
          <p:cNvSpPr txBox="1"/>
          <p:nvPr/>
        </p:nvSpPr>
        <p:spPr>
          <a:xfrm>
            <a:off x="8001000" y="6553200"/>
            <a:ext cx="510934" cy="369332"/>
          </a:xfrm>
          <a:prstGeom prst="rect">
            <a:avLst/>
          </a:prstGeom>
          <a:noFill/>
        </p:spPr>
        <p:txBody>
          <a:bodyPr wrap="square" rtlCol="0">
            <a:spAutoFit/>
          </a:bodyPr>
          <a:lstStyle/>
          <a:p>
            <a:r>
              <a:rPr lang="en-US" dirty="0"/>
              <a:t>TM</a:t>
            </a:r>
          </a:p>
        </p:txBody>
      </p:sp>
    </p:spTree>
    <p:extLst>
      <p:ext uri="{BB962C8B-B14F-4D97-AF65-F5344CB8AC3E}">
        <p14:creationId xmlns:p14="http://schemas.microsoft.com/office/powerpoint/2010/main" val="10185473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B56D1C-C397-4908-88D8-BEDEC18F15E8}"/>
              </a:ext>
            </a:extLst>
          </p:cNvPr>
          <p:cNvSpPr>
            <a:spLocks noGrp="1"/>
          </p:cNvSpPr>
          <p:nvPr>
            <p:ph type="title"/>
          </p:nvPr>
        </p:nvSpPr>
        <p:spPr/>
        <p:txBody>
          <a:bodyPr>
            <a:noAutofit/>
          </a:bodyPr>
          <a:lstStyle/>
          <a:p>
            <a:pPr algn="ctr"/>
            <a:r>
              <a:rPr lang="en-US" sz="6000" b="1" dirty="0"/>
              <a:t>What about facility investigations?</a:t>
            </a:r>
          </a:p>
        </p:txBody>
      </p:sp>
      <p:sp>
        <p:nvSpPr>
          <p:cNvPr id="5" name="Text Placeholder 4">
            <a:extLst>
              <a:ext uri="{FF2B5EF4-FFF2-40B4-BE49-F238E27FC236}">
                <a16:creationId xmlns:a16="http://schemas.microsoft.com/office/drawing/2014/main" id="{65773EFA-4A2C-4B76-8670-F285B8911AE8}"/>
              </a:ext>
            </a:extLst>
          </p:cNvPr>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r>
              <a:rPr lang="en-US" dirty="0"/>
              <a:t>MH</a:t>
            </a:r>
          </a:p>
        </p:txBody>
      </p:sp>
    </p:spTree>
    <p:extLst>
      <p:ext uri="{BB962C8B-B14F-4D97-AF65-F5344CB8AC3E}">
        <p14:creationId xmlns:p14="http://schemas.microsoft.com/office/powerpoint/2010/main" val="37612125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456267"/>
          </a:xfrm>
          <a:solidFill>
            <a:schemeClr val="accent1">
              <a:lumMod val="50000"/>
            </a:schemeClr>
          </a:solidFill>
        </p:spPr>
        <p:txBody>
          <a:bodyPr>
            <a:noAutofit/>
          </a:bodyPr>
          <a:lstStyle/>
          <a:p>
            <a:pPr algn="ctr">
              <a:defRPr/>
            </a:pPr>
            <a:r>
              <a:rPr lang="en-US" sz="3600" b="1" dirty="0"/>
              <a:t>When Neglect Occurs in a Care Facility</a:t>
            </a:r>
          </a:p>
        </p:txBody>
      </p:sp>
      <p:sp>
        <p:nvSpPr>
          <p:cNvPr id="39938" name="Content Placeholder 2"/>
          <p:cNvSpPr>
            <a:spLocks noGrp="1"/>
          </p:cNvSpPr>
          <p:nvPr>
            <p:ph sz="quarter" idx="1"/>
          </p:nvPr>
        </p:nvSpPr>
        <p:spPr>
          <a:xfrm>
            <a:off x="152400" y="1295400"/>
            <a:ext cx="8839200" cy="5257800"/>
          </a:xfrm>
        </p:spPr>
        <p:txBody>
          <a:bodyPr/>
          <a:lstStyle/>
          <a:p>
            <a:pPr>
              <a:buClr>
                <a:schemeClr val="bg2">
                  <a:lumMod val="50000"/>
                </a:schemeClr>
              </a:buClr>
              <a:buSzPct val="60000"/>
              <a:buFont typeface="Wingdings" panose="05000000000000000000" pitchFamily="2" charset="2"/>
              <a:buChar char="§"/>
            </a:pPr>
            <a:r>
              <a:rPr lang="en-US" sz="2400" dirty="0">
                <a:solidFill>
                  <a:schemeClr val="bg2">
                    <a:lumMod val="50000"/>
                  </a:schemeClr>
                </a:solidFill>
              </a:rPr>
              <a:t>Conduct like any other investigation</a:t>
            </a:r>
          </a:p>
          <a:p>
            <a:pPr>
              <a:buClr>
                <a:schemeClr val="bg2">
                  <a:lumMod val="50000"/>
                </a:schemeClr>
              </a:buClr>
              <a:buSzPct val="60000"/>
              <a:buFont typeface="Wingdings" panose="05000000000000000000" pitchFamily="2" charset="2"/>
              <a:buChar char="§"/>
            </a:pPr>
            <a:r>
              <a:rPr lang="en-US" sz="2400" dirty="0">
                <a:solidFill>
                  <a:schemeClr val="bg2">
                    <a:lumMod val="50000"/>
                  </a:schemeClr>
                </a:solidFill>
              </a:rPr>
              <a:t>Collect additional evidence such as medical records, patient charts and staffing documents</a:t>
            </a:r>
          </a:p>
          <a:p>
            <a:pPr>
              <a:buClr>
                <a:schemeClr val="bg2">
                  <a:lumMod val="50000"/>
                </a:schemeClr>
              </a:buClr>
              <a:buSzPct val="60000"/>
              <a:buFont typeface="Wingdings" panose="05000000000000000000" pitchFamily="2" charset="2"/>
              <a:buChar char="§"/>
            </a:pPr>
            <a:r>
              <a:rPr lang="en-US" sz="2400" dirty="0">
                <a:solidFill>
                  <a:schemeClr val="bg2">
                    <a:lumMod val="50000"/>
                  </a:schemeClr>
                </a:solidFill>
              </a:rPr>
              <a:t>Contact:  </a:t>
            </a:r>
          </a:p>
          <a:p>
            <a:pPr lvl="1">
              <a:buClr>
                <a:schemeClr val="bg2">
                  <a:lumMod val="50000"/>
                </a:schemeClr>
              </a:buClr>
              <a:buSzPct val="60000"/>
              <a:buFont typeface="Wingdings" panose="05000000000000000000" pitchFamily="2" charset="2"/>
              <a:buChar char="§"/>
            </a:pPr>
            <a:r>
              <a:rPr lang="en-US" sz="2250" dirty="0">
                <a:solidFill>
                  <a:schemeClr val="bg2">
                    <a:lumMod val="50000"/>
                  </a:schemeClr>
                </a:solidFill>
              </a:rPr>
              <a:t>State Regulatory &amp; Licensing Agencies</a:t>
            </a:r>
          </a:p>
          <a:p>
            <a:pPr lvl="1">
              <a:buClr>
                <a:schemeClr val="bg2">
                  <a:lumMod val="50000"/>
                </a:schemeClr>
              </a:buClr>
              <a:buSzPct val="60000"/>
              <a:buFont typeface="Wingdings" panose="05000000000000000000" pitchFamily="2" charset="2"/>
              <a:buChar char="§"/>
            </a:pPr>
            <a:r>
              <a:rPr lang="en-US" sz="2250" dirty="0">
                <a:solidFill>
                  <a:schemeClr val="bg2">
                    <a:lumMod val="50000"/>
                  </a:schemeClr>
                </a:solidFill>
              </a:rPr>
              <a:t>Medicaid Fraud Control Unit (MFCU)</a:t>
            </a:r>
          </a:p>
          <a:p>
            <a:pPr lvl="1">
              <a:buClr>
                <a:schemeClr val="bg2">
                  <a:lumMod val="50000"/>
                </a:schemeClr>
              </a:buClr>
              <a:buSzPct val="60000"/>
              <a:buFont typeface="Wingdings" panose="05000000000000000000" pitchFamily="2" charset="2"/>
              <a:buChar char="§"/>
            </a:pPr>
            <a:r>
              <a:rPr lang="en-US" sz="2250" dirty="0">
                <a:solidFill>
                  <a:schemeClr val="bg2">
                    <a:lumMod val="50000"/>
                  </a:schemeClr>
                </a:solidFill>
              </a:rPr>
              <a:t>Ombudsman (Contact through Area Agency on Aging)</a:t>
            </a:r>
          </a:p>
          <a:p>
            <a:pPr lvl="2">
              <a:buClr>
                <a:schemeClr val="bg2">
                  <a:lumMod val="50000"/>
                </a:schemeClr>
              </a:buClr>
              <a:buFont typeface="Wingdings" panose="05000000000000000000" pitchFamily="2" charset="2"/>
              <a:buChar char="§"/>
            </a:pPr>
            <a:endParaRPr lang="en-US" dirty="0">
              <a:solidFill>
                <a:schemeClr val="bg2">
                  <a:lumMod val="50000"/>
                </a:schemeClr>
              </a:solidFill>
            </a:endParaRPr>
          </a:p>
          <a:p>
            <a:pPr>
              <a:buClr>
                <a:schemeClr val="bg2">
                  <a:lumMod val="50000"/>
                </a:schemeClr>
              </a:buClr>
              <a:buFont typeface="Wingdings" panose="05000000000000000000" pitchFamily="2" charset="2"/>
              <a:buChar char="§"/>
            </a:pPr>
            <a:endParaRPr lang="en-US" dirty="0"/>
          </a:p>
        </p:txBody>
      </p:sp>
      <p:sp>
        <p:nvSpPr>
          <p:cNvPr id="5" name="Slide Number Placeholder 4"/>
          <p:cNvSpPr>
            <a:spLocks noGrp="1"/>
          </p:cNvSpPr>
          <p:nvPr>
            <p:ph type="sldNum" sz="quarter" idx="12"/>
          </p:nvPr>
        </p:nvSpPr>
        <p:spPr>
          <a:xfrm>
            <a:off x="7812085" y="5870576"/>
            <a:ext cx="417516" cy="377825"/>
          </a:xfrm>
        </p:spPr>
        <p:txBody>
          <a:bodyPr/>
          <a:lstStyle/>
          <a:p>
            <a:pPr>
              <a:defRPr/>
            </a:pPr>
            <a:r>
              <a:rPr lang="en-US" dirty="0">
                <a:solidFill>
                  <a:schemeClr val="bg1"/>
                </a:solidFill>
              </a:rPr>
              <a:t>MH</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763000" cy="5486400"/>
          </a:xfrm>
        </p:spPr>
        <p:txBody>
          <a:bodyPr numCol="1">
            <a:normAutofit fontScale="92500" lnSpcReduction="10000"/>
          </a:bodyPr>
          <a:lstStyle/>
          <a:p>
            <a:pPr>
              <a:buFont typeface="Wingdings" pitchFamily="2" charset="2"/>
              <a:buChar char="v"/>
            </a:pPr>
            <a:r>
              <a:rPr lang="en-US" sz="2400" dirty="0">
                <a:solidFill>
                  <a:schemeClr val="bg2">
                    <a:lumMod val="50000"/>
                  </a:schemeClr>
                </a:solidFill>
              </a:rPr>
              <a:t>The Ombudsman serves as an advocate to protect and improve the quality of care and the quality of life of long-term care recipients, whether the care is provided in a nursing home or assisted living facility, or through community-based services to assist persons still living at home.</a:t>
            </a:r>
          </a:p>
          <a:p>
            <a:pPr>
              <a:buFont typeface="Wingdings" pitchFamily="2" charset="2"/>
              <a:buChar char="v"/>
            </a:pPr>
            <a:endParaRPr lang="en-US" sz="2400" dirty="0">
              <a:solidFill>
                <a:schemeClr val="bg2">
                  <a:lumMod val="50000"/>
                </a:schemeClr>
              </a:solidFill>
            </a:endParaRPr>
          </a:p>
          <a:p>
            <a:pPr marL="0" indent="0">
              <a:buNone/>
            </a:pPr>
            <a:r>
              <a:rPr lang="en-US" sz="2400" dirty="0">
                <a:solidFill>
                  <a:schemeClr val="bg2">
                    <a:lumMod val="50000"/>
                  </a:schemeClr>
                </a:solidFill>
              </a:rPr>
              <a:t>Ombudsmen:</a:t>
            </a:r>
          </a:p>
          <a:p>
            <a:pPr>
              <a:buClr>
                <a:schemeClr val="accent1">
                  <a:lumMod val="50000"/>
                </a:schemeClr>
              </a:buClr>
              <a:buFont typeface="Wingdings" pitchFamily="2" charset="2"/>
              <a:buChar char="v"/>
            </a:pPr>
            <a:r>
              <a:rPr lang="en-US" sz="2400" dirty="0">
                <a:solidFill>
                  <a:schemeClr val="bg2">
                    <a:lumMod val="50000"/>
                  </a:schemeClr>
                </a:solidFill>
              </a:rPr>
              <a:t>Investigate and resolve complaints about long-term care services</a:t>
            </a:r>
          </a:p>
          <a:p>
            <a:pPr>
              <a:buClr>
                <a:schemeClr val="accent1">
                  <a:lumMod val="50000"/>
                </a:schemeClr>
              </a:buClr>
              <a:buFont typeface="Wingdings" pitchFamily="2" charset="2"/>
              <a:buChar char="v"/>
            </a:pPr>
            <a:r>
              <a:rPr lang="en-US" sz="2400" dirty="0">
                <a:solidFill>
                  <a:schemeClr val="bg2">
                    <a:lumMod val="50000"/>
                  </a:schemeClr>
                </a:solidFill>
              </a:rPr>
              <a:t>Assist residents in exercising their rights</a:t>
            </a:r>
          </a:p>
          <a:p>
            <a:pPr>
              <a:buClr>
                <a:schemeClr val="accent1">
                  <a:lumMod val="50000"/>
                </a:schemeClr>
              </a:buClr>
              <a:buFont typeface="Wingdings" pitchFamily="2" charset="2"/>
              <a:buChar char="v"/>
            </a:pPr>
            <a:r>
              <a:rPr lang="en-US" sz="2400" dirty="0">
                <a:solidFill>
                  <a:schemeClr val="bg2">
                    <a:lumMod val="50000"/>
                  </a:schemeClr>
                </a:solidFill>
              </a:rPr>
              <a:t>Mediate concerns between residents or their families and the facility staff</a:t>
            </a:r>
          </a:p>
          <a:p>
            <a:pPr>
              <a:buClr>
                <a:schemeClr val="accent1">
                  <a:lumMod val="50000"/>
                </a:schemeClr>
              </a:buClr>
              <a:buFont typeface="Wingdings" pitchFamily="2" charset="2"/>
              <a:buChar char="v"/>
            </a:pPr>
            <a:r>
              <a:rPr lang="en-US" sz="2400" dirty="0">
                <a:solidFill>
                  <a:schemeClr val="bg2">
                    <a:lumMod val="50000"/>
                  </a:schemeClr>
                </a:solidFill>
              </a:rPr>
              <a:t>Provide residents and their families with information about residents’ rights, government benefits, and other agencies which can be of assistance.</a:t>
            </a:r>
          </a:p>
          <a:p>
            <a:pPr>
              <a:buFont typeface="Wingdings" pitchFamily="2" charset="2"/>
              <a:buChar char="v"/>
            </a:pPr>
            <a:r>
              <a:rPr lang="en-US" sz="1100" dirty="0">
                <a:solidFill>
                  <a:schemeClr val="bg1"/>
                </a:solidFill>
              </a:rPr>
              <a:t>                                          															MH</a:t>
            </a:r>
          </a:p>
        </p:txBody>
      </p:sp>
      <p:sp>
        <p:nvSpPr>
          <p:cNvPr id="3" name="Title 2"/>
          <p:cNvSpPr>
            <a:spLocks noGrp="1"/>
          </p:cNvSpPr>
          <p:nvPr>
            <p:ph type="title"/>
          </p:nvPr>
        </p:nvSpPr>
        <p:spPr>
          <a:xfrm>
            <a:off x="152400" y="228600"/>
            <a:ext cx="8839200" cy="842529"/>
          </a:xfrm>
          <a:solidFill>
            <a:schemeClr val="accent1">
              <a:lumMod val="50000"/>
            </a:schemeClr>
          </a:solidFill>
        </p:spPr>
        <p:txBody>
          <a:bodyPr numCol="1">
            <a:normAutofit/>
          </a:bodyPr>
          <a:lstStyle/>
          <a:p>
            <a:pPr algn="ctr"/>
            <a:r>
              <a:rPr lang="en-US" sz="3600" b="1" dirty="0">
                <a:solidFill>
                  <a:schemeClr val="tx1"/>
                </a:solidFill>
              </a:rPr>
              <a:t>Long Term Care Ombudsman</a:t>
            </a:r>
          </a:p>
        </p:txBody>
      </p:sp>
      <p:sp>
        <p:nvSpPr>
          <p:cNvPr id="6" name="Slide Number Placeholder 5"/>
          <p:cNvSpPr>
            <a:spLocks noGrp="1"/>
          </p:cNvSpPr>
          <p:nvPr>
            <p:ph type="sldNum" sz="quarter" idx="12"/>
          </p:nvPr>
        </p:nvSpPr>
        <p:spPr/>
        <p:txBody>
          <a:bodyPr/>
          <a:lstStyle/>
          <a:p>
            <a:pPr>
              <a:defRPr/>
            </a:pPr>
            <a:fld id="{96F8F80E-0BD1-4B27-A6EA-400085FA7C89}" type="slidenum">
              <a:rPr lang="en-US" smtClean="0"/>
              <a:pPr>
                <a:defRPr/>
              </a:pPr>
              <a:t>67</a:t>
            </a:fld>
            <a:endParaRPr lang="en-US"/>
          </a:p>
        </p:txBody>
      </p:sp>
    </p:spTree>
    <p:extLst>
      <p:ext uri="{BB962C8B-B14F-4D97-AF65-F5344CB8AC3E}">
        <p14:creationId xmlns:p14="http://schemas.microsoft.com/office/powerpoint/2010/main" val="36381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left)">
                                      <p:cBhvr>
                                        <p:cTn id="25" dur="10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wipe(left)">
                                      <p:cBhvr>
                                        <p:cTn id="30" dur="10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wipe(left)">
                                      <p:cBhvr>
                                        <p:cTn id="35" dur="1000"/>
                                        <p:tgtEl>
                                          <p:spTgt spid="2">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wipe(left)">
                                      <p:cBhvr>
                                        <p:cTn id="40" dur="1000"/>
                                        <p:tgtEl>
                                          <p:spTgt spid="2">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animEffect transition="in" filter="wipe(left)">
                                      <p:cBhvr>
                                        <p:cTn id="45" dur="1000"/>
                                        <p:tgtEl>
                                          <p:spTgt spid="2">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
                                            <p:txEl>
                                              <p:pRg st="6" end="6"/>
                                            </p:txEl>
                                          </p:spTgt>
                                        </p:tgtEl>
                                        <p:attrNameLst>
                                          <p:attrName>style.visibility</p:attrName>
                                        </p:attrNameLst>
                                      </p:cBhvr>
                                      <p:to>
                                        <p:strVal val="visible"/>
                                      </p:to>
                                    </p:set>
                                    <p:animEffect transition="in" filter="wipe(left)">
                                      <p:cBhvr>
                                        <p:cTn id="50" dur="1000"/>
                                        <p:tgtEl>
                                          <p:spTgt spid="2">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Effect transition="in" filter="wipe(left)">
                                      <p:cBhvr>
                                        <p:cTn id="55"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305800" cy="685799"/>
          </a:xfrm>
          <a:solidFill>
            <a:schemeClr val="accent1">
              <a:lumMod val="50000"/>
            </a:schemeClr>
          </a:solidFill>
        </p:spPr>
        <p:txBody>
          <a:bodyPr numCol="1"/>
          <a:lstStyle/>
          <a:p>
            <a:pPr algn="ctr"/>
            <a:r>
              <a:rPr lang="en-US" b="1" dirty="0"/>
              <a:t>State Ombudsman</a:t>
            </a:r>
          </a:p>
        </p:txBody>
      </p:sp>
      <p:sp>
        <p:nvSpPr>
          <p:cNvPr id="5" name="Content Placeholder 4"/>
          <p:cNvSpPr>
            <a:spLocks noGrp="1"/>
          </p:cNvSpPr>
          <p:nvPr>
            <p:ph sz="half" idx="1"/>
          </p:nvPr>
        </p:nvSpPr>
        <p:spPr>
          <a:xfrm>
            <a:off x="111253" y="990600"/>
            <a:ext cx="4155947" cy="5410200"/>
          </a:xfrm>
        </p:spPr>
        <p:txBody>
          <a:bodyPr numCol="1">
            <a:normAutofit lnSpcReduction="10000"/>
          </a:bodyPr>
          <a:lstStyle/>
          <a:p>
            <a:pPr lvl="1">
              <a:buNone/>
            </a:pPr>
            <a:r>
              <a:rPr lang="en-US" sz="2000" b="1" dirty="0">
                <a:solidFill>
                  <a:schemeClr val="bg2">
                    <a:lumMod val="50000"/>
                  </a:schemeClr>
                </a:solidFill>
              </a:rPr>
              <a:t>Virginia Long-Term Care Ombudsman Program</a:t>
            </a:r>
            <a:br>
              <a:rPr lang="en-US" sz="2000" b="1" dirty="0">
                <a:solidFill>
                  <a:schemeClr val="bg2">
                    <a:lumMod val="50000"/>
                  </a:schemeClr>
                </a:solidFill>
              </a:rPr>
            </a:br>
            <a:endParaRPr lang="en-US" sz="2000" b="1" dirty="0">
              <a:solidFill>
                <a:schemeClr val="bg2">
                  <a:lumMod val="50000"/>
                </a:schemeClr>
              </a:solidFill>
            </a:endParaRPr>
          </a:p>
          <a:p>
            <a:pPr lvl="1">
              <a:lnSpc>
                <a:spcPct val="110000"/>
              </a:lnSpc>
              <a:buNone/>
            </a:pPr>
            <a:r>
              <a:rPr lang="en-US" sz="2000" dirty="0">
                <a:solidFill>
                  <a:schemeClr val="bg2">
                    <a:lumMod val="50000"/>
                  </a:schemeClr>
                </a:solidFill>
              </a:rPr>
              <a:t>Department for Aging and Rehabilitative Services</a:t>
            </a:r>
            <a:br>
              <a:rPr lang="en-US" sz="2000" dirty="0">
                <a:solidFill>
                  <a:schemeClr val="bg2">
                    <a:lumMod val="50000"/>
                  </a:schemeClr>
                </a:solidFill>
              </a:rPr>
            </a:br>
            <a:endParaRPr lang="en-US" sz="2000" dirty="0">
              <a:solidFill>
                <a:schemeClr val="bg2">
                  <a:lumMod val="50000"/>
                </a:schemeClr>
              </a:solidFill>
            </a:endParaRPr>
          </a:p>
          <a:p>
            <a:pPr lvl="1">
              <a:buNone/>
            </a:pPr>
            <a:r>
              <a:rPr lang="en-US" sz="2000" dirty="0">
                <a:solidFill>
                  <a:schemeClr val="bg2">
                    <a:lumMod val="50000"/>
                  </a:schemeClr>
                </a:solidFill>
              </a:rPr>
              <a:t>8004 Franklin Farms Drive Henrico, VA 23229-5019 </a:t>
            </a:r>
            <a:br>
              <a:rPr lang="en-US" sz="2000" dirty="0">
                <a:solidFill>
                  <a:schemeClr val="bg2">
                    <a:lumMod val="50000"/>
                  </a:schemeClr>
                </a:solidFill>
              </a:rPr>
            </a:br>
            <a:endParaRPr lang="en-US" sz="2000" dirty="0">
              <a:solidFill>
                <a:schemeClr val="bg2">
                  <a:lumMod val="50000"/>
                </a:schemeClr>
              </a:solidFill>
            </a:endParaRPr>
          </a:p>
          <a:p>
            <a:pPr lvl="1">
              <a:buNone/>
            </a:pPr>
            <a:r>
              <a:rPr lang="en-US" sz="2000" dirty="0">
                <a:solidFill>
                  <a:schemeClr val="bg2">
                    <a:lumMod val="50000"/>
                  </a:schemeClr>
                </a:solidFill>
                <a:hlinkClick r:id="rId3"/>
              </a:rPr>
              <a:t>http://www.elderrightsva.org/</a:t>
            </a:r>
            <a:endParaRPr lang="en-US" sz="2000" dirty="0">
              <a:solidFill>
                <a:schemeClr val="bg2">
                  <a:lumMod val="50000"/>
                </a:schemeClr>
              </a:solidFill>
            </a:endParaRPr>
          </a:p>
          <a:p>
            <a:pPr lvl="1">
              <a:buNone/>
            </a:pPr>
            <a:r>
              <a:rPr lang="en-US" sz="2000" dirty="0">
                <a:solidFill>
                  <a:schemeClr val="bg2">
                    <a:lumMod val="50000"/>
                  </a:schemeClr>
                </a:solidFill>
              </a:rPr>
              <a:t>	</a:t>
            </a:r>
          </a:p>
          <a:p>
            <a:pPr lvl="1">
              <a:buNone/>
            </a:pPr>
            <a:r>
              <a:rPr lang="en-US" sz="2000" dirty="0">
                <a:solidFill>
                  <a:schemeClr val="bg2">
                    <a:lumMod val="50000"/>
                  </a:schemeClr>
                </a:solidFill>
              </a:rPr>
              <a:t>Toll Free Number: </a:t>
            </a:r>
            <a:br>
              <a:rPr lang="en-US" sz="2000" dirty="0">
                <a:solidFill>
                  <a:schemeClr val="bg2">
                    <a:lumMod val="50000"/>
                  </a:schemeClr>
                </a:solidFill>
              </a:rPr>
            </a:br>
            <a:r>
              <a:rPr lang="en-US" sz="2000" dirty="0">
                <a:solidFill>
                  <a:schemeClr val="bg2">
                    <a:lumMod val="50000"/>
                  </a:schemeClr>
                </a:solidFill>
              </a:rPr>
              <a:t>(800) 552-3402 </a:t>
            </a:r>
            <a:br>
              <a:rPr lang="en-US" sz="2000" dirty="0">
                <a:solidFill>
                  <a:schemeClr val="bg2">
                    <a:lumMod val="50000"/>
                  </a:schemeClr>
                </a:solidFill>
              </a:rPr>
            </a:br>
            <a:endParaRPr lang="en-US" sz="2000" dirty="0">
              <a:solidFill>
                <a:schemeClr val="bg2">
                  <a:lumMod val="50000"/>
                </a:schemeClr>
              </a:solidFill>
            </a:endParaRPr>
          </a:p>
          <a:p>
            <a:pPr>
              <a:buNone/>
            </a:pPr>
            <a:r>
              <a:rPr lang="en-US" sz="1875" b="1" dirty="0">
                <a:solidFill>
                  <a:schemeClr val="bg2">
                    <a:lumMod val="50000"/>
                  </a:schemeClr>
                </a:solidFill>
              </a:rPr>
              <a:t>	</a:t>
            </a:r>
            <a:endParaRPr lang="en-US" sz="1875" dirty="0">
              <a:solidFill>
                <a:schemeClr val="bg2">
                  <a:lumMod val="50000"/>
                </a:schemeClr>
              </a:solidFill>
            </a:endParaRPr>
          </a:p>
        </p:txBody>
      </p:sp>
      <p:sp>
        <p:nvSpPr>
          <p:cNvPr id="6" name="Content Placeholder 5">
            <a:extLst>
              <a:ext uri="{FF2B5EF4-FFF2-40B4-BE49-F238E27FC236}">
                <a16:creationId xmlns:a16="http://schemas.microsoft.com/office/drawing/2014/main" id="{E7FE54AF-9EAA-410C-BA31-2251686908D1}"/>
              </a:ext>
            </a:extLst>
          </p:cNvPr>
          <p:cNvSpPr>
            <a:spLocks noGrp="1"/>
          </p:cNvSpPr>
          <p:nvPr>
            <p:ph sz="half" idx="2"/>
          </p:nvPr>
        </p:nvSpPr>
        <p:spPr>
          <a:xfrm>
            <a:off x="4610100" y="990601"/>
            <a:ext cx="4422647" cy="5181600"/>
          </a:xfrm>
        </p:spPr>
        <p:txBody>
          <a:bodyPr>
            <a:normAutofit lnSpcReduction="10000"/>
          </a:bodyPr>
          <a:lstStyle/>
          <a:p>
            <a:pPr>
              <a:buNone/>
            </a:pPr>
            <a:r>
              <a:rPr lang="en-US" sz="1800" b="1" dirty="0"/>
              <a:t>	</a:t>
            </a:r>
            <a:r>
              <a:rPr lang="en-US" sz="2000" b="1" dirty="0" err="1">
                <a:solidFill>
                  <a:schemeClr val="bg2">
                    <a:lumMod val="50000"/>
                  </a:schemeClr>
                </a:solidFill>
              </a:rPr>
              <a:t>Joani</a:t>
            </a:r>
            <a:r>
              <a:rPr lang="en-US" sz="2000" b="1" dirty="0">
                <a:solidFill>
                  <a:schemeClr val="bg2">
                    <a:lumMod val="50000"/>
                  </a:schemeClr>
                </a:solidFill>
              </a:rPr>
              <a:t> Latimer, </a:t>
            </a:r>
          </a:p>
          <a:p>
            <a:pPr>
              <a:buNone/>
            </a:pPr>
            <a:r>
              <a:rPr lang="en-US" sz="2000" b="1" dirty="0">
                <a:solidFill>
                  <a:schemeClr val="bg2">
                    <a:lumMod val="50000"/>
                  </a:schemeClr>
                </a:solidFill>
              </a:rPr>
              <a:t>	State Long-Term Care Ombudsman</a:t>
            </a:r>
            <a:r>
              <a:rPr lang="en-US" sz="2000" dirty="0">
                <a:solidFill>
                  <a:schemeClr val="bg2">
                    <a:lumMod val="50000"/>
                  </a:schemeClr>
                </a:solidFill>
              </a:rPr>
              <a:t/>
            </a:r>
            <a:br>
              <a:rPr lang="en-US" sz="2000" dirty="0">
                <a:solidFill>
                  <a:schemeClr val="bg2">
                    <a:lumMod val="50000"/>
                  </a:schemeClr>
                </a:solidFill>
              </a:rPr>
            </a:br>
            <a:r>
              <a:rPr lang="en-US" sz="2000" dirty="0">
                <a:solidFill>
                  <a:schemeClr val="bg2">
                    <a:lumMod val="50000"/>
                  </a:schemeClr>
                </a:solidFill>
              </a:rPr>
              <a:t>Phone: (804) 726-6624</a:t>
            </a:r>
          </a:p>
          <a:p>
            <a:pPr>
              <a:buNone/>
            </a:pPr>
            <a:r>
              <a:rPr lang="en-US" sz="2000" dirty="0">
                <a:solidFill>
                  <a:schemeClr val="bg2">
                    <a:lumMod val="50000"/>
                  </a:schemeClr>
                </a:solidFill>
              </a:rPr>
              <a:t/>
            </a:r>
            <a:br>
              <a:rPr lang="en-US" sz="2000" dirty="0">
                <a:solidFill>
                  <a:schemeClr val="bg2">
                    <a:lumMod val="50000"/>
                  </a:schemeClr>
                </a:solidFill>
              </a:rPr>
            </a:br>
            <a:r>
              <a:rPr lang="en-US" sz="2000" b="1" dirty="0">
                <a:solidFill>
                  <a:schemeClr val="bg2">
                    <a:lumMod val="50000"/>
                  </a:schemeClr>
                </a:solidFill>
              </a:rPr>
              <a:t>Gail Thompson, </a:t>
            </a:r>
          </a:p>
          <a:p>
            <a:pPr>
              <a:buNone/>
            </a:pPr>
            <a:r>
              <a:rPr lang="en-US" sz="2000" b="1" dirty="0">
                <a:solidFill>
                  <a:schemeClr val="bg2">
                    <a:lumMod val="50000"/>
                  </a:schemeClr>
                </a:solidFill>
              </a:rPr>
              <a:t>	Assistant State Long-Term Care Ombudsman</a:t>
            </a:r>
            <a:r>
              <a:rPr lang="en-US" sz="2000" dirty="0">
                <a:solidFill>
                  <a:schemeClr val="bg2">
                    <a:lumMod val="50000"/>
                  </a:schemeClr>
                </a:solidFill>
              </a:rPr>
              <a:t> </a:t>
            </a:r>
          </a:p>
          <a:p>
            <a:pPr>
              <a:buNone/>
            </a:pPr>
            <a:r>
              <a:rPr lang="en-US" sz="2000" dirty="0">
                <a:solidFill>
                  <a:schemeClr val="bg2">
                    <a:lumMod val="50000"/>
                  </a:schemeClr>
                </a:solidFill>
              </a:rPr>
              <a:t>	Phone: (804) 726-6617</a:t>
            </a:r>
          </a:p>
          <a:p>
            <a:pPr>
              <a:buNone/>
            </a:pPr>
            <a:endParaRPr lang="en-US" sz="2000" dirty="0">
              <a:solidFill>
                <a:schemeClr val="bg2">
                  <a:lumMod val="50000"/>
                </a:schemeClr>
              </a:solidFill>
            </a:endParaRPr>
          </a:p>
          <a:p>
            <a:pPr>
              <a:buNone/>
            </a:pPr>
            <a:r>
              <a:rPr lang="en-US" sz="2000" b="1" dirty="0">
                <a:solidFill>
                  <a:schemeClr val="bg2">
                    <a:lumMod val="50000"/>
                  </a:schemeClr>
                </a:solidFill>
              </a:rPr>
              <a:t>	Susan Johnson, </a:t>
            </a:r>
          </a:p>
          <a:p>
            <a:pPr>
              <a:buNone/>
            </a:pPr>
            <a:r>
              <a:rPr lang="en-US" sz="2000" b="1" dirty="0">
                <a:solidFill>
                  <a:schemeClr val="bg2">
                    <a:lumMod val="50000"/>
                  </a:schemeClr>
                </a:solidFill>
              </a:rPr>
              <a:t>	CCC Advocate Manager</a:t>
            </a:r>
            <a:r>
              <a:rPr lang="en-US" sz="2000" dirty="0">
                <a:solidFill>
                  <a:schemeClr val="bg2">
                    <a:lumMod val="50000"/>
                  </a:schemeClr>
                </a:solidFill>
              </a:rPr>
              <a:t/>
            </a:r>
            <a:br>
              <a:rPr lang="en-US" sz="2000" dirty="0">
                <a:solidFill>
                  <a:schemeClr val="bg2">
                    <a:lumMod val="50000"/>
                  </a:schemeClr>
                </a:solidFill>
              </a:rPr>
            </a:br>
            <a:r>
              <a:rPr lang="en-US" sz="2000" dirty="0">
                <a:solidFill>
                  <a:schemeClr val="bg2">
                    <a:lumMod val="50000"/>
                  </a:schemeClr>
                </a:solidFill>
              </a:rPr>
              <a:t>Phone: (804) 662-7162</a:t>
            </a:r>
          </a:p>
          <a:p>
            <a:endParaRPr lang="en-US" dirty="0"/>
          </a:p>
        </p:txBody>
      </p:sp>
      <p:sp>
        <p:nvSpPr>
          <p:cNvPr id="7" name="Slide Number Placeholder 6"/>
          <p:cNvSpPr>
            <a:spLocks noGrp="1"/>
          </p:cNvSpPr>
          <p:nvPr>
            <p:ph type="sldNum" sz="quarter" idx="12"/>
          </p:nvPr>
        </p:nvSpPr>
        <p:spPr/>
        <p:txBody>
          <a:bodyPr/>
          <a:lstStyle/>
          <a:p>
            <a:pPr>
              <a:defRPr/>
            </a:pPr>
            <a:r>
              <a:rPr lang="en-US" dirty="0">
                <a:solidFill>
                  <a:schemeClr val="bg1"/>
                </a:solidFill>
              </a:rPr>
              <a:t>MH</a:t>
            </a:r>
          </a:p>
        </p:txBody>
      </p:sp>
    </p:spTree>
    <p:extLst>
      <p:ext uri="{BB962C8B-B14F-4D97-AF65-F5344CB8AC3E}">
        <p14:creationId xmlns:p14="http://schemas.microsoft.com/office/powerpoint/2010/main" val="20621525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08E15-78D0-4106-910E-FE68D5571899}"/>
              </a:ext>
            </a:extLst>
          </p:cNvPr>
          <p:cNvSpPr>
            <a:spLocks noGrp="1"/>
          </p:cNvSpPr>
          <p:nvPr>
            <p:ph type="title"/>
          </p:nvPr>
        </p:nvSpPr>
        <p:spPr>
          <a:xfrm>
            <a:off x="381000" y="609601"/>
            <a:ext cx="8229600" cy="1456267"/>
          </a:xfrm>
          <a:solidFill>
            <a:schemeClr val="accent1">
              <a:lumMod val="50000"/>
            </a:schemeClr>
          </a:solidFill>
        </p:spPr>
        <p:txBody>
          <a:bodyPr>
            <a:normAutofit/>
          </a:bodyPr>
          <a:lstStyle/>
          <a:p>
            <a:pPr algn="ctr"/>
            <a:r>
              <a:rPr lang="en-US" sz="3600" b="1" dirty="0"/>
              <a:t>Presenter Contact Information </a:t>
            </a:r>
          </a:p>
        </p:txBody>
      </p:sp>
      <p:sp>
        <p:nvSpPr>
          <p:cNvPr id="3" name="Content Placeholder 2">
            <a:extLst>
              <a:ext uri="{FF2B5EF4-FFF2-40B4-BE49-F238E27FC236}">
                <a16:creationId xmlns:a16="http://schemas.microsoft.com/office/drawing/2014/main" id="{95A9CA5B-D0D5-4858-B243-871A12F8DDEE}"/>
              </a:ext>
            </a:extLst>
          </p:cNvPr>
          <p:cNvSpPr>
            <a:spLocks noGrp="1"/>
          </p:cNvSpPr>
          <p:nvPr>
            <p:ph idx="1"/>
          </p:nvPr>
        </p:nvSpPr>
        <p:spPr>
          <a:xfrm>
            <a:off x="457200" y="2087905"/>
            <a:ext cx="8382000" cy="3649133"/>
          </a:xfrm>
        </p:spPr>
        <p:txBody>
          <a:bodyPr>
            <a:normAutofit/>
          </a:bodyPr>
          <a:lstStyle/>
          <a:p>
            <a:pPr marL="171450" lvl="1" indent="0">
              <a:spcAft>
                <a:spcPts val="0"/>
              </a:spcAft>
              <a:buNone/>
            </a:pPr>
            <a:r>
              <a:rPr lang="en-US" sz="2200" dirty="0">
                <a:solidFill>
                  <a:schemeClr val="bg2">
                    <a:lumMod val="50000"/>
                  </a:schemeClr>
                </a:solidFill>
              </a:rPr>
              <a:t>	</a:t>
            </a:r>
            <a:r>
              <a:rPr lang="en-US" sz="2400" dirty="0">
                <a:solidFill>
                  <a:schemeClr val="bg2">
                    <a:lumMod val="50000"/>
                  </a:schemeClr>
                </a:solidFill>
              </a:rPr>
              <a:t>Tana Mooney, 804-318-8110, </a:t>
            </a:r>
            <a:r>
              <a:rPr lang="en-US" sz="2400" u="sng" dirty="0">
                <a:solidFill>
                  <a:srgbClr val="0563C1"/>
                </a:solidFill>
                <a:effectLst/>
                <a:latin typeface="Bookman Old Style" panose="02050604050505020204" pitchFamily="18" charset="0"/>
                <a:ea typeface="Calibri" panose="020F0502020204030204" pitchFamily="34" charset="0"/>
                <a:hlinkClick r:id="rId3"/>
              </a:rPr>
              <a:t>mooneyt@chesterfield.gov</a:t>
            </a:r>
            <a:endParaRPr lang="en-US" sz="3000" dirty="0">
              <a:effectLst/>
              <a:latin typeface="Calibri" panose="020F0502020204030204" pitchFamily="34" charset="0"/>
              <a:ea typeface="Calibri" panose="020F0502020204030204" pitchFamily="34" charset="0"/>
            </a:endParaRPr>
          </a:p>
          <a:p>
            <a:pPr marL="0" indent="0">
              <a:buClr>
                <a:schemeClr val="accent1">
                  <a:lumMod val="50000"/>
                </a:schemeClr>
              </a:buClr>
              <a:buNone/>
            </a:pPr>
            <a:r>
              <a:rPr lang="en-US" sz="2400" dirty="0">
                <a:solidFill>
                  <a:schemeClr val="bg2">
                    <a:lumMod val="50000"/>
                  </a:schemeClr>
                </a:solidFill>
              </a:rPr>
              <a:t>	</a:t>
            </a:r>
          </a:p>
          <a:p>
            <a:pPr marL="0" indent="0">
              <a:buClr>
                <a:schemeClr val="accent1">
                  <a:lumMod val="50000"/>
                </a:schemeClr>
              </a:buClr>
              <a:buNone/>
            </a:pPr>
            <a:r>
              <a:rPr lang="en-US" sz="2400" dirty="0">
                <a:solidFill>
                  <a:schemeClr val="bg2">
                    <a:lumMod val="50000"/>
                  </a:schemeClr>
                </a:solidFill>
              </a:rPr>
              <a:t>	Mike Huberman, 804-501-5819, </a:t>
            </a:r>
            <a:r>
              <a:rPr lang="en-US" sz="2400" dirty="0">
                <a:solidFill>
                  <a:schemeClr val="bg2">
                    <a:lumMod val="50000"/>
                  </a:schemeClr>
                </a:solidFill>
                <a:hlinkClick r:id="rId4"/>
              </a:rPr>
              <a:t>hub09@henrico.us</a:t>
            </a:r>
            <a:endParaRPr lang="en-US" sz="2400" dirty="0">
              <a:solidFill>
                <a:schemeClr val="bg2">
                  <a:lumMod val="50000"/>
                </a:schemeClr>
              </a:solidFill>
            </a:endParaRPr>
          </a:p>
          <a:p>
            <a:pPr marL="0" indent="0">
              <a:buClr>
                <a:schemeClr val="accent1">
                  <a:lumMod val="50000"/>
                </a:schemeClr>
              </a:buClr>
              <a:buNone/>
            </a:pPr>
            <a:r>
              <a:rPr lang="en-US" sz="2400" dirty="0">
                <a:solidFill>
                  <a:schemeClr val="bg2">
                    <a:lumMod val="50000"/>
                  </a:schemeClr>
                </a:solidFill>
              </a:rPr>
              <a:t>	</a:t>
            </a:r>
          </a:p>
        </p:txBody>
      </p:sp>
    </p:spTree>
    <p:extLst>
      <p:ext uri="{BB962C8B-B14F-4D97-AF65-F5344CB8AC3E}">
        <p14:creationId xmlns:p14="http://schemas.microsoft.com/office/powerpoint/2010/main" val="2944130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FC5-B9EC-4F3B-ABB0-EC57C45C7E94}"/>
              </a:ext>
            </a:extLst>
          </p:cNvPr>
          <p:cNvSpPr>
            <a:spLocks noGrp="1"/>
          </p:cNvSpPr>
          <p:nvPr>
            <p:ph type="title"/>
          </p:nvPr>
        </p:nvSpPr>
        <p:spPr>
          <a:xfrm>
            <a:off x="152400" y="228600"/>
            <a:ext cx="8839200" cy="990600"/>
          </a:xfrm>
          <a:solidFill>
            <a:schemeClr val="accent1">
              <a:lumMod val="50000"/>
            </a:schemeClr>
          </a:solidFill>
        </p:spPr>
        <p:txBody>
          <a:bodyPr>
            <a:normAutofit/>
          </a:bodyPr>
          <a:lstStyle/>
          <a:p>
            <a:pPr algn="ctr"/>
            <a:r>
              <a:rPr lang="en-US" b="1" dirty="0">
                <a:effectLst>
                  <a:outerShdw blurRad="38100" dist="38100" dir="2700000" algn="tl">
                    <a:srgbClr val="000000">
                      <a:alpha val="43137"/>
                    </a:srgbClr>
                  </a:outerShdw>
                </a:effectLst>
              </a:rPr>
              <a:t>Financial exploitation by an agent</a:t>
            </a:r>
            <a:r>
              <a:rPr lang="en-US" b="1" dirty="0"/>
              <a:t>-</a:t>
            </a:r>
            <a:r>
              <a:rPr lang="en-US" b="1" i="1" dirty="0"/>
              <a:t> </a:t>
            </a:r>
            <a:r>
              <a:rPr lang="en-US" b="1" dirty="0">
                <a:effectLst>
                  <a:outerShdw blurRad="38100" dist="38100" dir="2700000" algn="tl">
                    <a:srgbClr val="000000">
                      <a:alpha val="43137"/>
                    </a:srgbClr>
                  </a:outerShdw>
                </a:effectLst>
              </a:rPr>
              <a:t>§18.2-178.2</a:t>
            </a:r>
            <a:br>
              <a:rPr lang="en-US" b="1" dirty="0">
                <a:effectLst>
                  <a:outerShdw blurRad="38100" dist="38100" dir="2700000" algn="tl">
                    <a:srgbClr val="000000">
                      <a:alpha val="43137"/>
                    </a:srgbClr>
                  </a:outerShdw>
                </a:effectLst>
              </a:rPr>
            </a:br>
            <a:r>
              <a:rPr kumimoji="0" lang="en-US" sz="1400" b="1" i="1" u="none" strike="noStrike" kern="1200" cap="all" spc="0" normalizeH="0" baseline="0" noProof="0" dirty="0">
                <a:ln w="3175" cmpd="sng">
                  <a:no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t>(Effective July 1, 2022)</a:t>
            </a:r>
            <a:endParaRPr lang="en-US" sz="2400" b="1" dirty="0"/>
          </a:p>
        </p:txBody>
      </p:sp>
      <p:sp>
        <p:nvSpPr>
          <p:cNvPr id="3" name="Content Placeholder 2">
            <a:extLst>
              <a:ext uri="{FF2B5EF4-FFF2-40B4-BE49-F238E27FC236}">
                <a16:creationId xmlns:a16="http://schemas.microsoft.com/office/drawing/2014/main" id="{45ECB1E3-268C-4C72-84C7-EF2703FD54E3}"/>
              </a:ext>
            </a:extLst>
          </p:cNvPr>
          <p:cNvSpPr>
            <a:spLocks noGrp="1"/>
          </p:cNvSpPr>
          <p:nvPr>
            <p:ph idx="1"/>
          </p:nvPr>
        </p:nvSpPr>
        <p:spPr>
          <a:xfrm>
            <a:off x="228600" y="1371600"/>
            <a:ext cx="8534400" cy="4800600"/>
          </a:xfrm>
        </p:spPr>
        <p:txBody>
          <a:bodyPr>
            <a:noAutofit/>
          </a:bodyPr>
          <a:lstStyle/>
          <a:p>
            <a:pPr marL="0" indent="0">
              <a:spcAft>
                <a:spcPts val="0"/>
              </a:spcAft>
              <a:buClr>
                <a:schemeClr val="accent1">
                  <a:lumMod val="50000"/>
                </a:schemeClr>
              </a:buClr>
              <a:buNone/>
            </a:pPr>
            <a:r>
              <a:rPr lang="en-US" sz="2400" b="0" i="1" dirty="0">
                <a:solidFill>
                  <a:srgbClr val="333333"/>
                </a:solidFill>
                <a:effectLst/>
                <a:latin typeface="Arial" panose="020B0604020202020204" pitchFamily="34" charset="0"/>
              </a:rPr>
              <a:t>B. An </a:t>
            </a:r>
            <a:r>
              <a:rPr lang="en-US" sz="2400" b="1" i="1" dirty="0">
                <a:solidFill>
                  <a:srgbClr val="00B050"/>
                </a:solidFill>
                <a:effectLst/>
                <a:latin typeface="Arial" panose="020B0604020202020204" pitchFamily="34" charset="0"/>
              </a:rPr>
              <a:t>agent under a power of attorney </a:t>
            </a:r>
            <a:r>
              <a:rPr lang="en-US" sz="2400" b="0" i="1" dirty="0">
                <a:solidFill>
                  <a:srgbClr val="333333"/>
                </a:solidFill>
                <a:effectLst/>
                <a:latin typeface="Arial" panose="020B0604020202020204" pitchFamily="34" charset="0"/>
              </a:rPr>
              <a:t>who </a:t>
            </a:r>
            <a:r>
              <a:rPr lang="en-US" sz="2400" b="1" i="1" dirty="0">
                <a:solidFill>
                  <a:srgbClr val="00B050"/>
                </a:solidFill>
                <a:effectLst/>
                <a:latin typeface="Arial" panose="020B0604020202020204" pitchFamily="34" charset="0"/>
              </a:rPr>
              <a:t>knowingly or intentionally</a:t>
            </a:r>
            <a:r>
              <a:rPr lang="en-US" sz="2400" b="0" i="1" dirty="0">
                <a:solidFill>
                  <a:srgbClr val="333333"/>
                </a:solidFill>
                <a:effectLst/>
                <a:latin typeface="Arial" panose="020B0604020202020204" pitchFamily="34" charset="0"/>
              </a:rPr>
              <a:t> engages in financial exploitation of an incapacitated adult who is the principal of that agent is guilty of a Class 1 misdemeanor. A violation of this section shall constitute a separate and distinct offense. If the acts or activities violating this section also violate another provision of law, a prosecution under this section shall not prohibit or bar any prosecution or proceeding under such other provision or the imposition of any penalties provided for thereby.</a:t>
            </a:r>
            <a:endParaRPr lang="en-US" sz="2400" i="1" dirty="0">
              <a:solidFill>
                <a:srgbClr val="000000"/>
              </a:solidFill>
            </a:endParaRPr>
          </a:p>
          <a:p>
            <a:pPr lvl="8">
              <a:spcAft>
                <a:spcPts val="0"/>
              </a:spcAft>
            </a:pPr>
            <a:endParaRPr lang="en-US" sz="1400"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MH</a:t>
            </a:r>
          </a:p>
        </p:txBody>
      </p:sp>
    </p:spTree>
    <p:extLst>
      <p:ext uri="{BB962C8B-B14F-4D97-AF65-F5344CB8AC3E}">
        <p14:creationId xmlns:p14="http://schemas.microsoft.com/office/powerpoint/2010/main" val="2229849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FC5-B9EC-4F3B-ABB0-EC57C45C7E94}"/>
              </a:ext>
            </a:extLst>
          </p:cNvPr>
          <p:cNvSpPr>
            <a:spLocks noGrp="1"/>
          </p:cNvSpPr>
          <p:nvPr>
            <p:ph type="title"/>
          </p:nvPr>
        </p:nvSpPr>
        <p:spPr>
          <a:xfrm>
            <a:off x="152400" y="228600"/>
            <a:ext cx="8839200" cy="990600"/>
          </a:xfrm>
          <a:solidFill>
            <a:schemeClr val="accent1">
              <a:lumMod val="50000"/>
            </a:schemeClr>
          </a:solidFill>
        </p:spPr>
        <p:txBody>
          <a:bodyPr>
            <a:normAutofit/>
          </a:bodyPr>
          <a:lstStyle/>
          <a:p>
            <a:pPr algn="ctr"/>
            <a:r>
              <a:rPr lang="en-US" b="1" dirty="0">
                <a:effectLst>
                  <a:outerShdw blurRad="38100" dist="38100" dir="2700000" algn="tl">
                    <a:srgbClr val="000000">
                      <a:alpha val="43137"/>
                    </a:srgbClr>
                  </a:outerShdw>
                </a:effectLst>
              </a:rPr>
              <a:t>Financial exploitation by an agent</a:t>
            </a:r>
            <a:r>
              <a:rPr lang="en-US" b="1" dirty="0"/>
              <a:t>-</a:t>
            </a:r>
            <a:r>
              <a:rPr lang="en-US" b="1" i="1" dirty="0"/>
              <a:t> </a:t>
            </a:r>
            <a:r>
              <a:rPr lang="en-US" b="1" dirty="0">
                <a:effectLst>
                  <a:outerShdw blurRad="38100" dist="38100" dir="2700000" algn="tl">
                    <a:srgbClr val="000000">
                      <a:alpha val="43137"/>
                    </a:srgbClr>
                  </a:outerShdw>
                </a:effectLst>
              </a:rPr>
              <a:t>§18.2-178.2</a:t>
            </a:r>
            <a:br>
              <a:rPr lang="en-US" b="1" dirty="0">
                <a:effectLst>
                  <a:outerShdw blurRad="38100" dist="38100" dir="2700000" algn="tl">
                    <a:srgbClr val="000000">
                      <a:alpha val="43137"/>
                    </a:srgbClr>
                  </a:outerShdw>
                </a:effectLst>
              </a:rPr>
            </a:br>
            <a:r>
              <a:rPr kumimoji="0" lang="en-US" sz="1400" b="1" i="1" u="none" strike="noStrike" kern="1200" cap="all" spc="0" normalizeH="0" baseline="0" noProof="0" dirty="0">
                <a:ln w="3175" cmpd="sng">
                  <a:no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t>(Effective July 1, 2022)</a:t>
            </a:r>
            <a:endParaRPr lang="en-US" sz="2400" b="1" dirty="0"/>
          </a:p>
        </p:txBody>
      </p:sp>
      <p:sp>
        <p:nvSpPr>
          <p:cNvPr id="3" name="Content Placeholder 2">
            <a:extLst>
              <a:ext uri="{FF2B5EF4-FFF2-40B4-BE49-F238E27FC236}">
                <a16:creationId xmlns:a16="http://schemas.microsoft.com/office/drawing/2014/main" id="{45ECB1E3-268C-4C72-84C7-EF2703FD54E3}"/>
              </a:ext>
            </a:extLst>
          </p:cNvPr>
          <p:cNvSpPr>
            <a:spLocks noGrp="1"/>
          </p:cNvSpPr>
          <p:nvPr>
            <p:ph idx="1"/>
          </p:nvPr>
        </p:nvSpPr>
        <p:spPr>
          <a:xfrm>
            <a:off x="228600" y="1371600"/>
            <a:ext cx="8534400" cy="4800600"/>
          </a:xfrm>
        </p:spPr>
        <p:txBody>
          <a:bodyPr>
            <a:noAutofit/>
          </a:bodyPr>
          <a:lstStyle/>
          <a:p>
            <a:pPr marL="0" indent="0">
              <a:spcAft>
                <a:spcPts val="0"/>
              </a:spcAft>
              <a:buClr>
                <a:schemeClr val="accent1">
                  <a:lumMod val="50000"/>
                </a:schemeClr>
              </a:buClr>
              <a:buNone/>
            </a:pPr>
            <a:r>
              <a:rPr lang="en-US" sz="2400" b="0" i="1" dirty="0">
                <a:solidFill>
                  <a:srgbClr val="333333"/>
                </a:solidFill>
                <a:effectLst/>
                <a:latin typeface="Arial" panose="020B0604020202020204" pitchFamily="34" charset="0"/>
              </a:rPr>
              <a:t>B. An </a:t>
            </a:r>
            <a:r>
              <a:rPr lang="en-US" sz="2400" b="1" i="1" dirty="0">
                <a:solidFill>
                  <a:srgbClr val="00B050"/>
                </a:solidFill>
                <a:effectLst/>
                <a:latin typeface="Arial" panose="020B0604020202020204" pitchFamily="34" charset="0"/>
              </a:rPr>
              <a:t>agent under a power of attorney </a:t>
            </a:r>
            <a:r>
              <a:rPr lang="en-US" sz="2400" b="0" i="1" dirty="0">
                <a:solidFill>
                  <a:srgbClr val="333333"/>
                </a:solidFill>
                <a:effectLst/>
                <a:latin typeface="Arial" panose="020B0604020202020204" pitchFamily="34" charset="0"/>
              </a:rPr>
              <a:t>who </a:t>
            </a:r>
            <a:r>
              <a:rPr lang="en-US" sz="2400" b="1" i="1" dirty="0">
                <a:solidFill>
                  <a:srgbClr val="00B050"/>
                </a:solidFill>
                <a:effectLst/>
                <a:latin typeface="Arial" panose="020B0604020202020204" pitchFamily="34" charset="0"/>
              </a:rPr>
              <a:t>knowingly or intentionally</a:t>
            </a:r>
            <a:r>
              <a:rPr lang="en-US" sz="2400" b="0" i="1" dirty="0">
                <a:solidFill>
                  <a:srgbClr val="333333"/>
                </a:solidFill>
                <a:effectLst/>
                <a:latin typeface="Arial" panose="020B0604020202020204" pitchFamily="34" charset="0"/>
              </a:rPr>
              <a:t> engages in financial exploitation of an </a:t>
            </a:r>
            <a:r>
              <a:rPr lang="en-US" sz="2400" b="1" i="1" dirty="0">
                <a:solidFill>
                  <a:srgbClr val="FF0000"/>
                </a:solidFill>
                <a:effectLst/>
                <a:latin typeface="Arial" panose="020B0604020202020204" pitchFamily="34" charset="0"/>
              </a:rPr>
              <a:t>incapacitated adult </a:t>
            </a:r>
            <a:r>
              <a:rPr lang="en-US" sz="2400" b="0" i="1" dirty="0">
                <a:solidFill>
                  <a:srgbClr val="333333"/>
                </a:solidFill>
                <a:effectLst/>
                <a:latin typeface="Arial" panose="020B0604020202020204" pitchFamily="34" charset="0"/>
              </a:rPr>
              <a:t>who is the principal of that agent is guilty of a Class 1 misdemeanor. A violation of this section shall constitute a separate and distinct offense. If the acts or activities violating this section also violate another provision of law, a prosecution under this section shall not prohibit or bar any prosecution or proceeding under such other provision or the imposition of any penalties provided for thereby.</a:t>
            </a:r>
            <a:endParaRPr lang="en-US" sz="2400" i="1" dirty="0">
              <a:solidFill>
                <a:srgbClr val="000000"/>
              </a:solidFill>
            </a:endParaRPr>
          </a:p>
          <a:p>
            <a:pPr lvl="8">
              <a:spcAft>
                <a:spcPts val="0"/>
              </a:spcAft>
            </a:pPr>
            <a:endParaRPr lang="en-US" sz="1400"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MH</a:t>
            </a:r>
          </a:p>
        </p:txBody>
      </p:sp>
    </p:spTree>
    <p:extLst>
      <p:ext uri="{BB962C8B-B14F-4D97-AF65-F5344CB8AC3E}">
        <p14:creationId xmlns:p14="http://schemas.microsoft.com/office/powerpoint/2010/main" val="2232539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66571-1E5E-4D14-BD99-FCF67991D343}"/>
              </a:ext>
            </a:extLst>
          </p:cNvPr>
          <p:cNvSpPr>
            <a:spLocks noGrp="1"/>
          </p:cNvSpPr>
          <p:nvPr>
            <p:ph type="title"/>
          </p:nvPr>
        </p:nvSpPr>
        <p:spPr>
          <a:xfrm>
            <a:off x="76200" y="86315"/>
            <a:ext cx="8991600" cy="914400"/>
          </a:xfrm>
          <a:solidFill>
            <a:schemeClr val="accent1">
              <a:lumMod val="50000"/>
            </a:schemeClr>
          </a:solidFill>
        </p:spPr>
        <p:txBody>
          <a:bodyPr>
            <a:noAutofit/>
          </a:bodyPr>
          <a:lstStyle/>
          <a:p>
            <a:pPr algn="ctr"/>
            <a:r>
              <a:rPr lang="en-US" b="1" dirty="0"/>
              <a:t>Factors that may impede effective criminal justice response to elder abuse</a:t>
            </a:r>
          </a:p>
        </p:txBody>
      </p:sp>
      <p:sp>
        <p:nvSpPr>
          <p:cNvPr id="3" name="Content Placeholder 2">
            <a:extLst>
              <a:ext uri="{FF2B5EF4-FFF2-40B4-BE49-F238E27FC236}">
                <a16:creationId xmlns:a16="http://schemas.microsoft.com/office/drawing/2014/main" id="{D2A128AE-9B74-42A7-9278-4011AE2BCBA0}"/>
              </a:ext>
            </a:extLst>
          </p:cNvPr>
          <p:cNvSpPr>
            <a:spLocks noGrp="1"/>
          </p:cNvSpPr>
          <p:nvPr>
            <p:ph idx="1"/>
          </p:nvPr>
        </p:nvSpPr>
        <p:spPr>
          <a:xfrm>
            <a:off x="152400" y="1000715"/>
            <a:ext cx="8915400" cy="5781085"/>
          </a:xfrm>
        </p:spPr>
        <p:txBody>
          <a:bodyPr>
            <a:normAutofit/>
          </a:bodyPr>
          <a:lstStyle/>
          <a:p>
            <a:pPr>
              <a:buClr>
                <a:srgbClr val="000000"/>
              </a:buClr>
            </a:pPr>
            <a:r>
              <a:rPr lang="en-US" dirty="0">
                <a:solidFill>
                  <a:srgbClr val="000000"/>
                </a:solidFill>
              </a:rPr>
              <a:t>Ageism</a:t>
            </a:r>
          </a:p>
          <a:p>
            <a:pPr>
              <a:buClr>
                <a:srgbClr val="000000"/>
              </a:buClr>
            </a:pPr>
            <a:r>
              <a:rPr lang="en-US" dirty="0">
                <a:solidFill>
                  <a:srgbClr val="000000"/>
                </a:solidFill>
              </a:rPr>
              <a:t>Suspect is an adult child or grandchild</a:t>
            </a:r>
          </a:p>
          <a:p>
            <a:pPr>
              <a:buClr>
                <a:srgbClr val="000000"/>
              </a:buClr>
            </a:pPr>
            <a:r>
              <a:rPr lang="en-US" dirty="0">
                <a:solidFill>
                  <a:srgbClr val="000000"/>
                </a:solidFill>
              </a:rPr>
              <a:t>Disbelief that elders are sexually assaulted</a:t>
            </a:r>
          </a:p>
          <a:p>
            <a:pPr>
              <a:buClr>
                <a:srgbClr val="000000"/>
              </a:buClr>
            </a:pPr>
            <a:r>
              <a:rPr lang="en-US" dirty="0">
                <a:solidFill>
                  <a:srgbClr val="000000"/>
                </a:solidFill>
              </a:rPr>
              <a:t>Some reporting discounted is as psychotic or demented </a:t>
            </a:r>
          </a:p>
          <a:p>
            <a:pPr>
              <a:buClr>
                <a:srgbClr val="000000"/>
              </a:buClr>
            </a:pPr>
            <a:r>
              <a:rPr lang="en-US" dirty="0">
                <a:solidFill>
                  <a:srgbClr val="000000"/>
                </a:solidFill>
              </a:rPr>
              <a:t>Forensic indicators are often missed or misinterpreted on an older body</a:t>
            </a:r>
          </a:p>
          <a:p>
            <a:pPr>
              <a:buClr>
                <a:srgbClr val="000000"/>
              </a:buClr>
            </a:pPr>
            <a:r>
              <a:rPr lang="en-US" dirty="0">
                <a:solidFill>
                  <a:srgbClr val="000000"/>
                </a:solidFill>
              </a:rPr>
              <a:t>Response to allegations often insufficient </a:t>
            </a:r>
          </a:p>
          <a:p>
            <a:pPr>
              <a:buClr>
                <a:srgbClr val="000000"/>
              </a:buClr>
            </a:pPr>
            <a:r>
              <a:rPr lang="en-US" dirty="0">
                <a:solidFill>
                  <a:srgbClr val="000000"/>
                </a:solidFill>
              </a:rPr>
              <a:t>A lack of dedicated staff</a:t>
            </a:r>
          </a:p>
          <a:p>
            <a:pPr>
              <a:buClr>
                <a:srgbClr val="000000"/>
              </a:buClr>
            </a:pPr>
            <a:r>
              <a:rPr lang="en-US" dirty="0">
                <a:solidFill>
                  <a:srgbClr val="000000"/>
                </a:solidFill>
              </a:rPr>
              <a:t>Inadequate investigations by law enforcement</a:t>
            </a:r>
          </a:p>
          <a:p>
            <a:pPr>
              <a:buClr>
                <a:srgbClr val="000000"/>
              </a:buClr>
            </a:pPr>
            <a:r>
              <a:rPr lang="en-US" dirty="0">
                <a:solidFill>
                  <a:srgbClr val="000000"/>
                </a:solidFill>
              </a:rPr>
              <a:t>Lack of training in prosecuting cases where the victim is cognitively impaired, uncooperative, or deceased</a:t>
            </a:r>
          </a:p>
          <a:p>
            <a:pPr>
              <a:buClr>
                <a:srgbClr val="000000"/>
              </a:buClr>
            </a:pPr>
            <a:r>
              <a:rPr lang="en-US" dirty="0">
                <a:solidFill>
                  <a:srgbClr val="000000"/>
                </a:solidFill>
              </a:rPr>
              <a:t>L</a:t>
            </a:r>
            <a:r>
              <a:rPr lang="en-US" b="0" i="0" dirty="0">
                <a:solidFill>
                  <a:srgbClr val="000000"/>
                </a:solidFill>
                <a:effectLst/>
              </a:rPr>
              <a:t>ack of victim advocates to explain the allegations and help transport elders to court </a:t>
            </a:r>
          </a:p>
          <a:p>
            <a:pPr>
              <a:buClr>
                <a:srgbClr val="000000"/>
              </a:buClr>
            </a:pPr>
            <a:r>
              <a:rPr lang="en-US" dirty="0">
                <a:solidFill>
                  <a:srgbClr val="000000"/>
                </a:solidFill>
              </a:rPr>
              <a:t>Limited funding for medical and forensic experts to evaluate victims and testify on their capacity</a:t>
            </a:r>
          </a:p>
          <a:p>
            <a:pPr>
              <a:buClr>
                <a:srgbClr val="000000"/>
              </a:buClr>
            </a:pPr>
            <a:r>
              <a:rPr lang="en-US" dirty="0">
                <a:solidFill>
                  <a:srgbClr val="000000"/>
                </a:solidFill>
              </a:rPr>
              <a:t>Apathy among judges, law enforcement, and attorneys toward elder abuse</a:t>
            </a:r>
          </a:p>
          <a:p>
            <a:pPr>
              <a:buClr>
                <a:srgbClr val="000000"/>
              </a:buClr>
            </a:pPr>
            <a:r>
              <a:rPr lang="en-US" dirty="0">
                <a:solidFill>
                  <a:srgbClr val="000000"/>
                </a:solidFill>
              </a:rPr>
              <a:t>Refusal of many prosecutors to accept cases they are not guaranteed to win                    </a:t>
            </a:r>
            <a:r>
              <a:rPr lang="en-US" sz="1300" dirty="0">
                <a:solidFill>
                  <a:srgbClr val="000000"/>
                </a:solidFill>
              </a:rPr>
              <a:t>TM</a:t>
            </a:r>
            <a:r>
              <a:rPr lang="en-US" dirty="0">
                <a:solidFill>
                  <a:srgbClr val="000000"/>
                </a:solidFill>
              </a:rPr>
              <a:t>      </a:t>
            </a:r>
            <a:endParaRPr lang="en-US" sz="1200" dirty="0">
              <a:solidFill>
                <a:srgbClr val="000000"/>
              </a:solidFill>
            </a:endParaRPr>
          </a:p>
        </p:txBody>
      </p:sp>
      <p:sp>
        <p:nvSpPr>
          <p:cNvPr id="6" name="Slide Number Placeholder 5"/>
          <p:cNvSpPr>
            <a:spLocks noGrp="1"/>
          </p:cNvSpPr>
          <p:nvPr>
            <p:ph type="sldNum" sz="quarter" idx="12"/>
          </p:nvPr>
        </p:nvSpPr>
        <p:spPr/>
        <p:txBody>
          <a:bodyPr/>
          <a:lstStyle/>
          <a:p>
            <a:pPr>
              <a:defRPr/>
            </a:pPr>
            <a:fld id="{96F8F80E-0BD1-4B27-A6EA-400085FA7C89}" type="slidenum">
              <a:rPr lang="en-US" smtClean="0"/>
              <a:pPr>
                <a:defRPr/>
              </a:pPr>
              <a:t>9</a:t>
            </a:fld>
            <a:endParaRPr lang="en-US"/>
          </a:p>
        </p:txBody>
      </p:sp>
    </p:spTree>
    <p:extLst>
      <p:ext uri="{BB962C8B-B14F-4D97-AF65-F5344CB8AC3E}">
        <p14:creationId xmlns:p14="http://schemas.microsoft.com/office/powerpoint/2010/main" val="31870516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ustom 4">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4837</TotalTime>
  <Words>4983</Words>
  <Application>Microsoft Office PowerPoint</Application>
  <PresentationFormat>On-screen Show (4:3)</PresentationFormat>
  <Paragraphs>724</Paragraphs>
  <Slides>69</Slides>
  <Notes>69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arial</vt:lpstr>
      <vt:lpstr>Bookman Old Style</vt:lpstr>
      <vt:lpstr>Calibri</vt:lpstr>
      <vt:lpstr>Calibri Light</vt:lpstr>
      <vt:lpstr>Humanst521 BT</vt:lpstr>
      <vt:lpstr>Lucida Grande</vt:lpstr>
      <vt:lpstr>Times New Roman</vt:lpstr>
      <vt:lpstr>Wingdings</vt:lpstr>
      <vt:lpstr>Celestial</vt:lpstr>
      <vt:lpstr>Making the Connection: Evidence Collection in  Elder Abuse Cases</vt:lpstr>
      <vt:lpstr>Presentation overview</vt:lpstr>
      <vt:lpstr>    Abuse/Neglect of VULNERABLE Adults - §18.2-369  (amendments Effective 7/1/22)  Financial exploitation of  VULNERABLE ADULTS - §18.2-178.1 (amendments Effective 7/1/22)  FINANCIAL EXPLOITATION BY AN AGENT - §18.2-178.2 (Effective 7/1/22) </vt:lpstr>
      <vt:lpstr>Abuse/Neglect of VULNERABLE Adults - §18.2-369  (Effective July 1, 2022)</vt:lpstr>
      <vt:lpstr>Abuse/Neglect of Incapacitated Adults - §18.2-369 (Effective July 1, 2022)</vt:lpstr>
      <vt:lpstr>Financial exploitation of  vulnerable adults - §18.2-178.1 (Effective July 1, 2022)</vt:lpstr>
      <vt:lpstr>Financial exploitation by an agent- §18.2-178.2 (Effective July 1, 2022)</vt:lpstr>
      <vt:lpstr>Financial exploitation by an agent- §18.2-178.2 (Effective July 1, 2022)</vt:lpstr>
      <vt:lpstr>Factors that may impede effective criminal justice response to elder abuse</vt:lpstr>
      <vt:lpstr>Evidence Based practice </vt:lpstr>
      <vt:lpstr>YOU CAN’T MAKE THE CASE ALONE…</vt:lpstr>
      <vt:lpstr>Think Homicide Investigation A COMPREHENSIVE investigation includes:</vt:lpstr>
      <vt:lpstr>In-Depth interviews</vt:lpstr>
      <vt:lpstr>Ask About…</vt:lpstr>
      <vt:lpstr>Capacity Information TM</vt:lpstr>
      <vt:lpstr>Factors to Consider When  Interviewing Older Individuals</vt:lpstr>
      <vt:lpstr>Communication Barriers </vt:lpstr>
      <vt:lpstr>Individual Variables</vt:lpstr>
      <vt:lpstr>Physical Limitations</vt:lpstr>
      <vt:lpstr>Cognitive Limitations</vt:lpstr>
      <vt:lpstr>Cognitive Limitations and the victim</vt:lpstr>
      <vt:lpstr>Questions for Victims</vt:lpstr>
      <vt:lpstr>Questions for Neighbors </vt:lpstr>
      <vt:lpstr>Questions for suspects</vt:lpstr>
      <vt:lpstr>Think Outside of the Box </vt:lpstr>
      <vt:lpstr>LOCK suspects into a story</vt:lpstr>
      <vt:lpstr> “Statements” by the suspect</vt:lpstr>
      <vt:lpstr>Other sources  for Interviews and Evidence Collection </vt:lpstr>
      <vt:lpstr>Adult Protective Services (APS)</vt:lpstr>
      <vt:lpstr>APS Investigations </vt:lpstr>
      <vt:lpstr>How can Adult Protective Services assist  law enforcement?</vt:lpstr>
      <vt:lpstr>How can Adult Protective Services assist  law enforcement?</vt:lpstr>
      <vt:lpstr>Contacting APS</vt:lpstr>
      <vt:lpstr>Thorough evidence collection</vt:lpstr>
      <vt:lpstr>Take your time - Make observations</vt:lpstr>
      <vt:lpstr>Record your observations</vt:lpstr>
      <vt:lpstr>Photographs </vt:lpstr>
      <vt:lpstr>Do not rely on BWC!  Seize all corroborating physical evidence. In court, an object is worth a thousand words. </vt:lpstr>
      <vt:lpstr>Photograph Documents first then seize </vt:lpstr>
      <vt:lpstr>Court Orders/Subpoenas Duces Tecum </vt:lpstr>
      <vt:lpstr>Multi-Jurisdictional Grand Juries Jurisdiction of MJGJ - §19.2-215.1 </vt:lpstr>
      <vt:lpstr>Multi-Jurisdictional Grand Juries Powers of MJGJ - §19.2-215.5 </vt:lpstr>
      <vt:lpstr>Bank and Credit Card Records §19.2-10.1 </vt:lpstr>
      <vt:lpstr>Medical Records and images</vt:lpstr>
      <vt:lpstr>Medical Records and images</vt:lpstr>
      <vt:lpstr>PowerPoint Presentation</vt:lpstr>
      <vt:lpstr>Hearsay Exception: Statements for Purposes of Medical Treatment/Diagnosis</vt:lpstr>
      <vt:lpstr>Evidence from the jail</vt:lpstr>
      <vt:lpstr> </vt:lpstr>
      <vt:lpstr>Written Statements from Victim(s)</vt:lpstr>
      <vt:lpstr>…AND the statement has changed!</vt:lpstr>
      <vt:lpstr>911 Audio Recordings</vt:lpstr>
      <vt:lpstr>Hearsay Exception Excited Utterances  and Spontaneous Statements </vt:lpstr>
      <vt:lpstr>PowerPoint Presentation</vt:lpstr>
      <vt:lpstr>Statements of Existing Mental, Emotional, or Physical Condition</vt:lpstr>
      <vt:lpstr>Forfeiture by Wrongdoing </vt:lpstr>
      <vt:lpstr>Cody v. Commonwealth, 68 Va. App. 638 (2018) </vt:lpstr>
      <vt:lpstr>Detailed Documentation </vt:lpstr>
      <vt:lpstr>Norman v. Commonwealth (15 Va. App. 1058148 2015 – unpublished)</vt:lpstr>
      <vt:lpstr>Norman v. Commonwealth (15 Va. App. 1058148 2015 – unpublished)</vt:lpstr>
      <vt:lpstr>Detailed Documentation</vt:lpstr>
      <vt:lpstr>Detailed reports</vt:lpstr>
      <vt:lpstr>Detailed reports</vt:lpstr>
      <vt:lpstr>Lethality assessments </vt:lpstr>
      <vt:lpstr>What about facility investigations?</vt:lpstr>
      <vt:lpstr>When Neglect Occurs in a Care Facility</vt:lpstr>
      <vt:lpstr>Long Term Care Ombudsman</vt:lpstr>
      <vt:lpstr>State Ombudsman</vt:lpstr>
      <vt:lpstr>Presenter 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Collection in Elder Abuse Cases</dc:title>
  <dc:creator>Bonniwell, Beth</dc:creator>
  <cp:lastModifiedBy>Marker, Marjorie (DARS)</cp:lastModifiedBy>
  <cp:revision>67</cp:revision>
  <dcterms:created xsi:type="dcterms:W3CDTF">2020-09-23T18:28:33Z</dcterms:created>
  <dcterms:modified xsi:type="dcterms:W3CDTF">2022-05-31T19:46:55Z</dcterms:modified>
</cp:coreProperties>
</file>