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259" r:id="rId4"/>
    <p:sldId id="258" r:id="rId5"/>
    <p:sldId id="257" r:id="rId6"/>
    <p:sldId id="263" r:id="rId7"/>
    <p:sldId id="262" r:id="rId8"/>
    <p:sldId id="277" r:id="rId9"/>
    <p:sldId id="265" r:id="rId10"/>
    <p:sldId id="266" r:id="rId11"/>
    <p:sldId id="276" r:id="rId12"/>
    <p:sldId id="280" r:id="rId13"/>
    <p:sldId id="282" r:id="rId14"/>
    <p:sldId id="281" r:id="rId15"/>
    <p:sldId id="283" r:id="rId16"/>
    <p:sldId id="267" r:id="rId17"/>
    <p:sldId id="268" r:id="rId18"/>
    <p:sldId id="269" r:id="rId19"/>
    <p:sldId id="270" r:id="rId20"/>
    <p:sldId id="272" r:id="rId21"/>
    <p:sldId id="279"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0" autoAdjust="0"/>
    <p:restoredTop sz="88139" autoAdjust="0"/>
  </p:normalViewPr>
  <p:slideViewPr>
    <p:cSldViewPr>
      <p:cViewPr>
        <p:scale>
          <a:sx n="50" d="100"/>
          <a:sy n="50" d="100"/>
        </p:scale>
        <p:origin x="-1539" y="-22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B5601-C066-49A2-A860-6F1A9CC59A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20AB9A-4A68-4712-82B8-62DCECE58FFC}">
      <dgm:prSet/>
      <dgm:spPr>
        <a:solidFill>
          <a:srgbClr val="339966">
            <a:alpha val="25000"/>
          </a:srgbClr>
        </a:solidFill>
      </dgm:spPr>
      <dgm:t>
        <a:bodyPr/>
        <a:lstStyle/>
        <a:p>
          <a:pPr rtl="0"/>
          <a:r>
            <a:rPr lang="en-US" dirty="0" smtClean="0">
              <a:latin typeface="Arial" pitchFamily="34" charset="0"/>
              <a:cs typeface="Arial" pitchFamily="34" charset="0"/>
            </a:rPr>
            <a:t>Do treat your insurance card and number like your credit card.</a:t>
          </a:r>
          <a:endParaRPr lang="en-US" dirty="0">
            <a:latin typeface="Arial" pitchFamily="34" charset="0"/>
            <a:cs typeface="Arial" pitchFamily="34" charset="0"/>
          </a:endParaRPr>
        </a:p>
      </dgm:t>
    </dgm:pt>
    <dgm:pt modelId="{B845C752-E294-43E4-841A-1E78240433DE}" type="parTrans" cxnId="{D6B21D38-904E-402D-B753-7FC120D2296F}">
      <dgm:prSet/>
      <dgm:spPr/>
      <dgm:t>
        <a:bodyPr/>
        <a:lstStyle/>
        <a:p>
          <a:endParaRPr lang="en-US">
            <a:latin typeface="Arial" pitchFamily="34" charset="0"/>
            <a:cs typeface="Arial" pitchFamily="34" charset="0"/>
          </a:endParaRPr>
        </a:p>
      </dgm:t>
    </dgm:pt>
    <dgm:pt modelId="{92BD95F3-E7AC-42F7-9335-64F3B12E1A62}" type="sibTrans" cxnId="{D6B21D38-904E-402D-B753-7FC120D2296F}">
      <dgm:prSet/>
      <dgm:spPr/>
      <dgm:t>
        <a:bodyPr/>
        <a:lstStyle/>
        <a:p>
          <a:endParaRPr lang="en-US">
            <a:latin typeface="Arial" pitchFamily="34" charset="0"/>
            <a:cs typeface="Arial" pitchFamily="34" charset="0"/>
          </a:endParaRPr>
        </a:p>
      </dgm:t>
    </dgm:pt>
    <dgm:pt modelId="{C1E04A93-B487-4502-A9AF-DDC20CD340FB}">
      <dgm:prSet/>
      <dgm:spPr>
        <a:solidFill>
          <a:srgbClr val="339966">
            <a:alpha val="25000"/>
          </a:srgbClr>
        </a:solidFill>
      </dgm:spPr>
      <dgm:t>
        <a:bodyPr/>
        <a:lstStyle/>
        <a:p>
          <a:pPr rtl="0"/>
          <a:r>
            <a:rPr lang="en-US" dirty="0" smtClean="0">
              <a:latin typeface="Arial" pitchFamily="34" charset="0"/>
              <a:cs typeface="Arial" pitchFamily="34" charset="0"/>
            </a:rPr>
            <a:t>Do watch out for identity theft.</a:t>
          </a:r>
          <a:endParaRPr lang="en-US" dirty="0">
            <a:latin typeface="Arial" pitchFamily="34" charset="0"/>
            <a:cs typeface="Arial" pitchFamily="34" charset="0"/>
          </a:endParaRPr>
        </a:p>
      </dgm:t>
    </dgm:pt>
    <dgm:pt modelId="{3050ADC5-F610-4C9C-BC01-79832A9DF69C}" type="parTrans" cxnId="{FB73B1CB-CBDC-4CE2-B29C-8A960E90B3AB}">
      <dgm:prSet/>
      <dgm:spPr/>
      <dgm:t>
        <a:bodyPr/>
        <a:lstStyle/>
        <a:p>
          <a:endParaRPr lang="en-US">
            <a:latin typeface="Arial" pitchFamily="34" charset="0"/>
            <a:cs typeface="Arial" pitchFamily="34" charset="0"/>
          </a:endParaRPr>
        </a:p>
      </dgm:t>
    </dgm:pt>
    <dgm:pt modelId="{D89ABB3E-9AC2-4D4B-8A5C-F437D8B8E8CB}" type="sibTrans" cxnId="{FB73B1CB-CBDC-4CE2-B29C-8A960E90B3AB}">
      <dgm:prSet/>
      <dgm:spPr/>
      <dgm:t>
        <a:bodyPr/>
        <a:lstStyle/>
        <a:p>
          <a:endParaRPr lang="en-US">
            <a:latin typeface="Arial" pitchFamily="34" charset="0"/>
            <a:cs typeface="Arial" pitchFamily="34" charset="0"/>
          </a:endParaRPr>
        </a:p>
      </dgm:t>
    </dgm:pt>
    <dgm:pt modelId="{93285596-1C30-461A-9D6B-84C9DD84DDE7}">
      <dgm:prSet/>
      <dgm:spPr>
        <a:solidFill>
          <a:srgbClr val="339966">
            <a:alpha val="25000"/>
          </a:srgbClr>
        </a:solidFill>
      </dgm:spPr>
      <dgm:t>
        <a:bodyPr/>
        <a:lstStyle/>
        <a:p>
          <a:pPr rtl="0"/>
          <a:r>
            <a:rPr lang="en-US" dirty="0" smtClean="0">
              <a:latin typeface="Arial" pitchFamily="34" charset="0"/>
              <a:cs typeface="Arial" pitchFamily="34" charset="0"/>
            </a:rPr>
            <a:t>Do be aware that Medicare does not call or visit to sell you anything.</a:t>
          </a:r>
          <a:endParaRPr lang="en-US" dirty="0">
            <a:latin typeface="Arial" pitchFamily="34" charset="0"/>
            <a:cs typeface="Arial" pitchFamily="34" charset="0"/>
          </a:endParaRPr>
        </a:p>
      </dgm:t>
    </dgm:pt>
    <dgm:pt modelId="{E13FC677-6591-4E2C-9DA3-C3C650027CA6}" type="parTrans" cxnId="{E22DBBAB-B4AE-4093-8A10-44F520A2BB58}">
      <dgm:prSet/>
      <dgm:spPr/>
      <dgm:t>
        <a:bodyPr/>
        <a:lstStyle/>
        <a:p>
          <a:endParaRPr lang="en-US">
            <a:latin typeface="Arial" pitchFamily="34" charset="0"/>
            <a:cs typeface="Arial" pitchFamily="34" charset="0"/>
          </a:endParaRPr>
        </a:p>
      </dgm:t>
    </dgm:pt>
    <dgm:pt modelId="{66861889-FFFC-4099-B20B-45C73508C359}" type="sibTrans" cxnId="{E22DBBAB-B4AE-4093-8A10-44F520A2BB58}">
      <dgm:prSet/>
      <dgm:spPr/>
      <dgm:t>
        <a:bodyPr/>
        <a:lstStyle/>
        <a:p>
          <a:endParaRPr lang="en-US">
            <a:latin typeface="Arial" pitchFamily="34" charset="0"/>
            <a:cs typeface="Arial" pitchFamily="34" charset="0"/>
          </a:endParaRPr>
        </a:p>
      </dgm:t>
    </dgm:pt>
    <dgm:pt modelId="{26A6DC97-4A97-4B6B-8FFE-BAD99F033BA5}">
      <dgm:prSet custT="1"/>
      <dgm:spPr>
        <a:solidFill>
          <a:srgbClr val="FF0000"/>
        </a:solidFill>
        <a:ln>
          <a:solidFill>
            <a:srgbClr val="FF0000"/>
          </a:solidFill>
        </a:ln>
      </dgm:spPr>
      <dgm:t>
        <a:bodyPr/>
        <a:lstStyle/>
        <a:p>
          <a:pPr rtl="0"/>
          <a:r>
            <a:rPr lang="en-US" sz="2800" b="1" dirty="0" smtClean="0">
              <a:latin typeface="Arial" pitchFamily="34" charset="0"/>
              <a:cs typeface="Arial" pitchFamily="34" charset="0"/>
            </a:rPr>
            <a:t>DON’T</a:t>
          </a:r>
          <a:endParaRPr lang="en-US" sz="2800" b="1" dirty="0">
            <a:latin typeface="Arial" pitchFamily="34" charset="0"/>
            <a:cs typeface="Arial" pitchFamily="34" charset="0"/>
          </a:endParaRPr>
        </a:p>
      </dgm:t>
    </dgm:pt>
    <dgm:pt modelId="{55E470CE-7F88-4890-8E2C-FF44B937E2D5}" type="parTrans" cxnId="{CA2DA665-8E9B-4EB4-A83A-B5E6D31633AE}">
      <dgm:prSet/>
      <dgm:spPr/>
      <dgm:t>
        <a:bodyPr/>
        <a:lstStyle/>
        <a:p>
          <a:endParaRPr lang="en-US">
            <a:latin typeface="Arial" pitchFamily="34" charset="0"/>
            <a:cs typeface="Arial" pitchFamily="34" charset="0"/>
          </a:endParaRPr>
        </a:p>
      </dgm:t>
    </dgm:pt>
    <dgm:pt modelId="{8CD84DA2-1ACE-489C-AA7B-ABDAF163AADD}" type="sibTrans" cxnId="{CA2DA665-8E9B-4EB4-A83A-B5E6D31633AE}">
      <dgm:prSet/>
      <dgm:spPr/>
      <dgm:t>
        <a:bodyPr/>
        <a:lstStyle/>
        <a:p>
          <a:endParaRPr lang="en-US">
            <a:latin typeface="Arial" pitchFamily="34" charset="0"/>
            <a:cs typeface="Arial" pitchFamily="34" charset="0"/>
          </a:endParaRPr>
        </a:p>
      </dgm:t>
    </dgm:pt>
    <dgm:pt modelId="{47CB9900-C2F1-4AD4-A151-1D3478629CB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give out your Medicare/Medicaid number except to your doctor or other healthcare provider. </a:t>
          </a:r>
          <a:endParaRPr lang="en-US" dirty="0">
            <a:latin typeface="Arial" pitchFamily="34" charset="0"/>
            <a:cs typeface="Arial" pitchFamily="34" charset="0"/>
          </a:endParaRPr>
        </a:p>
      </dgm:t>
    </dgm:pt>
    <dgm:pt modelId="{9274B2B6-5F15-445B-B9B4-49FDFB310649}" type="parTrans" cxnId="{92C027E4-6784-4A6B-8D94-518B549A3053}">
      <dgm:prSet/>
      <dgm:spPr/>
      <dgm:t>
        <a:bodyPr/>
        <a:lstStyle/>
        <a:p>
          <a:endParaRPr lang="en-US">
            <a:latin typeface="Arial" pitchFamily="34" charset="0"/>
            <a:cs typeface="Arial" pitchFamily="34" charset="0"/>
          </a:endParaRPr>
        </a:p>
      </dgm:t>
    </dgm:pt>
    <dgm:pt modelId="{F10FE269-CD54-47D4-A00B-1C8995A2F785}" type="sibTrans" cxnId="{92C027E4-6784-4A6B-8D94-518B549A3053}">
      <dgm:prSet/>
      <dgm:spPr/>
      <dgm:t>
        <a:bodyPr/>
        <a:lstStyle/>
        <a:p>
          <a:endParaRPr lang="en-US">
            <a:latin typeface="Arial" pitchFamily="34" charset="0"/>
            <a:cs typeface="Arial" pitchFamily="34" charset="0"/>
          </a:endParaRPr>
        </a:p>
      </dgm:t>
    </dgm:pt>
    <dgm:pt modelId="{BAA8DD59-B1E2-4359-A235-3BEA24F345AB}">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carry your Medicare/Medicaid card unless you will need it. </a:t>
          </a:r>
          <a:endParaRPr lang="en-US" dirty="0">
            <a:latin typeface="Arial" pitchFamily="34" charset="0"/>
            <a:cs typeface="Arial" pitchFamily="34" charset="0"/>
          </a:endParaRPr>
        </a:p>
      </dgm:t>
    </dgm:pt>
    <dgm:pt modelId="{9D71A6AB-7BDB-44A4-9DAA-9E8EED86AF65}" type="parTrans" cxnId="{F371DEA6-613D-450A-B670-488DE5A84CB2}">
      <dgm:prSet/>
      <dgm:spPr/>
      <dgm:t>
        <a:bodyPr/>
        <a:lstStyle/>
        <a:p>
          <a:endParaRPr lang="en-US">
            <a:latin typeface="Arial" pitchFamily="34" charset="0"/>
            <a:cs typeface="Arial" pitchFamily="34" charset="0"/>
          </a:endParaRPr>
        </a:p>
      </dgm:t>
    </dgm:pt>
    <dgm:pt modelId="{F18827EC-B66D-4C35-8E89-1FFBD0DA9B0B}" type="sibTrans" cxnId="{F371DEA6-613D-450A-B670-488DE5A84CB2}">
      <dgm:prSet/>
      <dgm:spPr/>
      <dgm:t>
        <a:bodyPr/>
        <a:lstStyle/>
        <a:p>
          <a:endParaRPr lang="en-US">
            <a:latin typeface="Arial" pitchFamily="34" charset="0"/>
            <a:cs typeface="Arial" pitchFamily="34" charset="0"/>
          </a:endParaRPr>
        </a:p>
      </dgm:t>
    </dgm:pt>
    <dgm:pt modelId="{9119BD7B-A0C7-4F07-B382-C1DD8C33D88F}">
      <dgm:prSet custT="1"/>
      <dgm:spPr>
        <a:solidFill>
          <a:srgbClr val="339966"/>
        </a:solidFill>
      </dgm:spPr>
      <dgm:t>
        <a:bodyPr/>
        <a:lstStyle/>
        <a:p>
          <a:pPr rtl="0"/>
          <a:r>
            <a:rPr lang="en-US" sz="2800" b="1" dirty="0" smtClean="0">
              <a:latin typeface="Arial" pitchFamily="34" charset="0"/>
              <a:cs typeface="Arial" pitchFamily="34" charset="0"/>
            </a:rPr>
            <a:t>DO</a:t>
          </a:r>
          <a:endParaRPr lang="en-US" sz="2800" b="1" dirty="0">
            <a:latin typeface="Arial" pitchFamily="34" charset="0"/>
            <a:cs typeface="Arial" pitchFamily="34" charset="0"/>
          </a:endParaRPr>
        </a:p>
      </dgm:t>
    </dgm:pt>
    <dgm:pt modelId="{2CFDFAF9-870A-4081-86AE-968615BC42D4}" type="sibTrans" cxnId="{58FABACA-8446-422C-BADC-EE0229AAE133}">
      <dgm:prSet/>
      <dgm:spPr/>
      <dgm:t>
        <a:bodyPr/>
        <a:lstStyle/>
        <a:p>
          <a:endParaRPr lang="en-US">
            <a:latin typeface="Arial" pitchFamily="34" charset="0"/>
            <a:cs typeface="Arial" pitchFamily="34" charset="0"/>
          </a:endParaRPr>
        </a:p>
      </dgm:t>
    </dgm:pt>
    <dgm:pt modelId="{E8061FB8-EE83-4397-B7DB-74B707D3FC23}" type="parTrans" cxnId="{58FABACA-8446-422C-BADC-EE0229AAE133}">
      <dgm:prSet/>
      <dgm:spPr/>
      <dgm:t>
        <a:bodyPr/>
        <a:lstStyle/>
        <a:p>
          <a:endParaRPr lang="en-US">
            <a:latin typeface="Arial" pitchFamily="34" charset="0"/>
            <a:cs typeface="Arial" pitchFamily="34" charset="0"/>
          </a:endParaRPr>
        </a:p>
      </dgm:t>
    </dgm:pt>
    <dgm:pt modelId="{35AE3D87-F804-4C1F-BE2A-E0071FD7C144}">
      <dgm:prSet/>
      <dgm:spPr>
        <a:solidFill>
          <a:srgbClr val="339966">
            <a:alpha val="25000"/>
          </a:srgbClr>
        </a:solidFill>
      </dgm:spPr>
      <dgm:t>
        <a:bodyPr/>
        <a:lstStyle/>
        <a:p>
          <a:pPr rtl="0"/>
          <a:r>
            <a:rPr lang="en-US" dirty="0" smtClean="0">
              <a:latin typeface="Arial" pitchFamily="34" charset="0"/>
              <a:cs typeface="Arial" pitchFamily="34" charset="0"/>
            </a:rPr>
            <a:t>Do be cautious of offers for “free” medical services.  </a:t>
          </a:r>
          <a:endParaRPr lang="en-US" dirty="0">
            <a:latin typeface="Arial" pitchFamily="34" charset="0"/>
            <a:cs typeface="Arial" pitchFamily="34" charset="0"/>
          </a:endParaRPr>
        </a:p>
      </dgm:t>
    </dgm:pt>
    <dgm:pt modelId="{E82F956F-415B-46BA-B9CB-D1423BD57CBA}" type="parTrans" cxnId="{A77950A3-55E0-4120-9393-4EA01C881152}">
      <dgm:prSet/>
      <dgm:spPr/>
      <dgm:t>
        <a:bodyPr/>
        <a:lstStyle/>
        <a:p>
          <a:endParaRPr lang="en-US"/>
        </a:p>
      </dgm:t>
    </dgm:pt>
    <dgm:pt modelId="{E7A72561-59C4-4182-80C8-7C37AD3517F1}" type="sibTrans" cxnId="{A77950A3-55E0-4120-9393-4EA01C881152}">
      <dgm:prSet/>
      <dgm:spPr/>
      <dgm:t>
        <a:bodyPr/>
        <a:lstStyle/>
        <a:p>
          <a:endParaRPr lang="en-US"/>
        </a:p>
      </dgm:t>
    </dgm:pt>
    <dgm:pt modelId="{B30DC9F9-1E7D-47B3-A0C4-39B6827500EE}">
      <dgm:prSet/>
      <dgm:spPr/>
      <dgm:t>
        <a:bodyPr/>
        <a:lstStyle/>
        <a:p>
          <a:r>
            <a:rPr lang="en-US" dirty="0" smtClean="0">
              <a:latin typeface="Arial" pitchFamily="34" charset="0"/>
              <a:cs typeface="Arial" pitchFamily="34" charset="0"/>
            </a:rPr>
            <a:t>Do </a:t>
          </a:r>
          <a:r>
            <a:rPr lang="en-US" b="1" dirty="0" smtClean="0">
              <a:latin typeface="Arial" pitchFamily="34" charset="0"/>
              <a:cs typeface="Arial" pitchFamily="34" charset="0"/>
            </a:rPr>
            <a:t>pass it on!</a:t>
          </a:r>
          <a:endParaRPr lang="en-US" b="1" dirty="0">
            <a:latin typeface="Arial" pitchFamily="34" charset="0"/>
            <a:cs typeface="Arial" pitchFamily="34" charset="0"/>
          </a:endParaRPr>
        </a:p>
      </dgm:t>
    </dgm:pt>
    <dgm:pt modelId="{7D124032-3642-43BF-8208-55BE3B290082}" type="parTrans" cxnId="{204EF416-CC65-407D-A9AE-A6693893584A}">
      <dgm:prSet/>
      <dgm:spPr/>
      <dgm:t>
        <a:bodyPr/>
        <a:lstStyle/>
        <a:p>
          <a:endParaRPr lang="en-US"/>
        </a:p>
      </dgm:t>
    </dgm:pt>
    <dgm:pt modelId="{8E670BEB-15F3-4E06-81EC-89C890371222}" type="sibTrans" cxnId="{204EF416-CC65-407D-A9AE-A6693893584A}">
      <dgm:prSet/>
      <dgm:spPr/>
      <dgm:t>
        <a:bodyPr/>
        <a:lstStyle/>
        <a:p>
          <a:endParaRPr lang="en-US"/>
        </a:p>
      </dgm:t>
    </dgm:pt>
    <dgm:pt modelId="{554F6EEA-580B-442B-ACBA-F3A351C3411C}" type="pres">
      <dgm:prSet presAssocID="{C1EB5601-C066-49A2-A860-6F1A9CC59A6C}" presName="Name0" presStyleCnt="0">
        <dgm:presLayoutVars>
          <dgm:dir/>
          <dgm:animLvl val="lvl"/>
          <dgm:resizeHandles val="exact"/>
        </dgm:presLayoutVars>
      </dgm:prSet>
      <dgm:spPr/>
      <dgm:t>
        <a:bodyPr/>
        <a:lstStyle/>
        <a:p>
          <a:endParaRPr lang="en-US"/>
        </a:p>
      </dgm:t>
    </dgm:pt>
    <dgm:pt modelId="{27E3BFFC-F002-477A-86F5-5415D568A881}" type="pres">
      <dgm:prSet presAssocID="{9119BD7B-A0C7-4F07-B382-C1DD8C33D88F}" presName="composite" presStyleCnt="0"/>
      <dgm:spPr/>
    </dgm:pt>
    <dgm:pt modelId="{BF2FA1A9-5D15-47A8-9F4E-D8D4BD97BB44}" type="pres">
      <dgm:prSet presAssocID="{9119BD7B-A0C7-4F07-B382-C1DD8C33D88F}" presName="parTx" presStyleLbl="alignNode1" presStyleIdx="0" presStyleCnt="2" custLinFactNeighborX="-1068" custLinFactNeighborY="-2727">
        <dgm:presLayoutVars>
          <dgm:chMax val="0"/>
          <dgm:chPref val="0"/>
          <dgm:bulletEnabled val="1"/>
        </dgm:presLayoutVars>
      </dgm:prSet>
      <dgm:spPr/>
      <dgm:t>
        <a:bodyPr/>
        <a:lstStyle/>
        <a:p>
          <a:endParaRPr lang="en-US"/>
        </a:p>
      </dgm:t>
    </dgm:pt>
    <dgm:pt modelId="{4C400F39-CD63-4495-8A99-52309E06D9F3}" type="pres">
      <dgm:prSet presAssocID="{9119BD7B-A0C7-4F07-B382-C1DD8C33D88F}" presName="desTx" presStyleLbl="alignAccFollowNode1" presStyleIdx="0" presStyleCnt="2">
        <dgm:presLayoutVars>
          <dgm:bulletEnabled val="1"/>
        </dgm:presLayoutVars>
      </dgm:prSet>
      <dgm:spPr/>
      <dgm:t>
        <a:bodyPr/>
        <a:lstStyle/>
        <a:p>
          <a:endParaRPr lang="en-US"/>
        </a:p>
      </dgm:t>
    </dgm:pt>
    <dgm:pt modelId="{EE06F096-A32C-4109-B79C-8790B3EDF748}" type="pres">
      <dgm:prSet presAssocID="{2CFDFAF9-870A-4081-86AE-968615BC42D4}" presName="space" presStyleCnt="0"/>
      <dgm:spPr/>
    </dgm:pt>
    <dgm:pt modelId="{CA7EEBEB-4D62-48A0-9674-D62453EF8BF9}" type="pres">
      <dgm:prSet presAssocID="{26A6DC97-4A97-4B6B-8FFE-BAD99F033BA5}" presName="composite" presStyleCnt="0"/>
      <dgm:spPr/>
    </dgm:pt>
    <dgm:pt modelId="{B547F981-C024-4B39-BD5E-2931918908D5}" type="pres">
      <dgm:prSet presAssocID="{26A6DC97-4A97-4B6B-8FFE-BAD99F033BA5}" presName="parTx" presStyleLbl="alignNode1" presStyleIdx="1" presStyleCnt="2">
        <dgm:presLayoutVars>
          <dgm:chMax val="0"/>
          <dgm:chPref val="0"/>
          <dgm:bulletEnabled val="1"/>
        </dgm:presLayoutVars>
      </dgm:prSet>
      <dgm:spPr/>
      <dgm:t>
        <a:bodyPr/>
        <a:lstStyle/>
        <a:p>
          <a:endParaRPr lang="en-US"/>
        </a:p>
      </dgm:t>
    </dgm:pt>
    <dgm:pt modelId="{4BEB27FF-4E18-42E8-A54F-7B8DAA229DB0}" type="pres">
      <dgm:prSet presAssocID="{26A6DC97-4A97-4B6B-8FFE-BAD99F033BA5}" presName="desTx" presStyleLbl="alignAccFollowNode1" presStyleIdx="1" presStyleCnt="2">
        <dgm:presLayoutVars>
          <dgm:bulletEnabled val="1"/>
        </dgm:presLayoutVars>
      </dgm:prSet>
      <dgm:spPr/>
      <dgm:t>
        <a:bodyPr/>
        <a:lstStyle/>
        <a:p>
          <a:endParaRPr lang="en-US"/>
        </a:p>
      </dgm:t>
    </dgm:pt>
  </dgm:ptLst>
  <dgm:cxnLst>
    <dgm:cxn modelId="{9644AA43-9CA0-4379-B1AA-2E234E26829E}" type="presOf" srcId="{35AE3D87-F804-4C1F-BE2A-E0071FD7C144}" destId="{4C400F39-CD63-4495-8A99-52309E06D9F3}" srcOrd="0" destOrd="3" presId="urn:microsoft.com/office/officeart/2005/8/layout/hList1"/>
    <dgm:cxn modelId="{92C027E4-6784-4A6B-8D94-518B549A3053}" srcId="{26A6DC97-4A97-4B6B-8FFE-BAD99F033BA5}" destId="{47CB9900-C2F1-4AD4-A151-1D3478629CBE}" srcOrd="0" destOrd="0" parTransId="{9274B2B6-5F15-445B-B9B4-49FDFB310649}" sibTransId="{F10FE269-CD54-47D4-A00B-1C8995A2F785}"/>
    <dgm:cxn modelId="{3EA71406-AB0F-4971-87E9-C75A4FDA0D35}" type="presOf" srcId="{C1EB5601-C066-49A2-A860-6F1A9CC59A6C}" destId="{554F6EEA-580B-442B-ACBA-F3A351C3411C}" srcOrd="0" destOrd="0" presId="urn:microsoft.com/office/officeart/2005/8/layout/hList1"/>
    <dgm:cxn modelId="{CA2DA665-8E9B-4EB4-A83A-B5E6D31633AE}" srcId="{C1EB5601-C066-49A2-A860-6F1A9CC59A6C}" destId="{26A6DC97-4A97-4B6B-8FFE-BAD99F033BA5}" srcOrd="1" destOrd="0" parTransId="{55E470CE-7F88-4890-8E2C-FF44B937E2D5}" sibTransId="{8CD84DA2-1ACE-489C-AA7B-ABDAF163AADD}"/>
    <dgm:cxn modelId="{A77950A3-55E0-4120-9393-4EA01C881152}" srcId="{9119BD7B-A0C7-4F07-B382-C1DD8C33D88F}" destId="{35AE3D87-F804-4C1F-BE2A-E0071FD7C144}" srcOrd="3" destOrd="0" parTransId="{E82F956F-415B-46BA-B9CB-D1423BD57CBA}" sibTransId="{E7A72561-59C4-4182-80C8-7C37AD3517F1}"/>
    <dgm:cxn modelId="{1A5E6FC2-C331-4861-9F5F-7C68E228202C}" type="presOf" srcId="{26A6DC97-4A97-4B6B-8FFE-BAD99F033BA5}" destId="{B547F981-C024-4B39-BD5E-2931918908D5}" srcOrd="0" destOrd="0" presId="urn:microsoft.com/office/officeart/2005/8/layout/hList1"/>
    <dgm:cxn modelId="{016E9406-42C8-4AE8-9FAB-0B195AD4F3CE}" type="presOf" srcId="{A720AB9A-4A68-4712-82B8-62DCECE58FFC}" destId="{4C400F39-CD63-4495-8A99-52309E06D9F3}" srcOrd="0" destOrd="0" presId="urn:microsoft.com/office/officeart/2005/8/layout/hList1"/>
    <dgm:cxn modelId="{B1669E89-1F80-4E0A-8841-15A5B82FA2A8}" type="presOf" srcId="{93285596-1C30-461A-9D6B-84C9DD84DDE7}" destId="{4C400F39-CD63-4495-8A99-52309E06D9F3}" srcOrd="0" destOrd="2" presId="urn:microsoft.com/office/officeart/2005/8/layout/hList1"/>
    <dgm:cxn modelId="{E22DBBAB-B4AE-4093-8A10-44F520A2BB58}" srcId="{9119BD7B-A0C7-4F07-B382-C1DD8C33D88F}" destId="{93285596-1C30-461A-9D6B-84C9DD84DDE7}" srcOrd="2" destOrd="0" parTransId="{E13FC677-6591-4E2C-9DA3-C3C650027CA6}" sibTransId="{66861889-FFFC-4099-B20B-45C73508C359}"/>
    <dgm:cxn modelId="{204EF416-CC65-407D-A9AE-A6693893584A}" srcId="{9119BD7B-A0C7-4F07-B382-C1DD8C33D88F}" destId="{B30DC9F9-1E7D-47B3-A0C4-39B6827500EE}" srcOrd="4" destOrd="0" parTransId="{7D124032-3642-43BF-8208-55BE3B290082}" sibTransId="{8E670BEB-15F3-4E06-81EC-89C890371222}"/>
    <dgm:cxn modelId="{FB73B1CB-CBDC-4CE2-B29C-8A960E90B3AB}" srcId="{9119BD7B-A0C7-4F07-B382-C1DD8C33D88F}" destId="{C1E04A93-B487-4502-A9AF-DDC20CD340FB}" srcOrd="1" destOrd="0" parTransId="{3050ADC5-F610-4C9C-BC01-79832A9DF69C}" sibTransId="{D89ABB3E-9AC2-4D4B-8A5C-F437D8B8E8CB}"/>
    <dgm:cxn modelId="{901620A4-52EB-47D8-9D1B-E984DE0797A2}" type="presOf" srcId="{9119BD7B-A0C7-4F07-B382-C1DD8C33D88F}" destId="{BF2FA1A9-5D15-47A8-9F4E-D8D4BD97BB44}" srcOrd="0" destOrd="0" presId="urn:microsoft.com/office/officeart/2005/8/layout/hList1"/>
    <dgm:cxn modelId="{8AE24AF4-A65E-449F-B18F-6CC9521A2820}" type="presOf" srcId="{B30DC9F9-1E7D-47B3-A0C4-39B6827500EE}" destId="{4C400F39-CD63-4495-8A99-52309E06D9F3}" srcOrd="0" destOrd="4" presId="urn:microsoft.com/office/officeart/2005/8/layout/hList1"/>
    <dgm:cxn modelId="{FF663354-3103-419A-A29C-A9ED7EE8FACA}" type="presOf" srcId="{BAA8DD59-B1E2-4359-A235-3BEA24F345AB}" destId="{4BEB27FF-4E18-42E8-A54F-7B8DAA229DB0}" srcOrd="0" destOrd="1" presId="urn:microsoft.com/office/officeart/2005/8/layout/hList1"/>
    <dgm:cxn modelId="{D6B21D38-904E-402D-B753-7FC120D2296F}" srcId="{9119BD7B-A0C7-4F07-B382-C1DD8C33D88F}" destId="{A720AB9A-4A68-4712-82B8-62DCECE58FFC}" srcOrd="0" destOrd="0" parTransId="{B845C752-E294-43E4-841A-1E78240433DE}" sibTransId="{92BD95F3-E7AC-42F7-9335-64F3B12E1A62}"/>
    <dgm:cxn modelId="{18E2214A-0622-4EB2-B5E7-F0E06BBECA99}" type="presOf" srcId="{47CB9900-C2F1-4AD4-A151-1D3478629CBE}" destId="{4BEB27FF-4E18-42E8-A54F-7B8DAA229DB0}" srcOrd="0" destOrd="0" presId="urn:microsoft.com/office/officeart/2005/8/layout/hList1"/>
    <dgm:cxn modelId="{F371DEA6-613D-450A-B670-488DE5A84CB2}" srcId="{26A6DC97-4A97-4B6B-8FFE-BAD99F033BA5}" destId="{BAA8DD59-B1E2-4359-A235-3BEA24F345AB}" srcOrd="1" destOrd="0" parTransId="{9D71A6AB-7BDB-44A4-9DAA-9E8EED86AF65}" sibTransId="{F18827EC-B66D-4C35-8E89-1FFBD0DA9B0B}"/>
    <dgm:cxn modelId="{58FABACA-8446-422C-BADC-EE0229AAE133}" srcId="{C1EB5601-C066-49A2-A860-6F1A9CC59A6C}" destId="{9119BD7B-A0C7-4F07-B382-C1DD8C33D88F}" srcOrd="0" destOrd="0" parTransId="{E8061FB8-EE83-4397-B7DB-74B707D3FC23}" sibTransId="{2CFDFAF9-870A-4081-86AE-968615BC42D4}"/>
    <dgm:cxn modelId="{3B9F4BF2-8409-4DE9-8BE5-7B98D9E95E6D}" type="presOf" srcId="{C1E04A93-B487-4502-A9AF-DDC20CD340FB}" destId="{4C400F39-CD63-4495-8A99-52309E06D9F3}" srcOrd="0" destOrd="1" presId="urn:microsoft.com/office/officeart/2005/8/layout/hList1"/>
    <dgm:cxn modelId="{B8525017-5279-40C5-B155-95E1FD307279}" type="presParOf" srcId="{554F6EEA-580B-442B-ACBA-F3A351C3411C}" destId="{27E3BFFC-F002-477A-86F5-5415D568A881}" srcOrd="0" destOrd="0" presId="urn:microsoft.com/office/officeart/2005/8/layout/hList1"/>
    <dgm:cxn modelId="{9F3B82DB-7A87-4325-8058-257B3AF6E0A6}" type="presParOf" srcId="{27E3BFFC-F002-477A-86F5-5415D568A881}" destId="{BF2FA1A9-5D15-47A8-9F4E-D8D4BD97BB44}" srcOrd="0" destOrd="0" presId="urn:microsoft.com/office/officeart/2005/8/layout/hList1"/>
    <dgm:cxn modelId="{9C9FBC43-77DF-4A60-B199-18F3ECD16B3B}" type="presParOf" srcId="{27E3BFFC-F002-477A-86F5-5415D568A881}" destId="{4C400F39-CD63-4495-8A99-52309E06D9F3}" srcOrd="1" destOrd="0" presId="urn:microsoft.com/office/officeart/2005/8/layout/hList1"/>
    <dgm:cxn modelId="{FCFBF140-1910-4684-B8D6-4EC918CB96E3}" type="presParOf" srcId="{554F6EEA-580B-442B-ACBA-F3A351C3411C}" destId="{EE06F096-A32C-4109-B79C-8790B3EDF748}" srcOrd="1" destOrd="0" presId="urn:microsoft.com/office/officeart/2005/8/layout/hList1"/>
    <dgm:cxn modelId="{7115FF35-D16E-4BD4-912A-068376326931}" type="presParOf" srcId="{554F6EEA-580B-442B-ACBA-F3A351C3411C}" destId="{CA7EEBEB-4D62-48A0-9674-D62453EF8BF9}" srcOrd="2" destOrd="0" presId="urn:microsoft.com/office/officeart/2005/8/layout/hList1"/>
    <dgm:cxn modelId="{91D74203-F449-4A4D-900A-6C7C1AF79ECE}" type="presParOf" srcId="{CA7EEBEB-4D62-48A0-9674-D62453EF8BF9}" destId="{B547F981-C024-4B39-BD5E-2931918908D5}" srcOrd="0" destOrd="0" presId="urn:microsoft.com/office/officeart/2005/8/layout/hList1"/>
    <dgm:cxn modelId="{6F52BA8E-99FC-4D60-ADEF-290581377213}" type="presParOf" srcId="{CA7EEBEB-4D62-48A0-9674-D62453EF8BF9}" destId="{4BEB27FF-4E18-42E8-A54F-7B8DAA229D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FA1A9-5D15-47A8-9F4E-D8D4BD97BB44}">
      <dsp:nvSpPr>
        <dsp:cNvPr id="0" name=""/>
        <dsp:cNvSpPr/>
      </dsp:nvSpPr>
      <dsp:spPr>
        <a:xfrm>
          <a:off x="0" y="81881"/>
          <a:ext cx="3809962" cy="662400"/>
        </a:xfrm>
        <a:prstGeom prst="rect">
          <a:avLst/>
        </a:prstGeom>
        <a:solidFill>
          <a:srgbClr val="339966"/>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latin typeface="Arial" pitchFamily="34" charset="0"/>
              <a:cs typeface="Arial" pitchFamily="34" charset="0"/>
            </a:rPr>
            <a:t>DO</a:t>
          </a:r>
          <a:endParaRPr lang="en-US" sz="2800" b="1" kern="1200" dirty="0">
            <a:latin typeface="Arial" pitchFamily="34" charset="0"/>
            <a:cs typeface="Arial" pitchFamily="34" charset="0"/>
          </a:endParaRPr>
        </a:p>
      </dsp:txBody>
      <dsp:txXfrm>
        <a:off x="0" y="81881"/>
        <a:ext cx="3809962" cy="662400"/>
      </dsp:txXfrm>
    </dsp:sp>
    <dsp:sp modelId="{4C400F39-CD63-4495-8A99-52309E06D9F3}">
      <dsp:nvSpPr>
        <dsp:cNvPr id="0" name=""/>
        <dsp:cNvSpPr/>
      </dsp:nvSpPr>
      <dsp:spPr>
        <a:xfrm>
          <a:off x="39" y="762345"/>
          <a:ext cx="3809962" cy="4166909"/>
        </a:xfrm>
        <a:prstGeom prst="rect">
          <a:avLst/>
        </a:prstGeom>
        <a:solidFill>
          <a:srgbClr val="339966">
            <a:alpha val="25000"/>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latin typeface="Arial" pitchFamily="34" charset="0"/>
              <a:cs typeface="Arial" pitchFamily="34" charset="0"/>
            </a:rPr>
            <a:t>Do treat your insurance card and number like your credit card.</a:t>
          </a:r>
          <a:endParaRPr lang="en-US" sz="2300" kern="1200" dirty="0">
            <a:latin typeface="Arial" pitchFamily="34" charset="0"/>
            <a:cs typeface="Arial" pitchFamily="34" charset="0"/>
          </a:endParaRPr>
        </a:p>
        <a:p>
          <a:pPr marL="228600" lvl="1" indent="-228600" algn="l" defTabSz="1022350" rtl="0">
            <a:lnSpc>
              <a:spcPct val="90000"/>
            </a:lnSpc>
            <a:spcBef>
              <a:spcPct val="0"/>
            </a:spcBef>
            <a:spcAft>
              <a:spcPct val="15000"/>
            </a:spcAft>
            <a:buChar char="••"/>
          </a:pPr>
          <a:r>
            <a:rPr lang="en-US" sz="2300" kern="1200" dirty="0" smtClean="0">
              <a:latin typeface="Arial" pitchFamily="34" charset="0"/>
              <a:cs typeface="Arial" pitchFamily="34" charset="0"/>
            </a:rPr>
            <a:t>Do watch out for identity theft.</a:t>
          </a:r>
          <a:endParaRPr lang="en-US" sz="2300" kern="1200" dirty="0">
            <a:latin typeface="Arial" pitchFamily="34" charset="0"/>
            <a:cs typeface="Arial" pitchFamily="34" charset="0"/>
          </a:endParaRPr>
        </a:p>
        <a:p>
          <a:pPr marL="228600" lvl="1" indent="-228600" algn="l" defTabSz="1022350" rtl="0">
            <a:lnSpc>
              <a:spcPct val="90000"/>
            </a:lnSpc>
            <a:spcBef>
              <a:spcPct val="0"/>
            </a:spcBef>
            <a:spcAft>
              <a:spcPct val="15000"/>
            </a:spcAft>
            <a:buChar char="••"/>
          </a:pPr>
          <a:r>
            <a:rPr lang="en-US" sz="2300" kern="1200" dirty="0" smtClean="0">
              <a:latin typeface="Arial" pitchFamily="34" charset="0"/>
              <a:cs typeface="Arial" pitchFamily="34" charset="0"/>
            </a:rPr>
            <a:t>Do be aware that Medicare does not call or visit to sell you anything.</a:t>
          </a:r>
          <a:endParaRPr lang="en-US" sz="2300" kern="1200" dirty="0">
            <a:latin typeface="Arial" pitchFamily="34" charset="0"/>
            <a:cs typeface="Arial" pitchFamily="34" charset="0"/>
          </a:endParaRPr>
        </a:p>
        <a:p>
          <a:pPr marL="228600" lvl="1" indent="-228600" algn="l" defTabSz="1022350" rtl="0">
            <a:lnSpc>
              <a:spcPct val="90000"/>
            </a:lnSpc>
            <a:spcBef>
              <a:spcPct val="0"/>
            </a:spcBef>
            <a:spcAft>
              <a:spcPct val="15000"/>
            </a:spcAft>
            <a:buChar char="••"/>
          </a:pPr>
          <a:r>
            <a:rPr lang="en-US" sz="2300" kern="1200" dirty="0" smtClean="0">
              <a:latin typeface="Arial" pitchFamily="34" charset="0"/>
              <a:cs typeface="Arial" pitchFamily="34" charset="0"/>
            </a:rPr>
            <a:t>Do be cautious of offers for “free” medical services.  </a:t>
          </a:r>
          <a:endParaRPr lang="en-US" sz="2300" kern="1200" dirty="0">
            <a:latin typeface="Arial" pitchFamily="34" charset="0"/>
            <a:cs typeface="Arial" pitchFamily="34" charset="0"/>
          </a:endParaRPr>
        </a:p>
        <a:p>
          <a:pPr marL="228600" lvl="1" indent="-228600" algn="l" defTabSz="1022350">
            <a:lnSpc>
              <a:spcPct val="90000"/>
            </a:lnSpc>
            <a:spcBef>
              <a:spcPct val="0"/>
            </a:spcBef>
            <a:spcAft>
              <a:spcPct val="15000"/>
            </a:spcAft>
            <a:buChar char="••"/>
          </a:pPr>
          <a:r>
            <a:rPr lang="en-US" sz="2300" kern="1200" dirty="0" smtClean="0">
              <a:latin typeface="Arial" pitchFamily="34" charset="0"/>
              <a:cs typeface="Arial" pitchFamily="34" charset="0"/>
            </a:rPr>
            <a:t>Do </a:t>
          </a:r>
          <a:r>
            <a:rPr lang="en-US" sz="2300" b="1" kern="1200" dirty="0" smtClean="0">
              <a:latin typeface="Arial" pitchFamily="34" charset="0"/>
              <a:cs typeface="Arial" pitchFamily="34" charset="0"/>
            </a:rPr>
            <a:t>pass it on!</a:t>
          </a:r>
          <a:endParaRPr lang="en-US" sz="2300" b="1" kern="1200" dirty="0">
            <a:latin typeface="Arial" pitchFamily="34" charset="0"/>
            <a:cs typeface="Arial" pitchFamily="34" charset="0"/>
          </a:endParaRPr>
        </a:p>
      </dsp:txBody>
      <dsp:txXfrm>
        <a:off x="39" y="762345"/>
        <a:ext cx="3809962" cy="4166909"/>
      </dsp:txXfrm>
    </dsp:sp>
    <dsp:sp modelId="{B547F981-C024-4B39-BD5E-2931918908D5}">
      <dsp:nvSpPr>
        <dsp:cNvPr id="0" name=""/>
        <dsp:cNvSpPr/>
      </dsp:nvSpPr>
      <dsp:spPr>
        <a:xfrm>
          <a:off x="4343397" y="99945"/>
          <a:ext cx="3809962" cy="662400"/>
        </a:xfrm>
        <a:prstGeom prst="rect">
          <a:avLst/>
        </a:prstGeom>
        <a:solidFill>
          <a:srgbClr val="FF0000"/>
        </a:soli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latin typeface="Arial" pitchFamily="34" charset="0"/>
              <a:cs typeface="Arial" pitchFamily="34" charset="0"/>
            </a:rPr>
            <a:t>DON’T</a:t>
          </a:r>
          <a:endParaRPr lang="en-US" sz="2800" b="1" kern="1200" dirty="0">
            <a:latin typeface="Arial" pitchFamily="34" charset="0"/>
            <a:cs typeface="Arial" pitchFamily="34" charset="0"/>
          </a:endParaRPr>
        </a:p>
      </dsp:txBody>
      <dsp:txXfrm>
        <a:off x="4343397" y="99945"/>
        <a:ext cx="3809962" cy="662400"/>
      </dsp:txXfrm>
    </dsp:sp>
    <dsp:sp modelId="{4BEB27FF-4E18-42E8-A54F-7B8DAA229DB0}">
      <dsp:nvSpPr>
        <dsp:cNvPr id="0" name=""/>
        <dsp:cNvSpPr/>
      </dsp:nvSpPr>
      <dsp:spPr>
        <a:xfrm>
          <a:off x="4343397" y="762345"/>
          <a:ext cx="3809962" cy="4166909"/>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1905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smtClean="0">
              <a:latin typeface="Arial" pitchFamily="34" charset="0"/>
              <a:cs typeface="Arial" pitchFamily="34" charset="0"/>
            </a:rPr>
            <a:t>Don't give out your Medicare/Medicaid number except to your doctor or other healthcare provider. </a:t>
          </a:r>
          <a:endParaRPr lang="en-US" sz="2300" kern="1200" dirty="0">
            <a:latin typeface="Arial" pitchFamily="34" charset="0"/>
            <a:cs typeface="Arial" pitchFamily="34" charset="0"/>
          </a:endParaRPr>
        </a:p>
        <a:p>
          <a:pPr marL="228600" lvl="1" indent="-228600" algn="l" defTabSz="1022350" rtl="0">
            <a:lnSpc>
              <a:spcPct val="90000"/>
            </a:lnSpc>
            <a:spcBef>
              <a:spcPct val="0"/>
            </a:spcBef>
            <a:spcAft>
              <a:spcPct val="15000"/>
            </a:spcAft>
            <a:buChar char="••"/>
          </a:pPr>
          <a:r>
            <a:rPr lang="en-US" sz="2300" kern="1200" dirty="0" smtClean="0">
              <a:latin typeface="Arial" pitchFamily="34" charset="0"/>
              <a:cs typeface="Arial" pitchFamily="34" charset="0"/>
            </a:rPr>
            <a:t>Don’t carry your Medicare/Medicaid card unless you will need it. </a:t>
          </a:r>
          <a:endParaRPr lang="en-US" sz="2300" kern="1200" dirty="0">
            <a:latin typeface="Arial" pitchFamily="34" charset="0"/>
            <a:cs typeface="Arial" pitchFamily="34" charset="0"/>
          </a:endParaRPr>
        </a:p>
      </dsp:txBody>
      <dsp:txXfrm>
        <a:off x="4343397" y="762345"/>
        <a:ext cx="3809962" cy="41669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F9BE1-328C-4045-8C9C-39A50B500D1D}" type="datetimeFigureOut">
              <a:rPr lang="en-US" smtClean="0"/>
              <a:t>5/28/2019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E7CA4-A982-44A8-A211-0A81779EB30C}" type="slidenum">
              <a:rPr lang="en-US" smtClean="0"/>
              <a:t>‹#›</a:t>
            </a:fld>
            <a:endParaRPr lang="en-US"/>
          </a:p>
        </p:txBody>
      </p:sp>
    </p:spTree>
    <p:extLst>
      <p:ext uri="{BB962C8B-B14F-4D97-AF65-F5344CB8AC3E}">
        <p14:creationId xmlns:p14="http://schemas.microsoft.com/office/powerpoint/2010/main" val="71132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spcAft>
                <a:spcPts val="0"/>
              </a:spcAft>
              <a:defRPr/>
            </a:pPr>
            <a:r>
              <a:rPr lang="en-US" sz="1200" dirty="0" smtClean="0">
                <a:latin typeface="Arial" panose="020B0604020202020204" pitchFamily="34" charset="0"/>
                <a:cs typeface="Arial" panose="020B0604020202020204" pitchFamily="34" charset="0"/>
              </a:rPr>
              <a:t>Healthcare fraud, errors, and abuse can</a:t>
            </a:r>
            <a:r>
              <a:rPr lang="en-US" sz="1200" baseline="0" dirty="0" smtClean="0">
                <a:latin typeface="Arial" panose="020B0604020202020204" pitchFamily="34" charset="0"/>
                <a:cs typeface="Arial" panose="020B0604020202020204" pitchFamily="34" charset="0"/>
              </a:rPr>
              <a:t> also </a:t>
            </a:r>
            <a:r>
              <a:rPr lang="en-US" sz="1200" dirty="0" smtClean="0">
                <a:latin typeface="Arial" panose="020B0604020202020204" pitchFamily="34" charset="0"/>
                <a:cs typeface="Arial" panose="020B0604020202020204" pitchFamily="34" charset="0"/>
              </a:rPr>
              <a:t>cause</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serious personal consequences for</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beneficiaries, such as medical identity theft, negative health impacts, and personal financial losses. </a:t>
            </a:r>
          </a:p>
          <a:p>
            <a:pPr>
              <a:lnSpc>
                <a:spcPct val="120000"/>
              </a:lnSpc>
              <a:spcBef>
                <a:spcPts val="0"/>
              </a:spcBef>
              <a:spcAft>
                <a:spcPts val="0"/>
              </a:spcAft>
              <a:defRPr/>
            </a:pPr>
            <a:endParaRPr lang="en-US" sz="1200" b="1"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b="1" dirty="0" smtClean="0">
                <a:latin typeface="Arial" panose="020B0604020202020204" pitchFamily="34" charset="0"/>
                <a:ea typeface="Times New Roman"/>
                <a:cs typeface="Arial" panose="020B0604020202020204" pitchFamily="34" charset="0"/>
              </a:rPr>
              <a:t>Medical Identity Theft</a:t>
            </a: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Medical identity theft occurs when a beneficiary’s Medicare/Medicaid</a:t>
            </a:r>
            <a:r>
              <a:rPr lang="en-US" sz="1200" baseline="0" dirty="0" smtClean="0">
                <a:latin typeface="Arial" panose="020B0604020202020204" pitchFamily="34" charset="0"/>
                <a:ea typeface="Times New Roman"/>
                <a:cs typeface="Arial" panose="020B0604020202020204" pitchFamily="34" charset="0"/>
              </a:rPr>
              <a:t> </a:t>
            </a:r>
            <a:r>
              <a:rPr lang="en-US" sz="1200" dirty="0" smtClean="0">
                <a:latin typeface="Arial" panose="020B0604020202020204" pitchFamily="34" charset="0"/>
                <a:ea typeface="Times New Roman"/>
                <a:cs typeface="Arial" panose="020B0604020202020204" pitchFamily="34" charset="0"/>
              </a:rPr>
              <a:t>number is misused, either by a provider, a supplier, or by someone posing as the real beneficiary in order to receive medical care. Such Medicare numbers are considered “compromised.” Medicare numbers are for life, even if stolen or misused, so a beneficiary whose number is compromised may be affected forever by false claims against his or her Medicare number. </a:t>
            </a:r>
          </a:p>
          <a:p>
            <a:pPr>
              <a:lnSpc>
                <a:spcPct val="120000"/>
              </a:lnSpc>
              <a:spcBef>
                <a:spcPts val="0"/>
              </a:spcBef>
              <a:spcAft>
                <a:spcPts val="0"/>
              </a:spcAft>
              <a:defRPr/>
            </a:pP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b="1" dirty="0" smtClean="0">
                <a:latin typeface="Arial" panose="020B0604020202020204" pitchFamily="34" charset="0"/>
                <a:ea typeface="Times New Roman"/>
                <a:cs typeface="Arial" panose="020B0604020202020204" pitchFamily="34" charset="0"/>
              </a:rPr>
              <a:t>Health Impact</a:t>
            </a:r>
            <a:r>
              <a:rPr lang="en-US" sz="1200" dirty="0" smtClean="0">
                <a:solidFill>
                  <a:srgbClr val="000000"/>
                </a:solidFill>
                <a:latin typeface="Arial" panose="020B0604020202020204" pitchFamily="34" charset="0"/>
                <a:ea typeface="Times New Roman"/>
                <a:cs typeface="Arial" panose="020B0604020202020204" pitchFamily="34" charset="0"/>
              </a:rPr>
              <a:t> </a:t>
            </a: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Receiving health care from a fraudulent provider can mean the quality of the care is poor, the intervention is not medically necessary, or worse: The intervention is actually harmful. A beneficiary may later receive improper medical treatment from legitimate providers as a result of inaccurate medical records that contain: </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False diagnoses </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Records showing treatments that never occurred</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Misinformation about allergies</a:t>
            </a:r>
          </a:p>
          <a:p>
            <a:pPr marL="342849" indent="-342849">
              <a:lnSpc>
                <a:spcPct val="120000"/>
              </a:lnSpc>
              <a:spcBef>
                <a:spcPts val="0"/>
              </a:spcBef>
              <a:spcAft>
                <a:spcPts val="0"/>
              </a:spcAft>
              <a:buFont typeface="Symbol"/>
              <a:buChar char=""/>
              <a:defRPr/>
            </a:pPr>
            <a:r>
              <a:rPr lang="en-US" sz="1200" dirty="0" smtClean="0">
                <a:latin typeface="Arial" panose="020B0604020202020204" pitchFamily="34" charset="0"/>
                <a:ea typeface="Times New Roman"/>
                <a:cs typeface="Arial" panose="020B0604020202020204" pitchFamily="34" charset="0"/>
              </a:rPr>
              <a:t>Incorrect lab results</a:t>
            </a:r>
          </a:p>
          <a:p>
            <a:pPr>
              <a:lnSpc>
                <a:spcPct val="120000"/>
              </a:lnSpc>
              <a:spcBef>
                <a:spcPts val="0"/>
              </a:spcBef>
              <a:spcAft>
                <a:spcPts val="0"/>
              </a:spcAft>
              <a:defRPr/>
            </a:pPr>
            <a:r>
              <a:rPr lang="en-US" sz="1200" dirty="0" smtClean="0">
                <a:latin typeface="Arial" panose="020B0604020202020204" pitchFamily="34" charset="0"/>
                <a:cs typeface="Arial" panose="020B0604020202020204" pitchFamily="34" charset="0"/>
              </a:rPr>
              <a:t>Additionally, because of inaccurate or fraudulent claims to Medicare/Medicaid, beneficiaries may be denied needed Medicare benefits. For example, some products and services have limits. If Medicare thinks such products and services were already provided, they will deny payment. </a:t>
            </a:r>
          </a:p>
          <a:p>
            <a:pPr fontAlgn="auto" hangingPunct="1">
              <a:lnSpc>
                <a:spcPct val="120000"/>
              </a:lnSpc>
              <a:spcBef>
                <a:spcPts val="0"/>
              </a:spcBef>
              <a:spcAft>
                <a:spcPts val="0"/>
              </a:spcAft>
              <a:defRPr/>
            </a:pPr>
            <a:endParaRPr lang="en-US" sz="1200" b="1" dirty="0" smtClean="0">
              <a:latin typeface="Arial" panose="020B0604020202020204" pitchFamily="34" charset="0"/>
              <a:ea typeface="Times New Roman"/>
              <a:cs typeface="Arial" panose="020B0604020202020204" pitchFamily="34" charset="0"/>
            </a:endParaRPr>
          </a:p>
          <a:p>
            <a:pPr fontAlgn="auto" hangingPunct="1">
              <a:lnSpc>
                <a:spcPct val="120000"/>
              </a:lnSpc>
              <a:spcBef>
                <a:spcPts val="0"/>
              </a:spcBef>
              <a:spcAft>
                <a:spcPts val="0"/>
              </a:spcAft>
              <a:defRPr/>
            </a:pPr>
            <a:r>
              <a:rPr lang="en-US" sz="1200" b="1" dirty="0" smtClean="0">
                <a:latin typeface="Arial" panose="020B0604020202020204" pitchFamily="34" charset="0"/>
                <a:ea typeface="Times New Roman"/>
                <a:cs typeface="Arial" panose="020B0604020202020204" pitchFamily="34" charset="0"/>
              </a:rPr>
              <a:t>Personal Financial Losses</a:t>
            </a: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Healthcare</a:t>
            </a:r>
            <a:r>
              <a:rPr lang="en-US" sz="1200" baseline="0" dirty="0" smtClean="0">
                <a:latin typeface="Arial" panose="020B0604020202020204" pitchFamily="34" charset="0"/>
                <a:ea typeface="Times New Roman"/>
                <a:cs typeface="Arial" panose="020B0604020202020204" pitchFamily="34" charset="0"/>
              </a:rPr>
              <a:t> </a:t>
            </a:r>
            <a:r>
              <a:rPr lang="en-US" sz="1200" dirty="0" smtClean="0">
                <a:latin typeface="Arial" panose="020B0604020202020204" pitchFamily="34" charset="0"/>
                <a:ea typeface="Times New Roman"/>
                <a:cs typeface="Arial" panose="020B0604020202020204" pitchFamily="34" charset="0"/>
              </a:rPr>
              <a:t>fraud, errors, and abuse can all result in higher out-of-pocket costs for beneficiaries, such as copayments for health care services that were never provided, were excessive, or were medically unnecessary. Beneficiaries may also find themselves stuck with bills for services from providers who should have billed Medicare but instead billed the beneficiary for the entire cost of that service. Finally, because Medicare numbers also contain Social Security numbers, financial fraud can be a side effect of having one’s Medicare number compromised. Medicare numbers are as valuable as Social Security numbers to thieves who wish to set up credit card accounts with someone else’s identity.</a:t>
            </a:r>
          </a:p>
          <a:p>
            <a:pPr>
              <a:lnSpc>
                <a:spcPct val="120000"/>
              </a:lnSpc>
              <a:spcBef>
                <a:spcPts val="0"/>
              </a:spcBef>
              <a:spcAft>
                <a:spcPts val="0"/>
              </a:spcAft>
              <a:defRPr/>
            </a:pPr>
            <a:endParaRPr lang="en-US" sz="120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200" dirty="0" smtClean="0">
                <a:latin typeface="Arial" panose="020B0604020202020204" pitchFamily="34" charset="0"/>
                <a:ea typeface="Times New Roman"/>
                <a:cs typeface="Arial" panose="020B0604020202020204" pitchFamily="34" charset="0"/>
              </a:rPr>
              <a:t>Also, there may</a:t>
            </a:r>
            <a:r>
              <a:rPr lang="en-US" sz="1200" baseline="0" dirty="0" smtClean="0">
                <a:latin typeface="Arial" panose="020B0604020202020204" pitchFamily="34" charset="0"/>
                <a:ea typeface="Times New Roman"/>
                <a:cs typeface="Arial" panose="020B0604020202020204" pitchFamily="34" charset="0"/>
              </a:rPr>
              <a:t> be legal consequences for beneficiaries who are complicit in fraud and abuse, since p</a:t>
            </a:r>
            <a:r>
              <a:rPr lang="en-US" sz="1200" dirty="0" smtClean="0">
                <a:latin typeface="Arial" panose="020B0604020202020204" pitchFamily="34" charset="0"/>
                <a:ea typeface="Times New Roman"/>
                <a:cs typeface="Arial" panose="020B0604020202020204" pitchFamily="34" charset="0"/>
              </a:rPr>
              <a:t>articipating in schemes to defraud Medicare is illegal! </a:t>
            </a:r>
          </a:p>
        </p:txBody>
      </p:sp>
      <p:sp>
        <p:nvSpPr>
          <p:cNvPr id="4" name="Slide Number Placeholder 3"/>
          <p:cNvSpPr>
            <a:spLocks noGrp="1"/>
          </p:cNvSpPr>
          <p:nvPr>
            <p:ph type="sldNum" sz="quarter" idx="10"/>
          </p:nvPr>
        </p:nvSpPr>
        <p:spPr/>
        <p:txBody>
          <a:bodyPr/>
          <a:lstStyle/>
          <a:p>
            <a:fld id="{C2FE7CA4-A982-44A8-A211-0A81779EB30C}" type="slidenum">
              <a:rPr lang="en-US" smtClean="0"/>
              <a:t>4</a:t>
            </a:fld>
            <a:endParaRPr lang="en-US"/>
          </a:p>
        </p:txBody>
      </p:sp>
    </p:spTree>
    <p:extLst>
      <p:ext uri="{BB962C8B-B14F-4D97-AF65-F5344CB8AC3E}">
        <p14:creationId xmlns:p14="http://schemas.microsoft.com/office/powerpoint/2010/main" val="216013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44588" y="685800"/>
            <a:ext cx="4568825" cy="3427413"/>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cs typeface="Arial" panose="020B0604020202020204" pitchFamily="34" charset="0"/>
              </a:rPr>
              <a:t>Education and prevention are at the core of the Senior Medicare Patrol program, as demonstrated by its mission: </a:t>
            </a:r>
            <a:r>
              <a:rPr lang="en-US" altLang="en-US" i="1" dirty="0" smtClean="0">
                <a:latin typeface="Arial" panose="020B0604020202020204" pitchFamily="34" charset="0"/>
                <a:cs typeface="Arial" panose="020B0604020202020204" pitchFamily="34" charset="0"/>
              </a:rPr>
              <a:t>(read the slide)</a:t>
            </a:r>
          </a:p>
        </p:txBody>
      </p:sp>
      <p:sp>
        <p:nvSpPr>
          <p:cNvPr id="46084" name="Slide Number Placeholder 3"/>
          <p:cNvSpPr>
            <a:spLocks noGrp="1"/>
          </p:cNvSpPr>
          <p:nvPr>
            <p:ph type="sldNum" sz="quarter" idx="5"/>
          </p:nvPr>
        </p:nvSpPr>
        <p:spPr/>
        <p:txBody>
          <a:bodyPr/>
          <a:lstStyle/>
          <a:p>
            <a:pPr>
              <a:defRPr/>
            </a:pPr>
            <a:fld id="{15C8E50C-155C-423B-BF96-7B0CDCD15DB1}" type="slidenum">
              <a:rPr lang="en-US" smtClean="0">
                <a:solidFill>
                  <a:prstClr val="black"/>
                </a:solidFill>
              </a:rPr>
              <a:pPr>
                <a:defRPr/>
              </a:pPr>
              <a:t>5</a:t>
            </a:fld>
            <a:endParaRPr lang="en-US" smtClean="0">
              <a:solidFill>
                <a:prstClr val="black"/>
              </a:solidFill>
            </a:endParaRPr>
          </a:p>
        </p:txBody>
      </p:sp>
      <p:sp>
        <p:nvSpPr>
          <p:cNvPr id="2" name="Footer Placeholder 1"/>
          <p:cNvSpPr>
            <a:spLocks noGrp="1"/>
          </p:cNvSpPr>
          <p:nvPr>
            <p:ph type="ftr" sz="quarter" idx="10"/>
          </p:nvPr>
        </p:nvSpPr>
        <p:spPr>
          <a:xfrm>
            <a:off x="0" y="8685894"/>
            <a:ext cx="3429000" cy="456595"/>
          </a:xfrm>
          <a:prstGeom prst="rect">
            <a:avLst/>
          </a:prstGeom>
        </p:spPr>
        <p:txBody>
          <a:bodyPr/>
          <a:lstStyle/>
          <a:p>
            <a:r>
              <a:rPr lang="en-US" smtClean="0">
                <a:solidFill>
                  <a:prstClr val="black"/>
                </a:solidFill>
              </a:rPr>
              <a:t>SMP Group Education PPT, 20-min: March 2015</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advocates: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 not give out your Medicare number or Social Security number. Be cautious of unsolicited requests for your Medicare or Social Security numbers.  If your personal information is compromised, it may be used in other fraud schemes.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SMPs should also be advised that calling 1-800-MEDICARE is probably the most efficient way to address any claims that may have been submitted. CMS staff will work directly with the MACs so that they can determine whether the claim(s) should be reversed and an overpayment should be requested from the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2FE7CA4-A982-44A8-A211-0A81779EB30C}" type="slidenum">
              <a:rPr lang="en-US" smtClean="0"/>
              <a:t>12</a:t>
            </a:fld>
            <a:endParaRPr lang="en-US"/>
          </a:p>
        </p:txBody>
      </p:sp>
    </p:spTree>
    <p:extLst>
      <p:ext uri="{BB962C8B-B14F-4D97-AF65-F5344CB8AC3E}">
        <p14:creationId xmlns:p14="http://schemas.microsoft.com/office/powerpoint/2010/main" val="245842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brace - </a:t>
            </a:r>
            <a:r>
              <a:rPr lang="en-US" sz="1200" b="0" i="0" kern="1200" dirty="0" smtClean="0">
                <a:solidFill>
                  <a:schemeClr val="tx1"/>
                </a:solidFill>
                <a:effectLst/>
                <a:latin typeface="+mn-lt"/>
                <a:ea typeface="+mn-ea"/>
                <a:cs typeface="+mn-cs"/>
              </a:rPr>
              <a:t>Executives and others associated with telemedicine and durable medical equipment (DME) companies were charged in one of the largest health care fraud schemes investigated by the FBI and the U.S. Department of Health and Human Services Office of the Inspector General (HHS-OIG). </a:t>
            </a:r>
            <a:endParaRPr lang="en-US" dirty="0"/>
          </a:p>
        </p:txBody>
      </p:sp>
      <p:sp>
        <p:nvSpPr>
          <p:cNvPr id="4" name="Slide Number Placeholder 3"/>
          <p:cNvSpPr>
            <a:spLocks noGrp="1"/>
          </p:cNvSpPr>
          <p:nvPr>
            <p:ph type="sldNum" sz="quarter" idx="10"/>
          </p:nvPr>
        </p:nvSpPr>
        <p:spPr/>
        <p:txBody>
          <a:bodyPr/>
          <a:lstStyle/>
          <a:p>
            <a:fld id="{C2FE7CA4-A982-44A8-A211-0A81779EB30C}" type="slidenum">
              <a:rPr lang="en-US" smtClean="0"/>
              <a:t>13</a:t>
            </a:fld>
            <a:endParaRPr lang="en-US"/>
          </a:p>
        </p:txBody>
      </p:sp>
    </p:spTree>
    <p:extLst>
      <p:ext uri="{BB962C8B-B14F-4D97-AF65-F5344CB8AC3E}">
        <p14:creationId xmlns:p14="http://schemas.microsoft.com/office/powerpoint/2010/main" val="184209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charset="0"/>
                <a:cs typeface="Arial" charset="0"/>
              </a:rPr>
              <a:t>Third, if you detect or suspect fraud or abuse, report it. You will protect other people from becoming victims and help to save your Medicare benefits. Here are the steps you should take to report your concerns:</a:t>
            </a:r>
          </a:p>
          <a:p>
            <a:pPr eaLnBrk="1" hangingPunct="1">
              <a:buFontTx/>
              <a:buChar char="•"/>
            </a:pPr>
            <a:r>
              <a:rPr lang="en-US" altLang="en-US" dirty="0" smtClean="0">
                <a:latin typeface="Arial" charset="0"/>
                <a:cs typeface="Arial" charset="0"/>
              </a:rPr>
              <a:t>First, if you have questions about information on your Medicare Summary Notice (known as your MSN) or Explanation of Benefits (called an EOB), call your provider or plan to find out if it was an error that they can correct without taking any further action. </a:t>
            </a:r>
          </a:p>
          <a:p>
            <a:pPr eaLnBrk="1" hangingPunct="1">
              <a:buFontTx/>
              <a:buChar char="•"/>
            </a:pPr>
            <a:r>
              <a:rPr lang="en-US" altLang="en-US" dirty="0" smtClean="0">
                <a:latin typeface="Arial" charset="0"/>
                <a:cs typeface="Arial" charset="0"/>
              </a:rPr>
              <a:t>If you are not satisfied with the response you get</a:t>
            </a:r>
            <a:r>
              <a:rPr lang="en-US" altLang="en-US" baseline="0" dirty="0" smtClean="0">
                <a:latin typeface="Arial" charset="0"/>
                <a:cs typeface="Arial" charset="0"/>
              </a:rPr>
              <a:t> </a:t>
            </a:r>
            <a:r>
              <a:rPr lang="en-US" altLang="en-US" dirty="0" smtClean="0">
                <a:latin typeface="Arial" charset="0"/>
                <a:cs typeface="Arial" charset="0"/>
              </a:rPr>
              <a:t>or are not comfortable calling your provider or plan, gather all of the facts that you can about your situation.</a:t>
            </a:r>
          </a:p>
          <a:p>
            <a:pPr eaLnBrk="1" hangingPunct="1">
              <a:buFontTx/>
              <a:buChar char="•"/>
            </a:pPr>
            <a:r>
              <a:rPr lang="en-US" altLang="en-US" dirty="0" smtClean="0">
                <a:latin typeface="Arial" charset="0"/>
                <a:cs typeface="Arial" charset="0"/>
              </a:rPr>
              <a:t>Make sure you have your MSN or EOB and any other supporting documentation that shows the possible fraud or abuse. </a:t>
            </a:r>
          </a:p>
          <a:p>
            <a:pPr eaLnBrk="1" hangingPunct="1">
              <a:buFontTx/>
              <a:buChar char="•"/>
            </a:pPr>
            <a:r>
              <a:rPr lang="en-US" altLang="en-US" dirty="0" smtClean="0">
                <a:latin typeface="Arial" charset="0"/>
                <a:cs typeface="Arial" charset="0"/>
              </a:rPr>
              <a:t>Then, contact your MCFU and/or</a:t>
            </a:r>
            <a:r>
              <a:rPr lang="en-US" altLang="en-US" baseline="0" dirty="0" smtClean="0">
                <a:latin typeface="Arial" charset="0"/>
                <a:cs typeface="Arial" charset="0"/>
              </a:rPr>
              <a:t> </a:t>
            </a:r>
            <a:r>
              <a:rPr lang="en-US" altLang="en-US" dirty="0" smtClean="0">
                <a:latin typeface="Arial" charset="0"/>
                <a:cs typeface="Arial" charset="0"/>
              </a:rPr>
              <a:t>SMP if you need help.</a:t>
            </a:r>
            <a:endParaRPr lang="en-US" dirty="0"/>
          </a:p>
        </p:txBody>
      </p:sp>
      <p:sp>
        <p:nvSpPr>
          <p:cNvPr id="4" name="Slide Number Placeholder 3"/>
          <p:cNvSpPr>
            <a:spLocks noGrp="1"/>
          </p:cNvSpPr>
          <p:nvPr>
            <p:ph type="sldNum" sz="quarter" idx="10"/>
          </p:nvPr>
        </p:nvSpPr>
        <p:spPr/>
        <p:txBody>
          <a:bodyPr/>
          <a:lstStyle/>
          <a:p>
            <a:fld id="{C2FE7CA4-A982-44A8-A211-0A81779EB30C}" type="slidenum">
              <a:rPr lang="en-US" smtClean="0"/>
              <a:t>18</a:t>
            </a:fld>
            <a:endParaRPr lang="en-US"/>
          </a:p>
        </p:txBody>
      </p:sp>
    </p:spTree>
    <p:extLst>
      <p:ext uri="{BB962C8B-B14F-4D97-AF65-F5344CB8AC3E}">
        <p14:creationId xmlns:p14="http://schemas.microsoft.com/office/powerpoint/2010/main" val="216758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MFCU - </a:t>
            </a:r>
            <a:r>
              <a:rPr lang="en-US" sz="1200" b="1" dirty="0" smtClean="0">
                <a:solidFill>
                  <a:srgbClr val="002060"/>
                </a:solidFill>
              </a:rPr>
              <a:t> </a:t>
            </a:r>
            <a:r>
              <a:rPr lang="en-US" sz="1200" b="0" dirty="0" smtClean="0">
                <a:solidFill>
                  <a:srgbClr val="002060"/>
                </a:solidFill>
              </a:rPr>
              <a:t>MFCU is comprised of Attorneys, Civil and Criminal Investigators, Financial Investigators, Certified Public Accountants, Nurse Investigators, eDiscovery Specialists, Paralegals, Computer Programmers, Computer Forensic Specialists, Community Outreach Coordinators, and Administrative Staff.</a:t>
            </a:r>
            <a:endParaRPr lang="en-US" b="0" dirty="0"/>
          </a:p>
        </p:txBody>
      </p:sp>
      <p:sp>
        <p:nvSpPr>
          <p:cNvPr id="4" name="Slide Number Placeholder 3"/>
          <p:cNvSpPr>
            <a:spLocks noGrp="1"/>
          </p:cNvSpPr>
          <p:nvPr>
            <p:ph type="sldNum" sz="quarter" idx="10"/>
          </p:nvPr>
        </p:nvSpPr>
        <p:spPr/>
        <p:txBody>
          <a:bodyPr/>
          <a:lstStyle/>
          <a:p>
            <a:fld id="{C2FE7CA4-A982-44A8-A211-0A81779EB30C}" type="slidenum">
              <a:rPr lang="en-US" smtClean="0"/>
              <a:t>19</a:t>
            </a:fld>
            <a:endParaRPr lang="en-US"/>
          </a:p>
        </p:txBody>
      </p:sp>
    </p:spTree>
    <p:extLst>
      <p:ext uri="{BB962C8B-B14F-4D97-AF65-F5344CB8AC3E}">
        <p14:creationId xmlns:p14="http://schemas.microsoft.com/office/powerpoint/2010/main" val="340988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3B7D118-47EA-4089-A2A6-852444B7351A}" type="datetimeFigureOut">
              <a:rPr lang="en-US" smtClean="0"/>
              <a:t>5/28/2019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6D9484-A564-441A-929F-C04A5105017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B7D118-47EA-4089-A2A6-852444B7351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D9484-A564-441A-929F-C04A510501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B7D118-47EA-4089-A2A6-852444B7351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B6D9484-A564-441A-929F-C04A5105017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solidFill>
                <a:srgbClr val="DEF5FA"/>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B8CD6EBB-D1BA-44F0-9A11-3A023E1D35F7}" type="slidenum">
              <a:rPr lang="en-US" smtClean="0"/>
              <a:pPr>
                <a:defRPr/>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DEF5FA"/>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9" name="Picture 5" descr="C:\Documents and Settings\HVAAA\Desktop\420130_4948576-117471L_jpg.jpg"/>
          <p:cNvPicPr>
            <a:picLocks noChangeAspect="1" noChangeArrowheads="1"/>
          </p:cNvPicPr>
          <p:nvPr userDrawn="1"/>
        </p:nvPicPr>
        <p:blipFill>
          <a:blip r:embed="rId2">
            <a:extLst>
              <a:ext uri="{28A0092B-C50C-407E-A947-70E740481C1C}">
                <a14:useLocalDpi xmlns:a14="http://schemas.microsoft.com/office/drawing/2010/main" val="0"/>
              </a:ext>
            </a:extLst>
          </a:blip>
          <a:srcRect l="28333" t="22221" r="25000" b="30556"/>
          <a:stretch>
            <a:fillRect/>
          </a:stretch>
        </p:blipFill>
        <p:spPr bwMode="auto">
          <a:xfrm>
            <a:off x="3581400" y="223838"/>
            <a:ext cx="28956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28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pPr>
              <a:defRPr/>
            </a:pPr>
            <a:fld id="{C5883ADF-84C3-45DD-9543-508059209324}" type="slidenum">
              <a:rPr lang="en-US" smtClean="0">
                <a:solidFill>
                  <a:srgbClr val="464646"/>
                </a:solidFill>
              </a:rPr>
              <a:pPr>
                <a:defRPr/>
              </a:pPr>
              <a:t>‹#›</a:t>
            </a:fld>
            <a:endParaRPr lang="en-US" dirty="0">
              <a:solidFill>
                <a:srgbClr val="464646"/>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363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E2BB044E-5F50-45A2-923C-22623235E41C}" type="slidenum">
              <a:rPr lang="en-US" smtClean="0">
                <a:solidFill>
                  <a:srgbClr val="DEF5FA"/>
                </a:solidFill>
              </a:rPr>
              <a:pPr>
                <a:defRPr/>
              </a:pPr>
              <a:t>‹#›</a:t>
            </a:fld>
            <a:endParaRPr lang="en-US">
              <a:solidFill>
                <a:srgbClr val="DEF5FA"/>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48646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464646"/>
              </a:solidFill>
            </a:endParaRPr>
          </a:p>
        </p:txBody>
      </p:sp>
      <p:sp>
        <p:nvSpPr>
          <p:cNvPr id="6" name="Footer Placeholder 5"/>
          <p:cNvSpPr>
            <a:spLocks noGrp="1"/>
          </p:cNvSpPr>
          <p:nvPr>
            <p:ph type="ftr" sz="quarter" idx="11"/>
          </p:nvPr>
        </p:nvSpPr>
        <p:spPr/>
        <p:txBody>
          <a:bodyPr/>
          <a:lstStyle/>
          <a:p>
            <a:pPr>
              <a:defRPr/>
            </a:pPr>
            <a:endParaRPr lang="en-US">
              <a:solidFill>
                <a:srgbClr val="464646"/>
              </a:solidFill>
            </a:endParaRPr>
          </a:p>
        </p:txBody>
      </p:sp>
      <p:sp>
        <p:nvSpPr>
          <p:cNvPr id="7" name="Slide Number Placeholder 6"/>
          <p:cNvSpPr>
            <a:spLocks noGrp="1"/>
          </p:cNvSpPr>
          <p:nvPr>
            <p:ph type="sldNum" sz="quarter" idx="12"/>
          </p:nvPr>
        </p:nvSpPr>
        <p:spPr/>
        <p:txBody>
          <a:bodyPr/>
          <a:lstStyle/>
          <a:p>
            <a:pPr>
              <a:defRPr/>
            </a:pPr>
            <a:fld id="{99F361A9-6CFF-44FD-B25A-FBAE86487547}" type="slidenum">
              <a:rPr lang="en-US" smtClean="0">
                <a:solidFill>
                  <a:srgbClr val="464646"/>
                </a:solidFill>
              </a:rPr>
              <a:pPr>
                <a:defRPr/>
              </a:pPr>
              <a:t>‹#›</a:t>
            </a:fld>
            <a:endParaRPr lang="en-US">
              <a:solidFill>
                <a:srgbClr val="464646"/>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9397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464646"/>
              </a:solidFill>
            </a:endParaRPr>
          </a:p>
        </p:txBody>
      </p:sp>
      <p:sp>
        <p:nvSpPr>
          <p:cNvPr id="8" name="Footer Placeholder 7"/>
          <p:cNvSpPr>
            <a:spLocks noGrp="1"/>
          </p:cNvSpPr>
          <p:nvPr>
            <p:ph type="ftr" sz="quarter" idx="11"/>
          </p:nvPr>
        </p:nvSpPr>
        <p:spPr/>
        <p:txBody>
          <a:bodyPr/>
          <a:lstStyle/>
          <a:p>
            <a:pPr>
              <a:defRPr/>
            </a:pPr>
            <a:endParaRPr lang="en-US">
              <a:solidFill>
                <a:srgbClr val="464646"/>
              </a:solidFill>
            </a:endParaRPr>
          </a:p>
        </p:txBody>
      </p:sp>
      <p:sp>
        <p:nvSpPr>
          <p:cNvPr id="9" name="Slide Number Placeholder 8"/>
          <p:cNvSpPr>
            <a:spLocks noGrp="1"/>
          </p:cNvSpPr>
          <p:nvPr>
            <p:ph type="sldNum" sz="quarter" idx="12"/>
          </p:nvPr>
        </p:nvSpPr>
        <p:spPr/>
        <p:txBody>
          <a:bodyPr/>
          <a:lstStyle/>
          <a:p>
            <a:pPr>
              <a:defRPr/>
            </a:pPr>
            <a:fld id="{911D3160-64E2-4E7A-86EE-43AE4A782CE9}" type="slidenum">
              <a:rPr lang="en-US" smtClean="0">
                <a:solidFill>
                  <a:srgbClr val="464646"/>
                </a:solidFill>
              </a:rPr>
              <a:pPr>
                <a:defRPr/>
              </a:pPr>
              <a:t>‹#›</a:t>
            </a:fld>
            <a:endParaRPr lang="en-US">
              <a:solidFill>
                <a:srgbClr val="464646"/>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989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464646"/>
              </a:solidFill>
            </a:endParaRPr>
          </a:p>
        </p:txBody>
      </p:sp>
      <p:sp>
        <p:nvSpPr>
          <p:cNvPr id="4" name="Footer Placeholder 3"/>
          <p:cNvSpPr>
            <a:spLocks noGrp="1"/>
          </p:cNvSpPr>
          <p:nvPr>
            <p:ph type="ftr" sz="quarter" idx="11"/>
          </p:nvPr>
        </p:nvSpPr>
        <p:spPr/>
        <p:txBody>
          <a:bodyPr/>
          <a:lstStyle/>
          <a:p>
            <a:pPr>
              <a:defRPr/>
            </a:pPr>
            <a:endParaRPr lang="en-US">
              <a:solidFill>
                <a:srgbClr val="464646"/>
              </a:solidFill>
            </a:endParaRPr>
          </a:p>
        </p:txBody>
      </p:sp>
      <p:sp>
        <p:nvSpPr>
          <p:cNvPr id="5" name="Slide Number Placeholder 4"/>
          <p:cNvSpPr>
            <a:spLocks noGrp="1"/>
          </p:cNvSpPr>
          <p:nvPr>
            <p:ph type="sldNum" sz="quarter" idx="12"/>
          </p:nvPr>
        </p:nvSpPr>
        <p:spPr/>
        <p:txBody>
          <a:bodyPr/>
          <a:lstStyle/>
          <a:p>
            <a:pPr>
              <a:defRPr/>
            </a:pPr>
            <a:fld id="{9EC9D1E2-009A-414F-ADE5-C710ACA874EA}" type="slidenum">
              <a:rPr lang="en-US" smtClean="0">
                <a:solidFill>
                  <a:srgbClr val="464646"/>
                </a:solidFill>
              </a:rPr>
              <a:pPr>
                <a:defRPr/>
              </a:pPr>
              <a:t>‹#›</a:t>
            </a:fld>
            <a:endParaRPr lang="en-US">
              <a:solidFill>
                <a:srgbClr val="464646"/>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392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2" name="Date Placeholder 1"/>
          <p:cNvSpPr>
            <a:spLocks noGrp="1"/>
          </p:cNvSpPr>
          <p:nvPr>
            <p:ph type="dt" sz="half" idx="10"/>
          </p:nvPr>
        </p:nvSpPr>
        <p:spPr/>
        <p:txBody>
          <a:bodyPr/>
          <a:lstStyle/>
          <a:p>
            <a:pPr>
              <a:defRPr/>
            </a:pPr>
            <a:endParaRPr lang="en-US">
              <a:solidFill>
                <a:srgbClr val="464646"/>
              </a:solidFill>
            </a:endParaRPr>
          </a:p>
        </p:txBody>
      </p:sp>
      <p:sp>
        <p:nvSpPr>
          <p:cNvPr id="3" name="Footer Placeholder 2"/>
          <p:cNvSpPr>
            <a:spLocks noGrp="1"/>
          </p:cNvSpPr>
          <p:nvPr>
            <p:ph type="ftr" sz="quarter" idx="11"/>
          </p:nvPr>
        </p:nvSpPr>
        <p:spPr/>
        <p:txBody>
          <a:bodyPr/>
          <a:lstStyle/>
          <a:p>
            <a:pPr>
              <a:defRPr/>
            </a:pPr>
            <a:endParaRPr lang="en-US">
              <a:solidFill>
                <a:srgbClr val="464646"/>
              </a:solidFill>
            </a:endParaRPr>
          </a:p>
        </p:txBody>
      </p:sp>
      <p:sp>
        <p:nvSpPr>
          <p:cNvPr id="4" name="Slide Number Placeholder 3"/>
          <p:cNvSpPr>
            <a:spLocks noGrp="1"/>
          </p:cNvSpPr>
          <p:nvPr>
            <p:ph type="sldNum" sz="quarter" idx="12"/>
          </p:nvPr>
        </p:nvSpPr>
        <p:spPr/>
        <p:txBody>
          <a:bodyPr/>
          <a:lstStyle/>
          <a:p>
            <a:pPr>
              <a:defRPr/>
            </a:pPr>
            <a:fld id="{43B7B248-BE7D-4138-9EA7-DC897A9E4410}" type="slidenum">
              <a:rPr lang="en-US" smtClean="0">
                <a:solidFill>
                  <a:srgbClr val="464646"/>
                </a:solidFill>
              </a:rPr>
              <a:pPr>
                <a:defRPr/>
              </a:pPr>
              <a:t>‹#›</a:t>
            </a:fld>
            <a:endParaRPr lang="en-US">
              <a:solidFill>
                <a:srgbClr val="464646"/>
              </a:solidFill>
            </a:endParaRPr>
          </a:p>
        </p:txBody>
      </p:sp>
    </p:spTree>
    <p:extLst>
      <p:ext uri="{BB962C8B-B14F-4D97-AF65-F5344CB8AC3E}">
        <p14:creationId xmlns:p14="http://schemas.microsoft.com/office/powerpoint/2010/main" val="179322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464646"/>
              </a:solidFill>
            </a:endParaRPr>
          </a:p>
        </p:txBody>
      </p:sp>
      <p:sp>
        <p:nvSpPr>
          <p:cNvPr id="6" name="Footer Placeholder 5"/>
          <p:cNvSpPr>
            <a:spLocks noGrp="1"/>
          </p:cNvSpPr>
          <p:nvPr>
            <p:ph type="ftr" sz="quarter" idx="11"/>
          </p:nvPr>
        </p:nvSpPr>
        <p:spPr/>
        <p:txBody>
          <a:bodyPr/>
          <a:lstStyle/>
          <a:p>
            <a:pPr>
              <a:defRPr/>
            </a:pPr>
            <a:endParaRPr lang="en-US">
              <a:solidFill>
                <a:srgbClr val="464646"/>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DD08961C-EBEC-4673-9B9B-FCB55BA1B766}"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5482084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B7D118-47EA-4089-A2A6-852444B7351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D9484-A564-441A-929F-C04A5105017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DEF5FA"/>
              </a:solidFill>
            </a:endParaRPr>
          </a:p>
        </p:txBody>
      </p:sp>
      <p:sp>
        <p:nvSpPr>
          <p:cNvPr id="6" name="Footer Placeholder 5"/>
          <p:cNvSpPr>
            <a:spLocks noGrp="1"/>
          </p:cNvSpPr>
          <p:nvPr>
            <p:ph type="ftr" sz="quarter" idx="11"/>
          </p:nvPr>
        </p:nvSpPr>
        <p:spPr/>
        <p:txBody>
          <a:bodyPr/>
          <a:lstStyle/>
          <a:p>
            <a:pPr>
              <a:defRPr/>
            </a:pPr>
            <a:endParaRPr lang="en-US">
              <a:solidFill>
                <a:srgbClr val="DEF5FA"/>
              </a:solidFill>
            </a:endParaRPr>
          </a:p>
        </p:txBody>
      </p:sp>
      <p:sp>
        <p:nvSpPr>
          <p:cNvPr id="7" name="Slide Number Placeholder 6"/>
          <p:cNvSpPr>
            <a:spLocks noGrp="1"/>
          </p:cNvSpPr>
          <p:nvPr>
            <p:ph type="sldNum" sz="quarter" idx="12"/>
          </p:nvPr>
        </p:nvSpPr>
        <p:spPr/>
        <p:txBody>
          <a:bodyPr/>
          <a:lstStyle/>
          <a:p>
            <a:pPr>
              <a:defRPr/>
            </a:pPr>
            <a:fld id="{3DD97710-5FA9-4146-9FE1-6B7BF90B7C78}" type="slidenum">
              <a:rPr lang="en-US" smtClean="0">
                <a:solidFill>
                  <a:srgbClr val="DEF5FA"/>
                </a:solidFill>
              </a:rPr>
              <a:pPr>
                <a:defRPr/>
              </a:pPr>
              <a:t>‹#›</a:t>
            </a:fld>
            <a:endParaRPr lang="en-US">
              <a:solidFill>
                <a:srgbClr val="DEF5FA"/>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6251764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464646"/>
              </a:solidFill>
            </a:endParaRPr>
          </a:p>
        </p:txBody>
      </p:sp>
      <p:sp>
        <p:nvSpPr>
          <p:cNvPr id="5" name="Footer Placeholder 4"/>
          <p:cNvSpPr>
            <a:spLocks noGrp="1"/>
          </p:cNvSpPr>
          <p:nvPr>
            <p:ph type="ftr" sz="quarter" idx="11"/>
          </p:nvPr>
        </p:nvSpPr>
        <p:spPr/>
        <p:txBody>
          <a:body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p>
            <a:pPr>
              <a:defRPr/>
            </a:pPr>
            <a:fld id="{4C182002-B966-41CF-9182-52841BFE74AC}" type="slidenum">
              <a:rPr lang="en-US" smtClean="0">
                <a:solidFill>
                  <a:srgbClr val="464646"/>
                </a:solidFill>
              </a:rPr>
              <a:pPr>
                <a:defRPr/>
              </a:pPr>
              <a:t>‹#›</a:t>
            </a:fld>
            <a:endParaRPr lang="en-US">
              <a:solidFill>
                <a:srgbClr val="464646"/>
              </a:solidFill>
            </a:endParaRPr>
          </a:p>
        </p:txBody>
      </p:sp>
    </p:spTree>
    <p:extLst>
      <p:ext uri="{BB962C8B-B14F-4D97-AF65-F5344CB8AC3E}">
        <p14:creationId xmlns:p14="http://schemas.microsoft.com/office/powerpoint/2010/main" val="16662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464646"/>
              </a:solidFill>
            </a:endParaRPr>
          </a:p>
        </p:txBody>
      </p:sp>
      <p:sp>
        <p:nvSpPr>
          <p:cNvPr id="5" name="Footer Placeholder 4"/>
          <p:cNvSpPr>
            <a:spLocks noGrp="1"/>
          </p:cNvSpPr>
          <p:nvPr>
            <p:ph type="ftr" sz="quarter" idx="11"/>
          </p:nvPr>
        </p:nvSpPr>
        <p:spPr/>
        <p:txBody>
          <a:body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2287035C-1779-43B5-BE2B-9D807F75433D}" type="slidenum">
              <a:rPr lang="en-US" smtClean="0">
                <a:solidFill>
                  <a:srgbClr val="DEF5FA"/>
                </a:solidFill>
              </a:rPr>
              <a:pPr>
                <a:defRPr/>
              </a:pPr>
              <a:t>‹#›</a:t>
            </a:fld>
            <a:endParaRPr lang="en-US">
              <a:solidFill>
                <a:srgbClr val="DEF5FA"/>
              </a:solidFill>
            </a:endParaRPr>
          </a:p>
        </p:txBody>
      </p:sp>
    </p:spTree>
    <p:extLst>
      <p:ext uri="{BB962C8B-B14F-4D97-AF65-F5344CB8AC3E}">
        <p14:creationId xmlns:p14="http://schemas.microsoft.com/office/powerpoint/2010/main" val="155778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3B7D118-47EA-4089-A2A6-852444B7351A}" type="datetimeFigureOut">
              <a:rPr lang="en-US" smtClean="0"/>
              <a:t>5/28/2019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B6D9484-A564-441A-929F-C04A5105017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B7D118-47EA-4089-A2A6-852444B7351A}"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D9484-A564-441A-929F-C04A5105017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B7D118-47EA-4089-A2A6-852444B7351A}"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6D9484-A564-441A-929F-C04A5105017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B7D118-47EA-4089-A2A6-852444B7351A}"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6D9484-A564-441A-929F-C04A5105017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3B7D118-47EA-4089-A2A6-852444B7351A}"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6D9484-A564-441A-929F-C04A510501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7D118-47EA-4089-A2A6-852444B7351A}"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B6D9484-A564-441A-929F-C04A51050171}"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7D118-47EA-4089-A2A6-852444B7351A}"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6D9484-A564-441A-929F-C04A51050171}"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3B7D118-47EA-4089-A2A6-852444B7351A}" type="datetimeFigureOut">
              <a:rPr lang="en-US" smtClean="0"/>
              <a:t>5/28/2019</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B6D9484-A564-441A-929F-C04A510501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fontAlgn="base">
              <a:spcBef>
                <a:spcPct val="0"/>
              </a:spcBef>
              <a:spcAft>
                <a:spcPct val="0"/>
              </a:spcAft>
              <a:defRPr/>
            </a:pPr>
            <a:endParaRPr lang="en-US">
              <a:solidFill>
                <a:srgbClr val="464646"/>
              </a:solidFill>
              <a:latin typeface="Times New Roman" pitchFamily="18" charset="0"/>
              <a:cs typeface="Arial" charset="0"/>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fontAlgn="base">
              <a:spcBef>
                <a:spcPct val="0"/>
              </a:spcBef>
              <a:spcAft>
                <a:spcPct val="0"/>
              </a:spcAft>
            </a:pPr>
            <a:endParaRPr lang="en-US" dirty="0">
              <a:solidFill>
                <a:srgbClr val="464646"/>
              </a:solidFill>
              <a:latin typeface="Times New Roman" pitchFamily="18" charset="0"/>
              <a:cs typeface="Arial" charset="0"/>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fontAlgn="base">
              <a:spcBef>
                <a:spcPct val="0"/>
              </a:spcBef>
              <a:spcAft>
                <a:spcPct val="0"/>
              </a:spcAft>
              <a:defRPr/>
            </a:pPr>
            <a:fld id="{45B0C5E6-8B04-4AC9-A1C8-17BB7878542B}" type="slidenum">
              <a:rPr lang="en-US" smtClean="0">
                <a:solidFill>
                  <a:srgbClr val="464646"/>
                </a:solidFill>
                <a:latin typeface="Times New Roman" pitchFamily="18" charset="0"/>
                <a:cs typeface="Arial" charset="0"/>
              </a:rPr>
              <a:pPr fontAlgn="base">
                <a:spcBef>
                  <a:spcPct val="0"/>
                </a:spcBef>
                <a:spcAft>
                  <a:spcPct val="0"/>
                </a:spcAft>
                <a:defRPr/>
              </a:pPr>
              <a:t>‹#›</a:t>
            </a:fld>
            <a:endParaRPr lang="en-US" dirty="0">
              <a:solidFill>
                <a:srgbClr val="464646"/>
              </a:solidFill>
              <a:latin typeface="Times New Roman" pitchFamily="18" charset="0"/>
              <a:cs typeface="Arial" charset="0"/>
            </a:endParaRPr>
          </a:p>
        </p:txBody>
      </p:sp>
    </p:spTree>
    <p:extLst>
      <p:ext uri="{BB962C8B-B14F-4D97-AF65-F5344CB8AC3E}">
        <p14:creationId xmlns:p14="http://schemas.microsoft.com/office/powerpoint/2010/main" val="2078998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eople-clipart.com/people_clipart_images/man_driving_an_ambulance__emergency_medical_technician_or_paramedic_0521-1009-1318-5859_SMU.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santoro@thev4a.org"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Older Virginians from Medicare Fraud </a:t>
            </a:r>
            <a:endParaRPr lang="en-US" dirty="0"/>
          </a:p>
        </p:txBody>
      </p:sp>
      <p:sp>
        <p:nvSpPr>
          <p:cNvPr id="4" name="TextBox 3"/>
          <p:cNvSpPr txBox="1"/>
          <p:nvPr/>
        </p:nvSpPr>
        <p:spPr>
          <a:xfrm>
            <a:off x="990600" y="5334000"/>
            <a:ext cx="5486400" cy="646331"/>
          </a:xfrm>
          <a:prstGeom prst="rect">
            <a:avLst/>
          </a:prstGeom>
          <a:noFill/>
        </p:spPr>
        <p:txBody>
          <a:bodyPr wrap="square" rtlCol="0">
            <a:spAutoFit/>
          </a:bodyPr>
          <a:lstStyle/>
          <a:p>
            <a:r>
              <a:rPr lang="en-US" dirty="0" smtClean="0">
                <a:solidFill>
                  <a:schemeClr val="bg1"/>
                </a:solidFill>
              </a:rPr>
              <a:t>Presented by:</a:t>
            </a:r>
          </a:p>
          <a:p>
            <a:r>
              <a:rPr lang="en-US" dirty="0" err="1" smtClean="0">
                <a:solidFill>
                  <a:schemeClr val="bg1"/>
                </a:solidFill>
              </a:rPr>
              <a:t>Marly</a:t>
            </a:r>
            <a:r>
              <a:rPr lang="en-US" dirty="0" smtClean="0">
                <a:solidFill>
                  <a:schemeClr val="bg1"/>
                </a:solidFill>
              </a:rPr>
              <a:t> Santoro, Virginia SMP Director</a:t>
            </a:r>
          </a:p>
        </p:txBody>
      </p:sp>
      <p:sp>
        <p:nvSpPr>
          <p:cNvPr id="5" name="TextBox 4"/>
          <p:cNvSpPr txBox="1"/>
          <p:nvPr/>
        </p:nvSpPr>
        <p:spPr>
          <a:xfrm>
            <a:off x="1447800" y="4038600"/>
            <a:ext cx="5257800" cy="1015663"/>
          </a:xfrm>
          <a:prstGeom prst="rect">
            <a:avLst/>
          </a:prstGeom>
          <a:noFill/>
        </p:spPr>
        <p:txBody>
          <a:bodyPr wrap="square" rtlCol="0">
            <a:spAutoFit/>
          </a:bodyPr>
          <a:lstStyle/>
          <a:p>
            <a:pPr algn="r"/>
            <a:r>
              <a:rPr lang="en-US" sz="2000" dirty="0" smtClean="0">
                <a:solidFill>
                  <a:schemeClr val="bg1"/>
                </a:solidFill>
              </a:rPr>
              <a:t>VA Coalition for the Prevention of Elder Abuse</a:t>
            </a:r>
          </a:p>
          <a:p>
            <a:pPr algn="r"/>
            <a:r>
              <a:rPr lang="en-US" sz="2000" dirty="0" smtClean="0">
                <a:solidFill>
                  <a:schemeClr val="bg1"/>
                </a:solidFill>
              </a:rPr>
              <a:t>25</a:t>
            </a:r>
            <a:r>
              <a:rPr lang="en-US" sz="2000" baseline="30000" dirty="0" smtClean="0">
                <a:solidFill>
                  <a:schemeClr val="bg1"/>
                </a:solidFill>
              </a:rPr>
              <a:t>th</a:t>
            </a:r>
            <a:r>
              <a:rPr lang="en-US" sz="2000" dirty="0" smtClean="0">
                <a:solidFill>
                  <a:schemeClr val="bg1"/>
                </a:solidFill>
              </a:rPr>
              <a:t> Annual Conference</a:t>
            </a:r>
            <a:endParaRPr lang="en-US" sz="2000" dirty="0">
              <a:solidFill>
                <a:schemeClr val="bg1"/>
              </a:solidFill>
            </a:endParaRPr>
          </a:p>
          <a:p>
            <a:pPr algn="r"/>
            <a:r>
              <a:rPr lang="en-US" sz="2000" dirty="0">
                <a:solidFill>
                  <a:schemeClr val="bg1"/>
                </a:solidFill>
              </a:rPr>
              <a:t>May </a:t>
            </a:r>
            <a:r>
              <a:rPr lang="en-US" sz="2000" dirty="0" smtClean="0">
                <a:solidFill>
                  <a:schemeClr val="bg1"/>
                </a:solidFill>
              </a:rPr>
              <a:t>29, 2019</a:t>
            </a:r>
            <a:endParaRPr lang="en-US" sz="2000" dirty="0">
              <a:solidFill>
                <a:schemeClr val="bg1"/>
              </a:solidFill>
            </a:endParaRPr>
          </a:p>
        </p:txBody>
      </p:sp>
    </p:spTree>
    <p:extLst>
      <p:ext uri="{BB962C8B-B14F-4D97-AF65-F5344CB8AC3E}">
        <p14:creationId xmlns:p14="http://schemas.microsoft.com/office/powerpoint/2010/main" val="3019304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8407892" cy="4681729"/>
          </a:xfrm>
        </p:spPr>
        <p:txBody>
          <a:bodyPr/>
          <a:lstStyle/>
          <a:p>
            <a:r>
              <a:rPr lang="en-US" dirty="0" smtClean="0"/>
              <a:t>Informing </a:t>
            </a:r>
            <a:r>
              <a:rPr lang="en-US" dirty="0"/>
              <a:t>that you are eligible for OR that your doctor has recommended a specific </a:t>
            </a:r>
            <a:r>
              <a:rPr lang="en-US" b="1" u="sng" dirty="0"/>
              <a:t>medical device or service</a:t>
            </a:r>
            <a:r>
              <a:rPr lang="en-US" dirty="0"/>
              <a:t> for you.  Recent scams include offers for back/knee braces, catheters, stair climbers, mobility devices, etc. </a:t>
            </a:r>
            <a:endParaRPr lang="en-US" dirty="0" smtClean="0"/>
          </a:p>
          <a:p>
            <a:pPr marL="45720" indent="0">
              <a:buNone/>
            </a:pPr>
            <a:endParaRPr lang="en-US" dirty="0"/>
          </a:p>
          <a:p>
            <a:r>
              <a:rPr lang="en-US" dirty="0" smtClean="0"/>
              <a:t>Spoofing of 1-800 Medicare </a:t>
            </a:r>
            <a:r>
              <a:rPr lang="en-US" dirty="0" smtClean="0"/>
              <a:t>Hotline</a:t>
            </a:r>
            <a:endParaRPr lang="en-US" dirty="0" smtClean="0"/>
          </a:p>
          <a:p>
            <a:pPr marL="45720" indent="0">
              <a:buNone/>
            </a:pPr>
            <a:endParaRPr lang="en-US" dirty="0"/>
          </a:p>
          <a:p>
            <a:r>
              <a:rPr lang="en-US" dirty="0"/>
              <a:t>Offering a </a:t>
            </a:r>
            <a:r>
              <a:rPr lang="en-US" b="1" u="sng" dirty="0"/>
              <a:t>“FREE” medical service</a:t>
            </a:r>
            <a:r>
              <a:rPr lang="en-US" dirty="0"/>
              <a:t> – </a:t>
            </a:r>
            <a:endParaRPr lang="en-US" dirty="0" smtClean="0"/>
          </a:p>
          <a:p>
            <a:pPr marL="45720" indent="0">
              <a:buNone/>
            </a:pPr>
            <a:r>
              <a:rPr lang="en-US" dirty="0"/>
              <a:t> </a:t>
            </a:r>
            <a:r>
              <a:rPr lang="en-US" dirty="0" smtClean="0"/>
              <a:t>  yet </a:t>
            </a:r>
            <a:r>
              <a:rPr lang="en-US" dirty="0"/>
              <a:t>still asking for credit card </a:t>
            </a:r>
            <a:r>
              <a:rPr lang="en-US" dirty="0" smtClean="0"/>
              <a:t>or </a:t>
            </a:r>
          </a:p>
          <a:p>
            <a:pPr marL="45720" indent="0">
              <a:buNone/>
            </a:pPr>
            <a:r>
              <a:rPr lang="en-US" dirty="0"/>
              <a:t> </a:t>
            </a:r>
            <a:r>
              <a:rPr lang="en-US" dirty="0" smtClean="0"/>
              <a:t>  banking information </a:t>
            </a:r>
            <a:r>
              <a:rPr lang="en-US" dirty="0"/>
              <a:t>OR </a:t>
            </a:r>
            <a:r>
              <a:rPr lang="en-US" dirty="0" smtClean="0"/>
              <a:t>Medicare </a:t>
            </a:r>
            <a:r>
              <a:rPr lang="en-US" dirty="0"/>
              <a:t>ID.</a:t>
            </a:r>
          </a:p>
          <a:p>
            <a:endParaRPr lang="en-US" dirty="0"/>
          </a:p>
        </p:txBody>
      </p:sp>
      <p:sp>
        <p:nvSpPr>
          <p:cNvPr id="3" name="Title 2"/>
          <p:cNvSpPr>
            <a:spLocks noGrp="1"/>
          </p:cNvSpPr>
          <p:nvPr>
            <p:ph type="title"/>
          </p:nvPr>
        </p:nvSpPr>
        <p:spPr/>
        <p:txBody>
          <a:bodyPr/>
          <a:lstStyle/>
          <a:p>
            <a:r>
              <a:rPr lang="en-US" dirty="0" smtClean="0"/>
              <a:t>Healthcare Scam Trends:</a:t>
            </a:r>
            <a:endParaRPr lang="en-US" dirty="0"/>
          </a:p>
        </p:txBody>
      </p:sp>
      <p:pic>
        <p:nvPicPr>
          <p:cNvPr id="4" name="Picture 2" descr="Paramedic Clipart Image: Man driving an ambulance - Emergency Medical Technician or Paramed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62400"/>
            <a:ext cx="3028122" cy="232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0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b="1" dirty="0" smtClean="0"/>
              <a:t>WHAT </a:t>
            </a:r>
            <a:r>
              <a:rPr lang="en-US" sz="2400" b="1" dirty="0"/>
              <a:t>IS THE SCAM?</a:t>
            </a:r>
            <a:r>
              <a:rPr lang="en-US" sz="2400" dirty="0"/>
              <a:t> </a:t>
            </a:r>
            <a:endParaRPr lang="en-US" sz="2400" dirty="0" smtClean="0"/>
          </a:p>
          <a:p>
            <a:pPr lvl="1"/>
            <a:r>
              <a:rPr lang="en-US" sz="2000" dirty="0" smtClean="0"/>
              <a:t>Companies promote “free</a:t>
            </a:r>
            <a:r>
              <a:rPr lang="en-US" sz="2000" dirty="0"/>
              <a:t>” genetic testing, cancer screening, or DNA testing. </a:t>
            </a:r>
            <a:endParaRPr lang="en-US" sz="2000" dirty="0" smtClean="0"/>
          </a:p>
          <a:p>
            <a:pPr lvl="1"/>
            <a:r>
              <a:rPr lang="en-US" sz="2000" dirty="0" smtClean="0"/>
              <a:t>Cheek swab to </a:t>
            </a:r>
            <a:r>
              <a:rPr lang="en-US" sz="2000" dirty="0"/>
              <a:t>collect a DNA sample </a:t>
            </a:r>
            <a:endParaRPr lang="en-US" sz="2000" dirty="0" smtClean="0"/>
          </a:p>
          <a:p>
            <a:pPr lvl="1"/>
            <a:r>
              <a:rPr lang="en-US" sz="2000" dirty="0" smtClean="0"/>
              <a:t>Say test </a:t>
            </a:r>
            <a:r>
              <a:rPr lang="en-US" sz="2000" dirty="0"/>
              <a:t>will be covered by Medicare. </a:t>
            </a:r>
          </a:p>
          <a:p>
            <a:pPr marL="365760" lvl="1" indent="0">
              <a:buNone/>
            </a:pPr>
            <a:endParaRPr lang="en-US" sz="2000" b="1" dirty="0"/>
          </a:p>
          <a:p>
            <a:r>
              <a:rPr lang="en-US" sz="2400" b="1" dirty="0" smtClean="0"/>
              <a:t>OTHER </a:t>
            </a:r>
            <a:r>
              <a:rPr lang="en-US" sz="2400" b="1" dirty="0"/>
              <a:t>VARIATIONS OF THIS </a:t>
            </a:r>
            <a:r>
              <a:rPr lang="en-US" sz="2400" b="1" dirty="0" smtClean="0"/>
              <a:t>SCAM</a:t>
            </a:r>
            <a:r>
              <a:rPr lang="en-US" sz="2400" dirty="0" smtClean="0"/>
              <a:t> </a:t>
            </a:r>
          </a:p>
          <a:p>
            <a:pPr lvl="1"/>
            <a:r>
              <a:rPr lang="en-US" sz="2000" dirty="0" smtClean="0"/>
              <a:t>Beneficiaries contacted at </a:t>
            </a:r>
            <a:r>
              <a:rPr lang="en-US" sz="2000" dirty="0"/>
              <a:t>home by phone and told that they will be sent a DNA testing kit in the mail. </a:t>
            </a:r>
            <a:endParaRPr lang="en-US" sz="2000" dirty="0" smtClean="0"/>
          </a:p>
          <a:p>
            <a:pPr lvl="1"/>
            <a:r>
              <a:rPr lang="en-US" sz="2000" dirty="0"/>
              <a:t>C</a:t>
            </a:r>
            <a:r>
              <a:rPr lang="en-US" sz="2000" dirty="0" smtClean="0"/>
              <a:t>heek </a:t>
            </a:r>
            <a:r>
              <a:rPr lang="en-US" sz="2000" dirty="0"/>
              <a:t>swab at home and then return the kit in the mail for DNA analysis. </a:t>
            </a:r>
            <a:endParaRPr lang="en-US" sz="2000" dirty="0" smtClean="0"/>
          </a:p>
          <a:p>
            <a:pPr lvl="1"/>
            <a:r>
              <a:rPr lang="en-US" sz="2000" dirty="0"/>
              <a:t>C</a:t>
            </a:r>
            <a:r>
              <a:rPr lang="en-US" sz="2000" dirty="0" smtClean="0"/>
              <a:t>aller asks </a:t>
            </a:r>
            <a:r>
              <a:rPr lang="en-US" sz="2000" dirty="0"/>
              <a:t>for the person’s Medicare number and says </a:t>
            </a:r>
            <a:r>
              <a:rPr lang="en-US" sz="2000" dirty="0" smtClean="0"/>
              <a:t>there is no charge</a:t>
            </a:r>
            <a:endParaRPr lang="en-US" sz="2000" dirty="0"/>
          </a:p>
        </p:txBody>
      </p:sp>
      <p:sp>
        <p:nvSpPr>
          <p:cNvPr id="3" name="Title 2"/>
          <p:cNvSpPr>
            <a:spLocks noGrp="1"/>
          </p:cNvSpPr>
          <p:nvPr>
            <p:ph type="title"/>
          </p:nvPr>
        </p:nvSpPr>
        <p:spPr/>
        <p:txBody>
          <a:bodyPr/>
          <a:lstStyle/>
          <a:p>
            <a:r>
              <a:rPr lang="en-US" dirty="0" smtClean="0"/>
              <a:t>Genetic Testing</a:t>
            </a:r>
            <a:endParaRPr lang="en-US" dirty="0"/>
          </a:p>
        </p:txBody>
      </p:sp>
    </p:spTree>
    <p:extLst>
      <p:ext uri="{BB962C8B-B14F-4D97-AF65-F5344CB8AC3E}">
        <p14:creationId xmlns:p14="http://schemas.microsoft.com/office/powerpoint/2010/main" val="15607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sz="2400" b="1" dirty="0"/>
              <a:t>BE AWARE:</a:t>
            </a:r>
            <a:endParaRPr lang="en-US" sz="2400" dirty="0"/>
          </a:p>
          <a:p>
            <a:pPr lvl="1"/>
            <a:r>
              <a:rPr lang="en-US" sz="2000" dirty="0"/>
              <a:t>Medicare </a:t>
            </a:r>
            <a:r>
              <a:rPr lang="en-US" sz="2000" dirty="0" smtClean="0"/>
              <a:t>pays </a:t>
            </a:r>
            <a:r>
              <a:rPr lang="en-US" sz="2000" dirty="0"/>
              <a:t>for DNA or genetic testing in rare circumstances where it is medically necessary for treatment or diagnosis of a medical condition.</a:t>
            </a:r>
          </a:p>
          <a:p>
            <a:pPr lvl="1"/>
            <a:r>
              <a:rPr lang="en-US" sz="2000" dirty="0" smtClean="0"/>
              <a:t>Tests must </a:t>
            </a:r>
            <a:r>
              <a:rPr lang="en-US" sz="2000" dirty="0"/>
              <a:t>be ordered by the patient’s own physician.</a:t>
            </a:r>
          </a:p>
          <a:p>
            <a:pPr lvl="1"/>
            <a:r>
              <a:rPr lang="en-US" sz="2000" dirty="0"/>
              <a:t>There must be documentation in medical records to substantiate the need for the testing</a:t>
            </a:r>
            <a:r>
              <a:rPr lang="en-US" sz="2000" dirty="0" smtClean="0"/>
              <a:t>.</a:t>
            </a:r>
          </a:p>
          <a:p>
            <a:pPr marL="365760" lvl="1" indent="0">
              <a:buNone/>
            </a:pPr>
            <a:endParaRPr lang="en-US" sz="2000" dirty="0"/>
          </a:p>
          <a:p>
            <a:r>
              <a:rPr lang="en-US" sz="2400" b="1" dirty="0" smtClean="0"/>
              <a:t>FOR ADVOCATES: </a:t>
            </a:r>
            <a:endParaRPr lang="en-US" sz="2400" b="1" dirty="0"/>
          </a:p>
          <a:p>
            <a:pPr lvl="1"/>
            <a:r>
              <a:rPr lang="en-US" sz="2000" dirty="0" smtClean="0"/>
              <a:t>Do </a:t>
            </a:r>
            <a:r>
              <a:rPr lang="en-US" sz="2000" dirty="0"/>
              <a:t>not consent to any lab tests at senior centers, health fairs, or in your home. Be suspicious of anyone claiming that genetic tests and cancer screenings are at no cost to you.</a:t>
            </a:r>
          </a:p>
          <a:p>
            <a:pPr lvl="1"/>
            <a:r>
              <a:rPr lang="en-US" sz="2000" dirty="0" smtClean="0"/>
              <a:t>Encourage beneficiaries to read their Medicare Summary Notices.</a:t>
            </a:r>
          </a:p>
          <a:p>
            <a:pPr lvl="1"/>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Genetic Testing</a:t>
            </a:r>
            <a:endParaRPr lang="en-US" dirty="0"/>
          </a:p>
        </p:txBody>
      </p:sp>
    </p:spTree>
    <p:extLst>
      <p:ext uri="{BB962C8B-B14F-4D97-AF65-F5344CB8AC3E}">
        <p14:creationId xmlns:p14="http://schemas.microsoft.com/office/powerpoint/2010/main" val="181046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Pain Center Clinics</a:t>
            </a:r>
          </a:p>
          <a:p>
            <a:pPr lvl="1"/>
            <a:r>
              <a:rPr lang="en-US" sz="2200" dirty="0" smtClean="0"/>
              <a:t>National </a:t>
            </a:r>
            <a:r>
              <a:rPr lang="en-US" sz="2200" dirty="0"/>
              <a:t>Spine and Pain Centers and Physical Medicine Associates, which operates pain management clinics in northern Virginia, Glen Allen and </a:t>
            </a:r>
            <a:r>
              <a:rPr lang="en-US" sz="2200" dirty="0" smtClean="0"/>
              <a:t>Fredericksburg</a:t>
            </a:r>
          </a:p>
          <a:p>
            <a:pPr lvl="1"/>
            <a:r>
              <a:rPr lang="en-US" sz="2200" dirty="0"/>
              <a:t>$3.3 million to settle civil fraud </a:t>
            </a:r>
            <a:r>
              <a:rPr lang="en-US" sz="2200" dirty="0" smtClean="0"/>
              <a:t>allegations</a:t>
            </a:r>
          </a:p>
          <a:p>
            <a:r>
              <a:rPr lang="en-US" sz="2400" dirty="0" smtClean="0"/>
              <a:t>Overseas Call Centers– Back Brace Scam</a:t>
            </a:r>
          </a:p>
          <a:p>
            <a:pPr lvl="1"/>
            <a:r>
              <a:rPr lang="en-US" sz="2200" dirty="0" smtClean="0"/>
              <a:t>24 people charged, 130 DME companies affected, $1.2 billion lost</a:t>
            </a:r>
          </a:p>
          <a:p>
            <a:pPr marL="45720" indent="0">
              <a:buNone/>
            </a:pPr>
            <a:endParaRPr lang="en-US" dirty="0"/>
          </a:p>
        </p:txBody>
      </p:sp>
      <p:sp>
        <p:nvSpPr>
          <p:cNvPr id="3" name="Title 2"/>
          <p:cNvSpPr>
            <a:spLocks noGrp="1"/>
          </p:cNvSpPr>
          <p:nvPr>
            <p:ph type="title"/>
          </p:nvPr>
        </p:nvSpPr>
        <p:spPr/>
        <p:txBody>
          <a:bodyPr/>
          <a:lstStyle/>
          <a:p>
            <a:r>
              <a:rPr lang="en-US" dirty="0" smtClean="0"/>
              <a:t>Latest Cases in Virginia and Beyond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91" y="5384992"/>
            <a:ext cx="1995509" cy="1244408"/>
          </a:xfrm>
          <a:prstGeom prst="rect">
            <a:avLst/>
          </a:prstGeom>
        </p:spPr>
      </p:pic>
    </p:spTree>
    <p:extLst>
      <p:ext uri="{BB962C8B-B14F-4D97-AF65-F5344CB8AC3E}">
        <p14:creationId xmlns:p14="http://schemas.microsoft.com/office/powerpoint/2010/main" val="208952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750" y="1600200"/>
            <a:ext cx="9036050"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3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p:txBody>
          <a:bodyPr/>
          <a:lstStyle/>
          <a:p>
            <a:pPr marL="502920" indent="-457200">
              <a:buAutoNum type="arabicParenR"/>
            </a:pPr>
            <a:r>
              <a:rPr lang="en-US" sz="3200" dirty="0" smtClean="0"/>
              <a:t>Prevent</a:t>
            </a:r>
          </a:p>
          <a:p>
            <a:pPr marL="502920" indent="-457200">
              <a:buAutoNum type="arabicParenR"/>
            </a:pPr>
            <a:r>
              <a:rPr lang="en-US" sz="3200" dirty="0" smtClean="0"/>
              <a:t>Detect</a:t>
            </a:r>
          </a:p>
          <a:p>
            <a:pPr marL="502920" indent="-457200">
              <a:buAutoNum type="arabicParenR"/>
            </a:pPr>
            <a:r>
              <a:rPr lang="en-US" sz="3200" dirty="0" smtClean="0"/>
              <a:t>Report</a:t>
            </a:r>
          </a:p>
          <a:p>
            <a:pPr marL="45720" indent="0">
              <a:buNone/>
            </a:pPr>
            <a:endParaRPr lang="en-US" dirty="0"/>
          </a:p>
        </p:txBody>
      </p:sp>
      <p:sp>
        <p:nvSpPr>
          <p:cNvPr id="3" name="Title 2"/>
          <p:cNvSpPr>
            <a:spLocks noGrp="1"/>
          </p:cNvSpPr>
          <p:nvPr>
            <p:ph type="title"/>
          </p:nvPr>
        </p:nvSpPr>
        <p:spPr/>
        <p:txBody>
          <a:bodyPr/>
          <a:lstStyle/>
          <a:p>
            <a:r>
              <a:rPr lang="en-US" dirty="0" smtClean="0"/>
              <a:t>Three Steps to Prevent healthcare Fraud</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2456901"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40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4800"/>
            <a:ext cx="8381260" cy="1054394"/>
          </a:xfrm>
        </p:spPr>
        <p:txBody>
          <a:bodyPr/>
          <a:lstStyle/>
          <a:p>
            <a:r>
              <a:rPr lang="en-US" altLang="en-US" dirty="0">
                <a:solidFill>
                  <a:srgbClr val="339966"/>
                </a:solidFill>
              </a:rPr>
              <a:t>Protect </a:t>
            </a:r>
            <a:r>
              <a:rPr lang="en-US" altLang="en-US" dirty="0"/>
              <a:t>Yourself and Others from Medicare Fraud</a:t>
            </a:r>
            <a:endParaRPr lang="en-US" dirty="0"/>
          </a:p>
        </p:txBody>
      </p:sp>
      <p:graphicFrame>
        <p:nvGraphicFramePr>
          <p:cNvPr id="7" name="Diagram 6"/>
          <p:cNvGraphicFramePr/>
          <p:nvPr>
            <p:extLst>
              <p:ext uri="{D42A27DB-BD31-4B8C-83A1-F6EECF244321}">
                <p14:modId xmlns:p14="http://schemas.microsoft.com/office/powerpoint/2010/main" val="3946348758"/>
              </p:ext>
            </p:extLst>
          </p:nvPr>
        </p:nvGraphicFramePr>
        <p:xfrm>
          <a:off x="381000" y="16764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01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Step 2: </a:t>
            </a:r>
            <a:r>
              <a:rPr lang="en-US" altLang="en-US" dirty="0">
                <a:solidFill>
                  <a:srgbClr val="339966"/>
                </a:solidFill>
              </a:rPr>
              <a:t>Detect </a:t>
            </a:r>
            <a:r>
              <a:rPr lang="en-US" altLang="en-US" dirty="0" smtClean="0"/>
              <a:t>Healthcare Fraud </a:t>
            </a:r>
            <a:r>
              <a:rPr lang="en-US" altLang="en-US" dirty="0"/>
              <a:t>&amp; Abuse</a:t>
            </a:r>
            <a:endParaRPr lang="en-US" dirty="0"/>
          </a:p>
        </p:txBody>
      </p:sp>
      <p:sp>
        <p:nvSpPr>
          <p:cNvPr id="9" name="Rectangle 3"/>
          <p:cNvSpPr>
            <a:spLocks noGrp="1" noChangeArrowheads="1"/>
          </p:cNvSpPr>
          <p:nvPr>
            <p:ph idx="1"/>
          </p:nvPr>
        </p:nvSpPr>
        <p:spPr>
          <a:xfrm>
            <a:off x="533400" y="1752600"/>
            <a:ext cx="7924800" cy="3733800"/>
          </a:xfrm>
        </p:spPr>
        <p:txBody>
          <a:bodyPr/>
          <a:lstStyle/>
          <a:p>
            <a:pPr eaLnBrk="1" hangingPunct="1">
              <a:spcBef>
                <a:spcPts val="400"/>
              </a:spcBef>
              <a:spcAft>
                <a:spcPts val="400"/>
              </a:spcAft>
            </a:pPr>
            <a:r>
              <a:rPr lang="en-US" altLang="en-US" sz="2500" b="0" dirty="0" smtClean="0">
                <a:cs typeface="Arial" charset="0"/>
              </a:rPr>
              <a:t>Use your </a:t>
            </a:r>
            <a:r>
              <a:rPr lang="en-US" altLang="en-US" sz="2500" dirty="0" smtClean="0">
                <a:solidFill>
                  <a:srgbClr val="339966"/>
                </a:solidFill>
                <a:cs typeface="Arial" charset="0"/>
              </a:rPr>
              <a:t>Personal Health Care Journal  </a:t>
            </a:r>
            <a:r>
              <a:rPr lang="en-US" altLang="en-US" sz="2500" b="0" dirty="0" smtClean="0">
                <a:cs typeface="Arial" charset="0"/>
              </a:rPr>
              <a:t> </a:t>
            </a:r>
          </a:p>
          <a:p>
            <a:pPr eaLnBrk="1" hangingPunct="1">
              <a:spcBef>
                <a:spcPts val="400"/>
              </a:spcBef>
              <a:spcAft>
                <a:spcPts val="400"/>
              </a:spcAft>
            </a:pPr>
            <a:r>
              <a:rPr lang="en-US" altLang="en-US" sz="2500" b="0" dirty="0" smtClean="0">
                <a:cs typeface="Arial" charset="0"/>
              </a:rPr>
              <a:t>Review </a:t>
            </a:r>
            <a:r>
              <a:rPr lang="en-US" altLang="en-US" sz="2500" b="0" dirty="0" smtClean="0">
                <a:solidFill>
                  <a:srgbClr val="339933"/>
                </a:solidFill>
                <a:cs typeface="Arial" charset="0"/>
              </a:rPr>
              <a:t>Explanation of Benefits (EOBs)</a:t>
            </a:r>
            <a:r>
              <a:rPr lang="en-US" altLang="en-US" sz="2500" b="0" dirty="0" smtClean="0">
                <a:cs typeface="Arial" charset="0"/>
              </a:rPr>
              <a:t>and </a:t>
            </a:r>
            <a:r>
              <a:rPr lang="en-US" altLang="en-US" sz="2500" dirty="0" smtClean="0">
                <a:solidFill>
                  <a:srgbClr val="339966"/>
                </a:solidFill>
                <a:cs typeface="Arial" charset="0"/>
              </a:rPr>
              <a:t>Medicare Summary Notices (MSNs) </a:t>
            </a:r>
            <a:r>
              <a:rPr lang="en-US" altLang="en-US" sz="2500" b="0" dirty="0" smtClean="0">
                <a:cs typeface="Arial" charset="0"/>
              </a:rPr>
              <a:t>for:</a:t>
            </a:r>
          </a:p>
          <a:p>
            <a:pPr eaLnBrk="1" hangingPunct="1">
              <a:spcBef>
                <a:spcPts val="400"/>
              </a:spcBef>
              <a:buFont typeface="Wingdings" pitchFamily="2" charset="2"/>
              <a:buNone/>
            </a:pPr>
            <a:r>
              <a:rPr lang="en-US" altLang="en-US" sz="2400" b="0" dirty="0" smtClean="0">
                <a:solidFill>
                  <a:srgbClr val="FF0000"/>
                </a:solidFill>
                <a:cs typeface="Arial" charset="0"/>
              </a:rPr>
              <a:t> 	   </a:t>
            </a:r>
            <a:r>
              <a:rPr lang="en-US" altLang="en-US" sz="2400" b="0" dirty="0" smtClean="0">
                <a:cs typeface="Arial" charset="0"/>
              </a:rPr>
              <a:t>1. Services you didn’t receive</a:t>
            </a:r>
          </a:p>
          <a:p>
            <a:pPr eaLnBrk="1" hangingPunct="1">
              <a:spcBef>
                <a:spcPts val="400"/>
              </a:spcBef>
              <a:buFont typeface="Wingdings" pitchFamily="2" charset="2"/>
              <a:buNone/>
            </a:pPr>
            <a:r>
              <a:rPr lang="en-US" altLang="en-US" sz="2400" b="0" dirty="0" smtClean="0">
                <a:cs typeface="Arial" charset="0"/>
              </a:rPr>
              <a:t>	   2. Double-billing </a:t>
            </a:r>
          </a:p>
          <a:p>
            <a:pPr eaLnBrk="1" hangingPunct="1">
              <a:spcBef>
                <a:spcPts val="400"/>
              </a:spcBef>
              <a:buFont typeface="Wingdings" pitchFamily="2" charset="2"/>
              <a:buNone/>
            </a:pPr>
            <a:r>
              <a:rPr lang="en-US" altLang="en-US" sz="2400" b="0" dirty="0" smtClean="0">
                <a:cs typeface="Arial" charset="0"/>
              </a:rPr>
              <a:t>	   3. Services not ordered by your doctor</a:t>
            </a:r>
          </a:p>
          <a:p>
            <a:pPr>
              <a:spcBef>
                <a:spcPts val="400"/>
              </a:spcBef>
            </a:pPr>
            <a:r>
              <a:rPr lang="en-US" altLang="en-US" sz="2400" dirty="0" smtClean="0">
                <a:cs typeface="Arial" charset="0"/>
              </a:rPr>
              <a:t>Shred EOBS and MSNs</a:t>
            </a:r>
            <a:endParaRPr lang="en-US" altLang="en-US" sz="2400" b="0" dirty="0" smtClean="0">
              <a:cs typeface="Arial" charset="0"/>
            </a:endParaRPr>
          </a:p>
          <a:p>
            <a:pPr eaLnBrk="1" hangingPunct="1">
              <a:spcBef>
                <a:spcPts val="400"/>
              </a:spcBef>
              <a:buFont typeface="Wingdings" pitchFamily="2" charset="2"/>
              <a:buNone/>
            </a:pPr>
            <a:endParaRPr lang="en-US" altLang="en-US" sz="2400" b="0" dirty="0" smtClean="0">
              <a:cs typeface="Arial" charset="0"/>
            </a:endParaRPr>
          </a:p>
          <a:p>
            <a:pPr eaLnBrk="1" hangingPunct="1">
              <a:spcBef>
                <a:spcPts val="600"/>
              </a:spcBef>
              <a:buFont typeface="Wingdings" pitchFamily="2" charset="2"/>
              <a:buNone/>
            </a:pPr>
            <a:endParaRPr lang="en-US" altLang="en-US" sz="2400" b="0" dirty="0" smtClean="0">
              <a:cs typeface="Arial" charset="0"/>
            </a:endParaRPr>
          </a:p>
        </p:txBody>
      </p:sp>
      <p:pic>
        <p:nvPicPr>
          <p:cNvPr id="10" name="Picture 17" descr="C:\Users\hflory.HVAAA\AppData\Local\Microsoft\Windows\Temporary Internet Files\Content.IE5\T1SOBCSW\MP9004066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94103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C:\Documents and Settings\HVAAA\Local Settings\Temporary Internet Files\Content.IE5\53P22V9Q\MPj040073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4953000"/>
            <a:ext cx="2476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hflory.HVAAA\AppData\Local\Microsoft\Windows\Temporary Internet Files\Content.IE5\MWPNV2OH\MP9004432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953000"/>
            <a:ext cx="26368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29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Step 3: </a:t>
            </a:r>
            <a:r>
              <a:rPr lang="en-US" altLang="en-US" dirty="0">
                <a:solidFill>
                  <a:srgbClr val="339966"/>
                </a:solidFill>
              </a:rPr>
              <a:t>Report </a:t>
            </a:r>
            <a:r>
              <a:rPr lang="en-US" altLang="en-US" dirty="0"/>
              <a:t>Suspected </a:t>
            </a:r>
            <a:r>
              <a:rPr lang="en-US" altLang="en-US" dirty="0" smtClean="0"/>
              <a:t>Healthcare Fraud </a:t>
            </a:r>
            <a:r>
              <a:rPr lang="en-US" altLang="en-US" dirty="0"/>
              <a:t>and Abuse</a:t>
            </a:r>
            <a:endParaRPr lang="en-US" dirty="0"/>
          </a:p>
        </p:txBody>
      </p:sp>
      <p:pic>
        <p:nvPicPr>
          <p:cNvPr id="4" name="Picture 9" descr="C:\Users\hflory.HVAAA\AppData\Local\Microsoft\Windows\Temporary Internet Files\Content.IE5\15069C45\MP90043848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884218"/>
            <a:ext cx="3104804" cy="207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1676400" y="4136841"/>
            <a:ext cx="6400800" cy="2303463"/>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14350" indent="-514350">
              <a:spcBef>
                <a:spcPts val="600"/>
              </a:spcBef>
              <a:spcAft>
                <a:spcPts val="600"/>
              </a:spcAft>
            </a:pPr>
            <a:r>
              <a:rPr lang="en-US" altLang="en-US" dirty="0" smtClean="0">
                <a:cs typeface="Arial" charset="0"/>
              </a:rPr>
              <a:t>Call the provider.</a:t>
            </a:r>
          </a:p>
          <a:p>
            <a:pPr marL="514350" indent="-514350">
              <a:spcBef>
                <a:spcPts val="600"/>
              </a:spcBef>
              <a:spcAft>
                <a:spcPts val="600"/>
              </a:spcAft>
            </a:pPr>
            <a:r>
              <a:rPr lang="en-US" altLang="en-US" dirty="0" smtClean="0">
                <a:cs typeface="Arial" charset="0"/>
              </a:rPr>
              <a:t>Gather information and documentation.</a:t>
            </a:r>
          </a:p>
          <a:p>
            <a:pPr marL="514350" indent="-514350">
              <a:spcBef>
                <a:spcPts val="600"/>
              </a:spcBef>
              <a:spcAft>
                <a:spcPts val="600"/>
              </a:spcAft>
            </a:pPr>
            <a:r>
              <a:rPr lang="en-US" altLang="en-US" dirty="0" smtClean="0">
                <a:solidFill>
                  <a:srgbClr val="339966"/>
                </a:solidFill>
                <a:cs typeface="Arial" charset="0"/>
              </a:rPr>
              <a:t>Contact Virginia SMP.</a:t>
            </a:r>
            <a:r>
              <a:rPr lang="en-US" altLang="en-US" dirty="0" smtClean="0">
                <a:cs typeface="Arial" charset="0"/>
              </a:rPr>
              <a:t> </a:t>
            </a:r>
          </a:p>
          <a:p>
            <a:pPr marL="914400" lvl="1" indent="-514350">
              <a:spcBef>
                <a:spcPts val="600"/>
              </a:spcBef>
              <a:spcAft>
                <a:spcPts val="600"/>
              </a:spcAft>
              <a:buFont typeface="Wingdings" pitchFamily="2" charset="2"/>
              <a:buChar char="Ø"/>
            </a:pPr>
            <a:r>
              <a:rPr lang="en-US" altLang="en-US" dirty="0" smtClean="0">
                <a:cs typeface="Arial" charset="0"/>
              </a:rPr>
              <a:t>Free and confidential service!</a:t>
            </a:r>
          </a:p>
        </p:txBody>
      </p:sp>
    </p:spTree>
    <p:extLst>
      <p:ext uri="{BB962C8B-B14F-4D97-AF65-F5344CB8AC3E}">
        <p14:creationId xmlns:p14="http://schemas.microsoft.com/office/powerpoint/2010/main" val="243934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19070"/>
            <a:ext cx="8484093" cy="4986530"/>
          </a:xfrm>
        </p:spPr>
        <p:txBody>
          <a:bodyPr>
            <a:noAutofit/>
          </a:bodyPr>
          <a:lstStyle/>
          <a:p>
            <a:r>
              <a:rPr lang="en-US" sz="2500" dirty="0" smtClean="0"/>
              <a:t>OAG Medicaid Fraud Control Unit (MFCU)</a:t>
            </a:r>
          </a:p>
          <a:p>
            <a:pPr lvl="1"/>
            <a:r>
              <a:rPr lang="en-US" sz="2000" dirty="0"/>
              <a:t>I</a:t>
            </a:r>
            <a:r>
              <a:rPr lang="en-US" sz="2000" dirty="0" smtClean="0"/>
              <a:t>nvestigation </a:t>
            </a:r>
            <a:r>
              <a:rPr lang="en-US" sz="2000" dirty="0"/>
              <a:t>and prosecution of Medicaid providers who conduct their businesses in a fraudulent manner. </a:t>
            </a:r>
            <a:r>
              <a:rPr lang="en-US" sz="2000" dirty="0" smtClean="0"/>
              <a:t>Deter </a:t>
            </a:r>
            <a:r>
              <a:rPr lang="en-US" sz="2000" dirty="0"/>
              <a:t>all providers of medical services from engaging in fraudulent or abusive behavior.  </a:t>
            </a:r>
            <a:r>
              <a:rPr lang="en-US" sz="2000" dirty="0" smtClean="0"/>
              <a:t>MFCU is </a:t>
            </a:r>
            <a:r>
              <a:rPr lang="en-US" sz="2000" dirty="0"/>
              <a:t>a state government entity. </a:t>
            </a:r>
            <a:endParaRPr lang="en-US" sz="2000" dirty="0" smtClean="0"/>
          </a:p>
          <a:p>
            <a:r>
              <a:rPr lang="en-US" sz="2500" dirty="0" smtClean="0"/>
              <a:t>OAG Consumer Protection Line</a:t>
            </a:r>
          </a:p>
          <a:p>
            <a:pPr lvl="1"/>
            <a:r>
              <a:rPr lang="en-US" sz="2000" dirty="0" smtClean="0"/>
              <a:t>Receives, evaluates, investigates and provides referral services for consumer complaints within the Commonwealth.</a:t>
            </a:r>
          </a:p>
          <a:p>
            <a:r>
              <a:rPr lang="en-US" sz="2500" dirty="0" smtClean="0"/>
              <a:t>Department of Medical Assistance Services (DMAS)</a:t>
            </a:r>
          </a:p>
          <a:p>
            <a:pPr lvl="1"/>
            <a:r>
              <a:rPr lang="en-US" sz="2000" dirty="0" smtClean="0"/>
              <a:t>Investigate </a:t>
            </a:r>
            <a:r>
              <a:rPr lang="en-US" sz="2000" dirty="0"/>
              <a:t>r</a:t>
            </a:r>
            <a:r>
              <a:rPr lang="en-US" sz="2000" dirty="0" smtClean="0"/>
              <a:t>ecipient fraud. </a:t>
            </a:r>
          </a:p>
        </p:txBody>
      </p:sp>
      <p:sp>
        <p:nvSpPr>
          <p:cNvPr id="3" name="Title 2"/>
          <p:cNvSpPr>
            <a:spLocks noGrp="1"/>
          </p:cNvSpPr>
          <p:nvPr>
            <p:ph type="title"/>
          </p:nvPr>
        </p:nvSpPr>
        <p:spPr/>
        <p:txBody>
          <a:bodyPr/>
          <a:lstStyle/>
          <a:p>
            <a:r>
              <a:rPr lang="en-US" dirty="0" smtClean="0"/>
              <a:t>Partnerships and Resources</a:t>
            </a:r>
            <a:endParaRPr lang="en-US" dirty="0"/>
          </a:p>
        </p:txBody>
      </p:sp>
    </p:spTree>
    <p:extLst>
      <p:ext uri="{BB962C8B-B14F-4D97-AF65-F5344CB8AC3E}">
        <p14:creationId xmlns:p14="http://schemas.microsoft.com/office/powerpoint/2010/main" val="94104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100" dirty="0" smtClean="0"/>
              <a:t>Taxpayers</a:t>
            </a:r>
          </a:p>
          <a:p>
            <a:pPr lvl="1"/>
            <a:r>
              <a:rPr lang="en-US" sz="1900" dirty="0" smtClean="0"/>
              <a:t>The U.S. Government Accountability Office (GAO) says that the Centers for Medicare and Medicaid Services (CMS) loss about $60 billion in 2015</a:t>
            </a:r>
          </a:p>
          <a:p>
            <a:pPr marL="365760" lvl="1" indent="0">
              <a:buNone/>
            </a:pPr>
            <a:endParaRPr lang="en-US" sz="1900" dirty="0" smtClean="0"/>
          </a:p>
          <a:p>
            <a:r>
              <a:rPr lang="en-US" sz="2100" dirty="0" smtClean="0"/>
              <a:t>Beneficiaries</a:t>
            </a:r>
          </a:p>
          <a:p>
            <a:pPr lvl="1">
              <a:defRPr/>
            </a:pPr>
            <a:r>
              <a:rPr lang="en-US" sz="1900" dirty="0">
                <a:cs typeface="Arial" charset="0"/>
              </a:rPr>
              <a:t>Higher premiums</a:t>
            </a:r>
          </a:p>
          <a:p>
            <a:pPr lvl="1">
              <a:defRPr/>
            </a:pPr>
            <a:r>
              <a:rPr lang="en-US" sz="1900" dirty="0">
                <a:cs typeface="Arial" charset="0"/>
              </a:rPr>
              <a:t>Less money for needed benefits</a:t>
            </a:r>
          </a:p>
          <a:p>
            <a:pPr lvl="1">
              <a:defRPr/>
            </a:pPr>
            <a:r>
              <a:rPr lang="en-US" sz="1900" dirty="0">
                <a:cs typeface="Arial" charset="0"/>
              </a:rPr>
              <a:t>Quality of </a:t>
            </a:r>
            <a:r>
              <a:rPr lang="en-US" sz="1900" dirty="0" smtClean="0">
                <a:cs typeface="Arial" charset="0"/>
              </a:rPr>
              <a:t>treatment</a:t>
            </a:r>
            <a:endParaRPr lang="en-US" sz="1900" dirty="0"/>
          </a:p>
          <a:p>
            <a:pPr marL="365760" lvl="1" indent="0">
              <a:buNone/>
              <a:defRPr/>
            </a:pPr>
            <a:endParaRPr lang="en-US" sz="1900" dirty="0" smtClean="0"/>
          </a:p>
          <a:p>
            <a:pPr marL="45720" indent="0" algn="ctr">
              <a:buNone/>
            </a:pPr>
            <a:r>
              <a:rPr lang="en-US" sz="1900" dirty="0" smtClean="0"/>
              <a:t>THIS IS A SMALL PERCENTAGE OF OVERALL HEALTH CARE FRAUD TOTALS!!!</a:t>
            </a:r>
            <a:endParaRPr lang="en-US" sz="1900" dirty="0">
              <a:solidFill>
                <a:schemeClr val="accent2"/>
              </a:solidFill>
            </a:endParaRPr>
          </a:p>
        </p:txBody>
      </p:sp>
      <p:sp>
        <p:nvSpPr>
          <p:cNvPr id="3" name="Title 2"/>
          <p:cNvSpPr>
            <a:spLocks noGrp="1"/>
          </p:cNvSpPr>
          <p:nvPr>
            <p:ph type="title"/>
          </p:nvPr>
        </p:nvSpPr>
        <p:spPr/>
        <p:txBody>
          <a:bodyPr/>
          <a:lstStyle/>
          <a:p>
            <a:r>
              <a:rPr lang="en-US" dirty="0" smtClean="0"/>
              <a:t>Who is Affected by Healthcare Fraud?</a:t>
            </a:r>
            <a:endParaRPr lang="en-US" dirty="0"/>
          </a:p>
        </p:txBody>
      </p:sp>
    </p:spTree>
    <p:extLst>
      <p:ext uri="{BB962C8B-B14F-4D97-AF65-F5344CB8AC3E}">
        <p14:creationId xmlns:p14="http://schemas.microsoft.com/office/powerpoint/2010/main" val="2916326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500" dirty="0"/>
              <a:t>Virginia SCC Bureau of Insurance </a:t>
            </a:r>
          </a:p>
          <a:p>
            <a:pPr lvl="1"/>
            <a:r>
              <a:rPr lang="en-US" sz="2000" dirty="0" err="1"/>
              <a:t>Medigap</a:t>
            </a:r>
            <a:r>
              <a:rPr lang="en-US" sz="2000" dirty="0"/>
              <a:t> and Long-term Care </a:t>
            </a:r>
            <a:r>
              <a:rPr lang="en-US" sz="2000" dirty="0" smtClean="0"/>
              <a:t>Insurance</a:t>
            </a:r>
            <a:endParaRPr lang="en-US" sz="2400" dirty="0" smtClean="0"/>
          </a:p>
          <a:p>
            <a:r>
              <a:rPr lang="en-US" sz="2500" dirty="0" smtClean="0"/>
              <a:t>Virginia </a:t>
            </a:r>
            <a:r>
              <a:rPr lang="en-US" sz="2500" dirty="0"/>
              <a:t>Long-term Care Ombudsman Program</a:t>
            </a:r>
          </a:p>
          <a:p>
            <a:pPr lvl="1"/>
            <a:r>
              <a:rPr lang="en-US" sz="2000" dirty="0"/>
              <a:t>Advocates for Long-term Care Facilities</a:t>
            </a:r>
          </a:p>
          <a:p>
            <a:r>
              <a:rPr lang="en-US" sz="2500" dirty="0" err="1" smtClean="0"/>
              <a:t>Livanta</a:t>
            </a:r>
            <a:endParaRPr lang="en-US" sz="2500" dirty="0"/>
          </a:p>
          <a:p>
            <a:pPr lvl="1"/>
            <a:r>
              <a:rPr lang="en-US" sz="2000" dirty="0"/>
              <a:t>Medicare’s quality of care </a:t>
            </a:r>
            <a:r>
              <a:rPr lang="en-US" sz="2000" dirty="0" smtClean="0"/>
              <a:t>concerns</a:t>
            </a:r>
          </a:p>
          <a:p>
            <a:pPr lvl="1"/>
            <a:r>
              <a:rPr lang="en-US" sz="2000" dirty="0" smtClean="0"/>
              <a:t>Beginning June 8, 2019 will cover region 3 (Philadelphia)</a:t>
            </a:r>
          </a:p>
          <a:p>
            <a:r>
              <a:rPr lang="en-US" sz="2500" dirty="0" smtClean="0"/>
              <a:t>Virginia Department of Health – Office of Licensure and Certification </a:t>
            </a:r>
          </a:p>
          <a:p>
            <a:pPr lvl="1"/>
            <a:r>
              <a:rPr lang="en-US" sz="2000" dirty="0" smtClean="0"/>
              <a:t>Complaints about Virginia healthcare practitioners who may have violated a regulation or law. </a:t>
            </a:r>
          </a:p>
          <a:p>
            <a:pPr lvl="1"/>
            <a:r>
              <a:rPr lang="en-US" sz="2000" dirty="0" smtClean="0"/>
              <a:t>Report a lab doing genetic testing </a:t>
            </a:r>
          </a:p>
        </p:txBody>
      </p:sp>
      <p:sp>
        <p:nvSpPr>
          <p:cNvPr id="3" name="Title 2"/>
          <p:cNvSpPr>
            <a:spLocks noGrp="1"/>
          </p:cNvSpPr>
          <p:nvPr>
            <p:ph type="title"/>
          </p:nvPr>
        </p:nvSpPr>
        <p:spPr/>
        <p:txBody>
          <a:bodyPr/>
          <a:lstStyle/>
          <a:p>
            <a:r>
              <a:rPr lang="en-US" dirty="0" smtClean="0"/>
              <a:t>Partnerships and Resources</a:t>
            </a:r>
            <a:endParaRPr lang="en-US" dirty="0"/>
          </a:p>
        </p:txBody>
      </p:sp>
    </p:spTree>
    <p:extLst>
      <p:ext uri="{BB962C8B-B14F-4D97-AF65-F5344CB8AC3E}">
        <p14:creationId xmlns:p14="http://schemas.microsoft.com/office/powerpoint/2010/main" val="21710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407614"/>
            <a:ext cx="4038600" cy="303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pPr marL="45720" indent="0">
              <a:buNone/>
            </a:pPr>
            <a:r>
              <a:rPr lang="en-US" sz="2000" dirty="0" smtClean="0"/>
              <a:t>Contact Information:</a:t>
            </a:r>
          </a:p>
          <a:p>
            <a:pPr marL="45720" indent="0">
              <a:buNone/>
            </a:pPr>
            <a:endParaRPr lang="en-US" sz="2000" dirty="0" smtClean="0"/>
          </a:p>
          <a:p>
            <a:pPr marL="45720" indent="0">
              <a:buNone/>
            </a:pPr>
            <a:r>
              <a:rPr lang="en-US" sz="2000" dirty="0" err="1" smtClean="0"/>
              <a:t>Marly</a:t>
            </a:r>
            <a:r>
              <a:rPr lang="en-US" sz="2000" dirty="0" smtClean="0"/>
              <a:t> Santoro, Virginia SMP</a:t>
            </a:r>
          </a:p>
          <a:p>
            <a:pPr marL="45720" indent="0">
              <a:buNone/>
            </a:pPr>
            <a:r>
              <a:rPr lang="en-US" sz="2000" dirty="0" smtClean="0">
                <a:hlinkClick r:id="rId3"/>
              </a:rPr>
              <a:t>msantoro@thev4a.org</a:t>
            </a:r>
            <a:endParaRPr lang="en-US" sz="2000" dirty="0" smtClean="0"/>
          </a:p>
          <a:p>
            <a:pPr marL="45720" indent="0">
              <a:buNone/>
            </a:pPr>
            <a:endParaRPr lang="en-US" sz="2000" dirty="0"/>
          </a:p>
        </p:txBody>
      </p:sp>
      <p:sp>
        <p:nvSpPr>
          <p:cNvPr id="3" name="Title 2"/>
          <p:cNvSpPr>
            <a:spLocks noGrp="1"/>
          </p:cNvSpPr>
          <p:nvPr>
            <p:ph type="title"/>
          </p:nvPr>
        </p:nvSpPr>
        <p:spPr/>
        <p:txBody>
          <a:bodyPr/>
          <a:lstStyle/>
          <a:p>
            <a:r>
              <a:rPr lang="en-US" dirty="0" smtClean="0"/>
              <a:t>Questions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334000"/>
            <a:ext cx="1995509" cy="1244408"/>
          </a:xfrm>
          <a:prstGeom prst="rect">
            <a:avLst/>
          </a:prstGeom>
        </p:spPr>
      </p:pic>
    </p:spTree>
    <p:extLst>
      <p:ext uri="{BB962C8B-B14F-4D97-AF65-F5344CB8AC3E}">
        <p14:creationId xmlns:p14="http://schemas.microsoft.com/office/powerpoint/2010/main" val="181474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endParaRPr lang="en-US" altLang="en-US" u="sng" dirty="0" smtClean="0">
              <a:latin typeface="Arial" charset="0"/>
              <a:cs typeface="Arial" charset="0"/>
            </a:endParaRPr>
          </a:p>
          <a:p>
            <a:pPr marL="45720" indent="0">
              <a:buNone/>
            </a:pPr>
            <a:endParaRPr lang="en-US" altLang="en-US" u="sng" dirty="0">
              <a:latin typeface="Arial" charset="0"/>
              <a:cs typeface="Arial" charset="0"/>
            </a:endParaRPr>
          </a:p>
          <a:p>
            <a:pPr marL="45720" indent="0">
              <a:buNone/>
            </a:pPr>
            <a:endParaRPr lang="en-US" altLang="en-US" u="sng" dirty="0" smtClean="0">
              <a:latin typeface="Arial" charset="0"/>
              <a:cs typeface="Arial" charset="0"/>
            </a:endParaRPr>
          </a:p>
          <a:p>
            <a:pPr marL="45720" indent="0">
              <a:buNone/>
            </a:pPr>
            <a:endParaRPr lang="en-US" altLang="en-US" u="sng" dirty="0">
              <a:latin typeface="Arial" charset="0"/>
              <a:cs typeface="Arial" charset="0"/>
            </a:endParaRPr>
          </a:p>
          <a:p>
            <a:pPr marL="45720" indent="0">
              <a:buNone/>
            </a:pPr>
            <a:endParaRPr lang="en-US" altLang="en-US" u="sng" dirty="0" smtClean="0">
              <a:latin typeface="Arial" charset="0"/>
              <a:cs typeface="Arial" charset="0"/>
            </a:endParaRPr>
          </a:p>
          <a:p>
            <a:pPr marL="45720" indent="0">
              <a:buNone/>
            </a:pPr>
            <a:endParaRPr lang="en-US" altLang="en-US" u="sng" dirty="0" smtClean="0">
              <a:latin typeface="Arial" charset="0"/>
              <a:cs typeface="Arial" charset="0"/>
            </a:endParaRPr>
          </a:p>
          <a:p>
            <a:pPr marL="45720" indent="0">
              <a:buNone/>
            </a:pPr>
            <a:endParaRPr lang="en-US" altLang="en-US" u="sng" dirty="0">
              <a:latin typeface="Arial" charset="0"/>
              <a:cs typeface="Arial" charset="0"/>
            </a:endParaRPr>
          </a:p>
          <a:p>
            <a:pPr marL="320040" lvl="1" indent="0">
              <a:buNone/>
            </a:pPr>
            <a:r>
              <a:rPr lang="en-US" altLang="en-US" sz="2400" b="1" u="sng" dirty="0" smtClean="0">
                <a:cs typeface="Arial" charset="0"/>
              </a:rPr>
              <a:t>Intentionally</a:t>
            </a:r>
            <a:r>
              <a:rPr lang="en-US" altLang="en-US" sz="2400" dirty="0" smtClean="0">
                <a:cs typeface="Arial" charset="0"/>
              </a:rPr>
              <a:t> billing for </a:t>
            </a:r>
            <a:r>
              <a:rPr lang="en-US" altLang="en-US" sz="2400" dirty="0">
                <a:cs typeface="Arial" charset="0"/>
              </a:rPr>
              <a:t>services that were not received or billing for a service at a higher rate than is actually justified</a:t>
            </a:r>
          </a:p>
          <a:p>
            <a:endParaRPr lang="en-US" dirty="0"/>
          </a:p>
        </p:txBody>
      </p:sp>
      <p:sp>
        <p:nvSpPr>
          <p:cNvPr id="3" name="Title 2"/>
          <p:cNvSpPr>
            <a:spLocks noGrp="1"/>
          </p:cNvSpPr>
          <p:nvPr>
            <p:ph type="title"/>
          </p:nvPr>
        </p:nvSpPr>
        <p:spPr/>
        <p:txBody>
          <a:bodyPr/>
          <a:lstStyle/>
          <a:p>
            <a:r>
              <a:rPr lang="en-US" dirty="0" smtClean="0"/>
              <a:t>What is Healthcare FRAUD?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761148"/>
            <a:ext cx="320040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824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Consequences of Healthcare Fraud</a:t>
            </a:r>
            <a:endParaRPr lang="en-US" dirty="0"/>
          </a:p>
        </p:txBody>
      </p:sp>
      <p:grpSp>
        <p:nvGrpSpPr>
          <p:cNvPr id="6" name="Group 5"/>
          <p:cNvGrpSpPr/>
          <p:nvPr/>
        </p:nvGrpSpPr>
        <p:grpSpPr>
          <a:xfrm>
            <a:off x="916500" y="1832586"/>
            <a:ext cx="6781800" cy="1638178"/>
            <a:chOff x="0" y="-209428"/>
            <a:chExt cx="6781800" cy="1638178"/>
          </a:xfrm>
        </p:grpSpPr>
        <p:sp>
          <p:nvSpPr>
            <p:cNvPr id="7" name="Rounded Rectangle 6"/>
            <p:cNvSpPr/>
            <p:nvPr/>
          </p:nvSpPr>
          <p:spPr>
            <a:xfrm>
              <a:off x="0" y="-209428"/>
              <a:ext cx="6781800" cy="142875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499235" y="0"/>
              <a:ext cx="5282564" cy="1428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cs typeface="Arial" panose="020B0604020202020204" pitchFamily="34" charset="0"/>
                </a:rPr>
                <a:t>Medical identity theft</a:t>
              </a:r>
              <a:endParaRPr lang="en-US" sz="3600" kern="1200" dirty="0">
                <a:cs typeface="Arial" panose="020B0604020202020204" pitchFamily="34"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12" y="1973873"/>
            <a:ext cx="13589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916500" y="3470764"/>
            <a:ext cx="6781800" cy="1428750"/>
            <a:chOff x="0" y="1571625"/>
            <a:chExt cx="6781800" cy="1428750"/>
          </a:xfrm>
        </p:grpSpPr>
        <p:sp>
          <p:nvSpPr>
            <p:cNvPr id="15" name="Rounded Rectangle 14"/>
            <p:cNvSpPr/>
            <p:nvPr/>
          </p:nvSpPr>
          <p:spPr>
            <a:xfrm>
              <a:off x="0" y="1571625"/>
              <a:ext cx="6781800" cy="142875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1499235" y="1571625"/>
              <a:ext cx="5282564" cy="1428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cs typeface="Arial" panose="020B0604020202020204" pitchFamily="34" charset="0"/>
                </a:rPr>
                <a:t>Health impact</a:t>
              </a:r>
              <a:endParaRPr lang="en-US" sz="3600" kern="1200" dirty="0">
                <a:cs typeface="Arial" panose="020B0604020202020204" pitchFamily="34" charset="0"/>
              </a:endParaRPr>
            </a:p>
          </p:txBody>
        </p:sp>
      </p:grpSp>
      <p:grpSp>
        <p:nvGrpSpPr>
          <p:cNvPr id="17" name="Group 16"/>
          <p:cNvGrpSpPr/>
          <p:nvPr/>
        </p:nvGrpSpPr>
        <p:grpSpPr>
          <a:xfrm>
            <a:off x="904776" y="5064369"/>
            <a:ext cx="6781800" cy="1545981"/>
            <a:chOff x="0" y="3026019"/>
            <a:chExt cx="6781800" cy="1545981"/>
          </a:xfrm>
        </p:grpSpPr>
        <p:sp>
          <p:nvSpPr>
            <p:cNvPr id="18" name="Rounded Rectangle 17"/>
            <p:cNvSpPr/>
            <p:nvPr/>
          </p:nvSpPr>
          <p:spPr>
            <a:xfrm>
              <a:off x="0" y="3026019"/>
              <a:ext cx="6781800" cy="142875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1499235" y="3143250"/>
              <a:ext cx="5282564" cy="1428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cs typeface="Arial" panose="020B0604020202020204" pitchFamily="34" charset="0"/>
                </a:rPr>
                <a:t>Personal financial losses</a:t>
              </a:r>
              <a:endParaRPr lang="en-US" sz="3600" kern="1200" dirty="0">
                <a:cs typeface="Arial" panose="020B0604020202020204" pitchFamily="34" charset="0"/>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835" y="3612051"/>
            <a:ext cx="13589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276" y="5199185"/>
            <a:ext cx="13589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65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179899" y="1600200"/>
            <a:ext cx="8839200" cy="3245428"/>
          </a:xfrm>
        </p:spPr>
        <p:txBody>
          <a:bodyPr>
            <a:normAutofit/>
          </a:bodyPr>
          <a:lstStyle/>
          <a:p>
            <a:pPr eaLnBrk="1" hangingPunct="1"/>
            <a:endParaRPr lang="en-US" altLang="en-US" sz="800" dirty="0" smtClean="0">
              <a:latin typeface="Arial" charset="0"/>
              <a:cs typeface="Arial" charset="0"/>
            </a:endParaRPr>
          </a:p>
          <a:p>
            <a:pPr eaLnBrk="1" hangingPunct="1">
              <a:spcBef>
                <a:spcPts val="600"/>
              </a:spcBef>
              <a:spcAft>
                <a:spcPts val="600"/>
              </a:spcAft>
              <a:buFont typeface="Wingdings" pitchFamily="2" charset="2"/>
              <a:buNone/>
            </a:pPr>
            <a:r>
              <a:rPr lang="en-US" altLang="en-US" sz="2400" dirty="0" smtClean="0">
                <a:cs typeface="Arial" charset="0"/>
              </a:rPr>
              <a:t>	Mission is…   </a:t>
            </a:r>
            <a:endParaRPr lang="en-US" altLang="en-US" dirty="0" smtClean="0">
              <a:cs typeface="Arial" charset="0"/>
            </a:endParaRPr>
          </a:p>
          <a:p>
            <a:pPr eaLnBrk="1" hangingPunct="1">
              <a:spcBef>
                <a:spcPts val="600"/>
              </a:spcBef>
              <a:spcAft>
                <a:spcPts val="600"/>
              </a:spcAft>
              <a:buFont typeface="Wingdings" pitchFamily="2" charset="2"/>
              <a:buNone/>
            </a:pPr>
            <a:r>
              <a:rPr lang="en-US" altLang="en-US" dirty="0" smtClean="0">
                <a:cs typeface="Arial" charset="0"/>
              </a:rPr>
              <a:t>	</a:t>
            </a:r>
            <a:r>
              <a:rPr lang="en-US" altLang="en-US" dirty="0" smtClean="0">
                <a:solidFill>
                  <a:srgbClr val="009A46"/>
                </a:solidFill>
                <a:cs typeface="Arial" charset="0"/>
              </a:rPr>
              <a:t>to empower and assist Medicare beneficiaries, their families, and caregivers </a:t>
            </a:r>
          </a:p>
          <a:p>
            <a:pPr eaLnBrk="1" hangingPunct="1">
              <a:spcBef>
                <a:spcPts val="600"/>
              </a:spcBef>
              <a:spcAft>
                <a:spcPts val="600"/>
              </a:spcAft>
              <a:buFont typeface="Wingdings" pitchFamily="2" charset="2"/>
              <a:buNone/>
            </a:pPr>
            <a:r>
              <a:rPr lang="en-US" altLang="en-US" dirty="0" smtClean="0">
                <a:cs typeface="Arial" charset="0"/>
              </a:rPr>
              <a:t>	</a:t>
            </a:r>
            <a:r>
              <a:rPr lang="en-US" altLang="en-US" dirty="0" smtClean="0">
                <a:solidFill>
                  <a:srgbClr val="C00000"/>
                </a:solidFill>
                <a:cs typeface="Arial" charset="0"/>
              </a:rPr>
              <a:t>to prevent, detect, and report health care fraud, errors, and abuse </a:t>
            </a:r>
          </a:p>
          <a:p>
            <a:pPr eaLnBrk="1" hangingPunct="1">
              <a:spcBef>
                <a:spcPts val="600"/>
              </a:spcBef>
              <a:spcAft>
                <a:spcPts val="600"/>
              </a:spcAft>
              <a:buFont typeface="Wingdings" pitchFamily="2" charset="2"/>
              <a:buNone/>
            </a:pPr>
            <a:r>
              <a:rPr lang="en-US" altLang="en-US" dirty="0" smtClean="0">
                <a:cs typeface="Arial" charset="0"/>
              </a:rPr>
              <a:t>	</a:t>
            </a:r>
            <a:r>
              <a:rPr lang="en-US" altLang="en-US" dirty="0" smtClean="0">
                <a:solidFill>
                  <a:srgbClr val="0070C0"/>
                </a:solidFill>
                <a:cs typeface="Arial" charset="0"/>
              </a:rPr>
              <a:t>through outreach, counseling, and education.</a:t>
            </a:r>
          </a:p>
        </p:txBody>
      </p:sp>
      <p:sp>
        <p:nvSpPr>
          <p:cNvPr id="2" name="Slide Number Placeholder 1"/>
          <p:cNvSpPr>
            <a:spLocks noGrp="1"/>
          </p:cNvSpPr>
          <p:nvPr>
            <p:ph type="sldNum" sz="quarter" idx="12"/>
          </p:nvPr>
        </p:nvSpPr>
        <p:spPr/>
        <p:txBody>
          <a:bodyPr/>
          <a:lstStyle/>
          <a:p>
            <a:pPr>
              <a:defRPr/>
            </a:pPr>
            <a:fld id="{C5883ADF-84C3-45DD-9543-508059209324}" type="slidenum">
              <a:rPr lang="en-US" smtClean="0">
                <a:solidFill>
                  <a:srgbClr val="464646"/>
                </a:solidFill>
              </a:rPr>
              <a:pPr>
                <a:defRPr/>
              </a:pPr>
              <a:t>5</a:t>
            </a:fld>
            <a:endParaRPr lang="en-US" dirty="0">
              <a:solidFill>
                <a:srgbClr val="464646"/>
              </a:solidFill>
            </a:endParaRPr>
          </a:p>
        </p:txBody>
      </p:sp>
      <p:pic>
        <p:nvPicPr>
          <p:cNvPr id="15363" name="Picture 2" descr="C:\Users\hflory\Desktop\Photos - n4a.Fotolia &amp; more\work &amp; volunteering\Counseling-n4a_5-inch shar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704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Users\hflory\Desktop\Photos - n4a.Fotolia &amp; more\technology\Services_JL2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7779" y="4447915"/>
            <a:ext cx="3367621" cy="22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hflory\Desktop\Photos - n4a.Fotolia &amp; more\work &amp; volunteering\Boomers_EC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236" y="4484255"/>
            <a:ext cx="1794164" cy="222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381000" y="355847"/>
            <a:ext cx="8381260" cy="1054394"/>
          </a:xfrm>
        </p:spPr>
        <p:txBody>
          <a:bodyPr/>
          <a:lstStyle/>
          <a:p>
            <a:r>
              <a:rPr lang="en-US" dirty="0" smtClean="0"/>
              <a:t>Senior Medicare Patrol (SMP)</a:t>
            </a:r>
            <a:endParaRPr lang="en-US" dirty="0"/>
          </a:p>
        </p:txBody>
      </p:sp>
    </p:spTree>
    <p:extLst>
      <p:ext uri="{BB962C8B-B14F-4D97-AF65-F5344CB8AC3E}">
        <p14:creationId xmlns:p14="http://schemas.microsoft.com/office/powerpoint/2010/main" val="240807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8407893" cy="4407408"/>
          </a:xfrm>
        </p:spPr>
        <p:txBody>
          <a:bodyPr/>
          <a:lstStyle/>
          <a:p>
            <a:pPr marL="274320" lvl="1" indent="-228600">
              <a:buClr>
                <a:schemeClr val="accent1"/>
              </a:buClr>
              <a:buFont typeface="Wingdings 2" pitchFamily="18" charset="2"/>
              <a:buChar char=""/>
            </a:pPr>
            <a:r>
              <a:rPr lang="en-US" sz="2100" dirty="0" smtClean="0"/>
              <a:t>In 1997 - Administration </a:t>
            </a:r>
            <a:r>
              <a:rPr lang="en-US" sz="2100" dirty="0"/>
              <a:t>for Community Living (ACL</a:t>
            </a:r>
            <a:r>
              <a:rPr lang="en-US" sz="2100" dirty="0" smtClean="0"/>
              <a:t>) established 12 demonstration projects</a:t>
            </a:r>
          </a:p>
          <a:p>
            <a:pPr marL="548640" lvl="2" indent="-228600">
              <a:buClr>
                <a:schemeClr val="accent1"/>
              </a:buClr>
              <a:buFont typeface="Wingdings 2" pitchFamily="18" charset="2"/>
              <a:buChar char=""/>
            </a:pPr>
            <a:r>
              <a:rPr lang="en-US" sz="2000" dirty="0" smtClean="0"/>
              <a:t>Recruit and train retired professionals to identify and report errors, fraud, and abuse</a:t>
            </a:r>
            <a:endParaRPr lang="en-US" sz="2000" dirty="0"/>
          </a:p>
          <a:p>
            <a:r>
              <a:rPr lang="en-US" sz="2100" dirty="0" smtClean="0"/>
              <a:t>Health Insurance Portability and Accountability Act of 1996 </a:t>
            </a:r>
          </a:p>
          <a:p>
            <a:pPr lvl="1"/>
            <a:r>
              <a:rPr lang="en-US" sz="2000" dirty="0" smtClean="0"/>
              <a:t>Established Health Care Fraud and Abuse Control (HCFAC) Program</a:t>
            </a:r>
          </a:p>
          <a:p>
            <a:r>
              <a:rPr lang="en-US" sz="2100" dirty="0" smtClean="0"/>
              <a:t>HCFAC</a:t>
            </a:r>
          </a:p>
          <a:p>
            <a:pPr lvl="1"/>
            <a:r>
              <a:rPr lang="en-US" sz="2000" dirty="0" smtClean="0"/>
              <a:t>Coordinate federal, state, and local law enforcement activities with respect to healthcare fraud and abuse. </a:t>
            </a:r>
          </a:p>
          <a:p>
            <a:pPr lvl="1"/>
            <a:r>
              <a:rPr lang="en-US" sz="2000" dirty="0" smtClean="0"/>
              <a:t>ACL provides HCFAC funds for the SMP Program</a:t>
            </a:r>
          </a:p>
          <a:p>
            <a:pPr lvl="1"/>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Senior Medicare Patrol (SMP)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891" y="5363080"/>
            <a:ext cx="1995509" cy="1244408"/>
          </a:xfrm>
          <a:prstGeom prst="rect">
            <a:avLst/>
          </a:prstGeom>
        </p:spPr>
      </p:pic>
    </p:spTree>
    <p:extLst>
      <p:ext uri="{BB962C8B-B14F-4D97-AF65-F5344CB8AC3E}">
        <p14:creationId xmlns:p14="http://schemas.microsoft.com/office/powerpoint/2010/main" val="4254714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05529"/>
          </a:xfrm>
        </p:spPr>
        <p:txBody>
          <a:bodyPr>
            <a:normAutofit/>
          </a:bodyPr>
          <a:lstStyle/>
          <a:p>
            <a:r>
              <a:rPr lang="en-US" sz="2100" dirty="0"/>
              <a:t>Includes 54 project grants in all states, the District of Columbia, Puerto Rico, Guam and the U.S. Virgin </a:t>
            </a:r>
            <a:r>
              <a:rPr lang="en-US" sz="2100" dirty="0" smtClean="0"/>
              <a:t>Islands</a:t>
            </a:r>
            <a:endParaRPr lang="en-US" sz="2100" dirty="0"/>
          </a:p>
          <a:p>
            <a:r>
              <a:rPr lang="en-US" sz="2100" dirty="0" smtClean="0"/>
              <a:t>In Virginia</a:t>
            </a:r>
          </a:p>
          <a:p>
            <a:pPr lvl="1"/>
            <a:r>
              <a:rPr lang="en-US" sz="2000" dirty="0" smtClean="0"/>
              <a:t>Virginia SMP </a:t>
            </a:r>
            <a:r>
              <a:rPr lang="en-US" sz="2000" dirty="0"/>
              <a:t>Administered by the Virginia Association of Area Agencies on Aging (V4A)</a:t>
            </a:r>
          </a:p>
          <a:p>
            <a:pPr lvl="1"/>
            <a:r>
              <a:rPr lang="en-US" sz="2000" dirty="0"/>
              <a:t>Partner with 25 </a:t>
            </a:r>
            <a:r>
              <a:rPr lang="en-US" sz="2000" dirty="0" smtClean="0"/>
              <a:t>AAA’s</a:t>
            </a:r>
          </a:p>
          <a:p>
            <a:pPr lvl="1"/>
            <a:r>
              <a:rPr lang="en-US" sz="2000" dirty="0" smtClean="0"/>
              <a:t>57 Virginia SMP Volunteers</a:t>
            </a:r>
          </a:p>
          <a:p>
            <a:r>
              <a:rPr lang="en-US" sz="2100" dirty="0" smtClean="0"/>
              <a:t>Virginia SMP</a:t>
            </a:r>
          </a:p>
          <a:p>
            <a:pPr lvl="1"/>
            <a:r>
              <a:rPr lang="en-US" sz="2000" dirty="0" smtClean="0"/>
              <a:t>Disseminate fraud prevention through media, outreach campaigns, community events</a:t>
            </a:r>
          </a:p>
          <a:p>
            <a:pPr lvl="1"/>
            <a:r>
              <a:rPr lang="en-US" sz="2000" dirty="0" smtClean="0"/>
              <a:t>Train volunteers and AAA partners</a:t>
            </a:r>
          </a:p>
          <a:p>
            <a:pPr lvl="1"/>
            <a:r>
              <a:rPr lang="en-US" sz="2000" dirty="0" smtClean="0"/>
              <a:t>Host 1-800 fraud hotline </a:t>
            </a:r>
          </a:p>
          <a:p>
            <a:pPr marL="365760" lvl="1" indent="0">
              <a:buNone/>
            </a:pPr>
            <a:endParaRPr lang="en-US" sz="2100"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SMP Program Today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891" y="5384992"/>
            <a:ext cx="1995509" cy="1244408"/>
          </a:xfrm>
          <a:prstGeom prst="rect">
            <a:avLst/>
          </a:prstGeom>
        </p:spPr>
      </p:pic>
    </p:spTree>
    <p:extLst>
      <p:ext uri="{BB962C8B-B14F-4D97-AF65-F5344CB8AC3E}">
        <p14:creationId xmlns:p14="http://schemas.microsoft.com/office/powerpoint/2010/main" val="2733656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0268313"/>
              </p:ext>
            </p:extLst>
          </p:nvPr>
        </p:nvGraphicFramePr>
        <p:xfrm>
          <a:off x="381000" y="1719263"/>
          <a:ext cx="8407400" cy="3403600"/>
        </p:xfrm>
        <a:graphic>
          <a:graphicData uri="http://schemas.openxmlformats.org/drawingml/2006/table">
            <a:tbl>
              <a:tblPr firstRow="1" bandRow="1">
                <a:tableStyleId>{5C22544A-7EE6-4342-B048-85BDC9FD1C3A}</a:tableStyleId>
              </a:tblPr>
              <a:tblGrid>
                <a:gridCol w="5943600"/>
                <a:gridCol w="2463800"/>
              </a:tblGrid>
              <a:tr h="370840">
                <a:tc>
                  <a:txBody>
                    <a:bodyPr/>
                    <a:lstStyle/>
                    <a:p>
                      <a:r>
                        <a:rPr lang="en-US" dirty="0" smtClean="0"/>
                        <a:t>Performance</a:t>
                      </a:r>
                      <a:r>
                        <a:rPr lang="en-US" baseline="0" dirty="0" smtClean="0"/>
                        <a:t> Measures for 2018</a:t>
                      </a:r>
                      <a:endParaRPr lang="en-US" dirty="0"/>
                    </a:p>
                  </a:txBody>
                  <a:tcPr/>
                </a:tc>
                <a:tc>
                  <a:txBody>
                    <a:bodyPr/>
                    <a:lstStyle/>
                    <a:p>
                      <a:r>
                        <a:rPr lang="en-US" dirty="0" smtClean="0"/>
                        <a:t>Total </a:t>
                      </a:r>
                      <a:endParaRPr lang="en-US" dirty="0"/>
                    </a:p>
                  </a:txBody>
                  <a:tcPr/>
                </a:tc>
              </a:tr>
              <a:tr h="370840">
                <a:tc>
                  <a:txBody>
                    <a:bodyPr/>
                    <a:lstStyle/>
                    <a:p>
                      <a:r>
                        <a:rPr lang="en-US" dirty="0" smtClean="0"/>
                        <a:t>1) Number of active SMP team members</a:t>
                      </a:r>
                      <a:endParaRPr lang="en-US" dirty="0"/>
                    </a:p>
                  </a:txBody>
                  <a:tcPr/>
                </a:tc>
                <a:tc>
                  <a:txBody>
                    <a:bodyPr/>
                    <a:lstStyle/>
                    <a:p>
                      <a:r>
                        <a:rPr lang="en-US" dirty="0" smtClean="0"/>
                        <a:t>102</a:t>
                      </a:r>
                    </a:p>
                  </a:txBody>
                  <a:tcPr/>
                </a:tc>
              </a:tr>
              <a:tr h="370840">
                <a:tc>
                  <a:txBody>
                    <a:bodyPr/>
                    <a:lstStyle/>
                    <a:p>
                      <a:r>
                        <a:rPr lang="en-US" dirty="0" smtClean="0"/>
                        <a:t>2) Number</a:t>
                      </a:r>
                      <a:r>
                        <a:rPr lang="en-US" baseline="0" dirty="0" smtClean="0"/>
                        <a:t> of SMP team member hours</a:t>
                      </a:r>
                      <a:endParaRPr lang="en-US" dirty="0"/>
                    </a:p>
                  </a:txBody>
                  <a:tcPr/>
                </a:tc>
                <a:tc>
                  <a:txBody>
                    <a:bodyPr/>
                    <a:lstStyle/>
                    <a:p>
                      <a:r>
                        <a:rPr lang="en-US" dirty="0" smtClean="0"/>
                        <a:t>10,128</a:t>
                      </a:r>
                      <a:r>
                        <a:rPr lang="en-US" baseline="0" dirty="0" smtClean="0"/>
                        <a:t> hours</a:t>
                      </a:r>
                      <a:endParaRPr lang="en-US" dirty="0"/>
                    </a:p>
                  </a:txBody>
                  <a:tcPr/>
                </a:tc>
              </a:tr>
              <a:tr h="370840">
                <a:tc>
                  <a:txBody>
                    <a:bodyPr/>
                    <a:lstStyle/>
                    <a:p>
                      <a:r>
                        <a:rPr lang="en-US" dirty="0" smtClean="0"/>
                        <a:t>3) Number of group</a:t>
                      </a:r>
                      <a:r>
                        <a:rPr lang="en-US" baseline="0" dirty="0" smtClean="0"/>
                        <a:t> outreach and education events</a:t>
                      </a:r>
                      <a:endParaRPr lang="en-US" dirty="0"/>
                    </a:p>
                  </a:txBody>
                  <a:tcPr/>
                </a:tc>
                <a:tc>
                  <a:txBody>
                    <a:bodyPr/>
                    <a:lstStyle/>
                    <a:p>
                      <a:r>
                        <a:rPr lang="en-US" dirty="0" smtClean="0"/>
                        <a:t>499</a:t>
                      </a:r>
                      <a:endParaRPr lang="en-US" dirty="0"/>
                    </a:p>
                  </a:txBody>
                  <a:tcPr/>
                </a:tc>
              </a:tr>
              <a:tr h="370840">
                <a:tc>
                  <a:txBody>
                    <a:bodyPr/>
                    <a:lstStyle/>
                    <a:p>
                      <a:r>
                        <a:rPr lang="en-US" dirty="0" smtClean="0"/>
                        <a:t>4) Estimated number of people reached through </a:t>
                      </a:r>
                    </a:p>
                    <a:p>
                      <a:r>
                        <a:rPr lang="en-US" dirty="0" smtClean="0"/>
                        <a:t>group</a:t>
                      </a:r>
                      <a:r>
                        <a:rPr lang="en-US" baseline="0" dirty="0" smtClean="0"/>
                        <a:t> outreach and education events</a:t>
                      </a:r>
                      <a:endParaRPr lang="en-US" dirty="0"/>
                    </a:p>
                  </a:txBody>
                  <a:tcPr/>
                </a:tc>
                <a:tc>
                  <a:txBody>
                    <a:bodyPr/>
                    <a:lstStyle/>
                    <a:p>
                      <a:r>
                        <a:rPr lang="en-US" dirty="0" smtClean="0"/>
                        <a:t>29,301 people</a:t>
                      </a:r>
                      <a:endParaRPr lang="en-US" dirty="0"/>
                    </a:p>
                  </a:txBody>
                  <a:tcPr/>
                </a:tc>
              </a:tr>
              <a:tr h="370840">
                <a:tc>
                  <a:txBody>
                    <a:bodyPr/>
                    <a:lstStyle/>
                    <a:p>
                      <a:r>
                        <a:rPr lang="en-US" dirty="0" smtClean="0"/>
                        <a:t>5) Estimated number of people reached through media</a:t>
                      </a:r>
                      <a:r>
                        <a:rPr lang="en-US" baseline="0" dirty="0" smtClean="0"/>
                        <a:t> outreach</a:t>
                      </a:r>
                      <a:endParaRPr lang="en-US" dirty="0" smtClean="0"/>
                    </a:p>
                  </a:txBody>
                  <a:tcPr/>
                </a:tc>
                <a:tc>
                  <a:txBody>
                    <a:bodyPr/>
                    <a:lstStyle/>
                    <a:p>
                      <a:r>
                        <a:rPr lang="en-US" dirty="0" smtClean="0"/>
                        <a:t>250,000 people</a:t>
                      </a:r>
                      <a:endParaRPr lang="en-US" dirty="0"/>
                    </a:p>
                  </a:txBody>
                  <a:tcPr/>
                </a:tc>
              </a:tr>
              <a:tr h="370840">
                <a:tc>
                  <a:txBody>
                    <a:bodyPr/>
                    <a:lstStyle/>
                    <a:p>
                      <a:r>
                        <a:rPr lang="en-US" dirty="0" smtClean="0"/>
                        <a:t>6) Number of individual</a:t>
                      </a:r>
                      <a:r>
                        <a:rPr lang="en-US" baseline="0" dirty="0" smtClean="0"/>
                        <a:t> interactions with, or on behalf of, a </a:t>
                      </a:r>
                    </a:p>
                    <a:p>
                      <a:r>
                        <a:rPr lang="en-US" baseline="0" dirty="0" smtClean="0"/>
                        <a:t>beneficiary</a:t>
                      </a:r>
                      <a:endParaRPr lang="en-US" dirty="0" smtClean="0"/>
                    </a:p>
                  </a:txBody>
                  <a:tcPr/>
                </a:tc>
                <a:tc>
                  <a:txBody>
                    <a:bodyPr/>
                    <a:lstStyle/>
                    <a:p>
                      <a:r>
                        <a:rPr lang="en-US" dirty="0" smtClean="0"/>
                        <a:t>5,645</a:t>
                      </a:r>
                      <a:endParaRPr lang="en-US" dirty="0"/>
                    </a:p>
                  </a:txBody>
                  <a:tcPr/>
                </a:tc>
              </a:tr>
            </a:tbl>
          </a:graphicData>
        </a:graphic>
      </p:graphicFrame>
      <p:sp>
        <p:nvSpPr>
          <p:cNvPr id="3" name="Title 2"/>
          <p:cNvSpPr>
            <a:spLocks noGrp="1"/>
          </p:cNvSpPr>
          <p:nvPr>
            <p:ph type="title"/>
          </p:nvPr>
        </p:nvSpPr>
        <p:spPr/>
        <p:txBody>
          <a:bodyPr/>
          <a:lstStyle/>
          <a:p>
            <a:r>
              <a:rPr lang="en-US" dirty="0" smtClean="0"/>
              <a:t>Virginia SMP Performance Measures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5334000"/>
            <a:ext cx="1995509" cy="1244408"/>
          </a:xfrm>
          <a:prstGeom prst="rect">
            <a:avLst/>
          </a:prstGeom>
        </p:spPr>
      </p:pic>
    </p:spTree>
    <p:extLst>
      <p:ext uri="{BB962C8B-B14F-4D97-AF65-F5344CB8AC3E}">
        <p14:creationId xmlns:p14="http://schemas.microsoft.com/office/powerpoint/2010/main" val="3533966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sz="2400" b="1" dirty="0">
                <a:solidFill>
                  <a:schemeClr val="tx1"/>
                </a:solidFill>
              </a:rPr>
              <a:t>Senior citizens are most vulnerable to health care scams. People will call as health care </a:t>
            </a:r>
            <a:r>
              <a:rPr lang="en-US" sz="2400" b="1" dirty="0" smtClean="0">
                <a:solidFill>
                  <a:schemeClr val="tx1"/>
                </a:solidFill>
              </a:rPr>
              <a:t>representatives </a:t>
            </a:r>
            <a:r>
              <a:rPr lang="en-US" sz="2400" b="1" dirty="0">
                <a:solidFill>
                  <a:srgbClr val="FF0000"/>
                </a:solidFill>
              </a:rPr>
              <a:t>to gain access to their </a:t>
            </a:r>
            <a:r>
              <a:rPr lang="en-US" sz="2400" b="1" dirty="0" smtClean="0">
                <a:solidFill>
                  <a:srgbClr val="FF0000"/>
                </a:solidFill>
              </a:rPr>
              <a:t>financial and personal identification information.</a:t>
            </a:r>
          </a:p>
          <a:p>
            <a:pPr marL="45720" indent="0" algn="ctr">
              <a:buNone/>
            </a:pPr>
            <a:r>
              <a:rPr lang="en-US" sz="3600" i="1" dirty="0" smtClean="0">
                <a:solidFill>
                  <a:schemeClr val="tx1"/>
                </a:solidFill>
              </a:rPr>
              <a:t>HOW DO THEY DO IT???</a:t>
            </a:r>
            <a:endParaRPr lang="en-US" sz="3600" i="1" dirty="0">
              <a:solidFill>
                <a:schemeClr val="tx1"/>
              </a:solidFill>
            </a:endParaRPr>
          </a:p>
        </p:txBody>
      </p:sp>
      <p:sp>
        <p:nvSpPr>
          <p:cNvPr id="3" name="Title 2"/>
          <p:cNvSpPr>
            <a:spLocks noGrp="1"/>
          </p:cNvSpPr>
          <p:nvPr>
            <p:ph type="title"/>
          </p:nvPr>
        </p:nvSpPr>
        <p:spPr/>
        <p:txBody>
          <a:bodyPr/>
          <a:lstStyle/>
          <a:p>
            <a:r>
              <a:rPr lang="en-US" dirty="0" smtClean="0"/>
              <a:t>Common Healthcare Scams </a:t>
            </a:r>
            <a:endParaRPr lang="en-US" dirty="0"/>
          </a:p>
        </p:txBody>
      </p:sp>
      <p:pic>
        <p:nvPicPr>
          <p:cNvPr id="5122" name="Picture 2" descr="C:\Users\mil\Desktop\GOVDoortoD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966273"/>
            <a:ext cx="2895600" cy="21934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l\Desktop\GOVTele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78" y="4648200"/>
            <a:ext cx="2314626" cy="20831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l\Desktop\GOVCompu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99" y="3966273"/>
            <a:ext cx="3085901" cy="205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77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1918</TotalTime>
  <Words>1694</Words>
  <Application>Microsoft Office PowerPoint</Application>
  <PresentationFormat>On-screen Show (4:3)</PresentationFormat>
  <Paragraphs>193</Paragraphs>
  <Slides>21</Slides>
  <Notes>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Grid</vt:lpstr>
      <vt:lpstr>1_Grid</vt:lpstr>
      <vt:lpstr>Protecting Older Virginians from Medicare Fraud </vt:lpstr>
      <vt:lpstr>Who is Affected by Healthcare Fraud?</vt:lpstr>
      <vt:lpstr>What is Healthcare FRAUD?</vt:lpstr>
      <vt:lpstr>Consequences of Healthcare Fraud</vt:lpstr>
      <vt:lpstr>Senior Medicare Patrol (SMP)</vt:lpstr>
      <vt:lpstr>Senior Medicare Patrol (SMP)</vt:lpstr>
      <vt:lpstr>SMP Program Today</vt:lpstr>
      <vt:lpstr>Virginia SMP Performance Measures</vt:lpstr>
      <vt:lpstr>Common Healthcare Scams </vt:lpstr>
      <vt:lpstr>Healthcare Scam Trends:</vt:lpstr>
      <vt:lpstr>Genetic Testing</vt:lpstr>
      <vt:lpstr>Genetic Testing</vt:lpstr>
      <vt:lpstr>Latest Cases in Virginia and Beyond</vt:lpstr>
      <vt:lpstr>PowerPoint Presentation</vt:lpstr>
      <vt:lpstr>Three Steps to Prevent healthcare Fraud</vt:lpstr>
      <vt:lpstr>Protect Yourself and Others from Medicare Fraud</vt:lpstr>
      <vt:lpstr>Step 2: Detect Healthcare Fraud &amp; Abuse</vt:lpstr>
      <vt:lpstr>Step 3: Report Suspected Healthcare Fraud and Abuse</vt:lpstr>
      <vt:lpstr>Partnerships and Resources</vt:lpstr>
      <vt:lpstr>Partnerships and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healthcare Fraud:</dc:title>
  <dc:creator>mflores</dc:creator>
  <cp:lastModifiedBy>mflores</cp:lastModifiedBy>
  <cp:revision>65</cp:revision>
  <dcterms:created xsi:type="dcterms:W3CDTF">2017-05-01T13:28:53Z</dcterms:created>
  <dcterms:modified xsi:type="dcterms:W3CDTF">2019-05-28T18:31:35Z</dcterms:modified>
</cp:coreProperties>
</file>