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74" r:id="rId3"/>
    <p:sldId id="275" r:id="rId4"/>
    <p:sldId id="276" r:id="rId5"/>
    <p:sldId id="277" r:id="rId6"/>
    <p:sldId id="278" r:id="rId7"/>
    <p:sldId id="279" r:id="rId8"/>
    <p:sldId id="280" r:id="rId9"/>
    <p:sldId id="281" r:id="rId10"/>
    <p:sldId id="282" r:id="rId11"/>
    <p:sldId id="283" r:id="rId12"/>
    <p:sldId id="285" r:id="rId13"/>
    <p:sldId id="286" r:id="rId14"/>
    <p:sldId id="288" r:id="rId15"/>
    <p:sldId id="287" r:id="rId16"/>
    <p:sldId id="292" r:id="rId17"/>
    <p:sldId id="291" r:id="rId18"/>
    <p:sldId id="290" r:id="rId19"/>
    <p:sldId id="284" r:id="rId20"/>
    <p:sldId id="257" r:id="rId21"/>
    <p:sldId id="260" r:id="rId22"/>
    <p:sldId id="258" r:id="rId23"/>
    <p:sldId id="261" r:id="rId24"/>
    <p:sldId id="262" r:id="rId25"/>
    <p:sldId id="263" r:id="rId26"/>
    <p:sldId id="264" r:id="rId27"/>
    <p:sldId id="265" r:id="rId28"/>
    <p:sldId id="266" r:id="rId29"/>
    <p:sldId id="267" r:id="rId30"/>
    <p:sldId id="268" r:id="rId31"/>
    <p:sldId id="269" r:id="rId32"/>
    <p:sldId id="271" r:id="rId33"/>
    <p:sldId id="272" r:id="rId34"/>
    <p:sldId id="293" r:id="rId35"/>
    <p:sldId id="295" r:id="rId36"/>
    <p:sldId id="27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708" autoAdjust="0"/>
  </p:normalViewPr>
  <p:slideViewPr>
    <p:cSldViewPr>
      <p:cViewPr varScale="1">
        <p:scale>
          <a:sx n="77" d="100"/>
          <a:sy n="77" d="100"/>
        </p:scale>
        <p:origin x="-10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534D1B4-E915-4F54-933A-158C9CFEDBEC}" type="datetimeFigureOut">
              <a:rPr lang="en-US" smtClean="0"/>
              <a:t>5/22/2019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A8E8F7-FCEA-4347-B020-4F91967340E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34D1B4-E915-4F54-933A-158C9CFEDBEC}"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E8F7-FCEA-4347-B020-4F91967340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34D1B4-E915-4F54-933A-158C9CFEDBEC}"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E8F7-FCEA-4347-B020-4F91967340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534D1B4-E915-4F54-933A-158C9CFEDBEC}"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E8F7-FCEA-4347-B020-4F91967340E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34D1B4-E915-4F54-933A-158C9CFEDBEC}" type="datetimeFigureOut">
              <a:rPr lang="en-US" smtClean="0"/>
              <a:t>5/22/2019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0A8E8F7-FCEA-4347-B020-4F91967340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34D1B4-E915-4F54-933A-158C9CFEDBEC}"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E8F7-FCEA-4347-B020-4F91967340E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534D1B4-E915-4F54-933A-158C9CFEDBEC}" type="datetimeFigureOut">
              <a:rPr lang="en-US" smtClean="0"/>
              <a:t>5/22/2019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8E8F7-FCEA-4347-B020-4F91967340E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34D1B4-E915-4F54-933A-158C9CFEDBEC}" type="datetimeFigureOut">
              <a:rPr lang="en-US" smtClean="0"/>
              <a:t>5/22/2019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8E8F7-FCEA-4347-B020-4F91967340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4D1B4-E915-4F54-933A-158C9CFEDBEC}" type="datetimeFigureOut">
              <a:rPr lang="en-US" smtClean="0"/>
              <a:t>5/22/2019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8E8F7-FCEA-4347-B020-4F91967340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34D1B4-E915-4F54-933A-158C9CFEDBEC}"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E8F7-FCEA-4347-B020-4F91967340E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34D1B4-E915-4F54-933A-158C9CFEDBEC}" type="datetimeFigureOut">
              <a:rPr lang="en-US" smtClean="0"/>
              <a:t>5/22/2019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0A8E8F7-FCEA-4347-B020-4F91967340E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34D1B4-E915-4F54-933A-158C9CFEDBEC}" type="datetimeFigureOut">
              <a:rPr lang="en-US" smtClean="0"/>
              <a:t>5/22/2019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A8E8F7-FCEA-4347-B020-4F91967340E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vda.virginia.gov/publicguardianship.htm" TargetMode="External"/><Relationship Id="rId2" Type="http://schemas.openxmlformats.org/officeDocument/2006/relationships/hyperlink" Target="mailto:/patti.meire@dars.virginia.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khn.org/news/a-tale-of-love-family-conflict-and-battles-over-care-for-an-aging-moth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524000"/>
            <a:ext cx="6705600" cy="1447800"/>
          </a:xfrm>
        </p:spPr>
        <p:txBody>
          <a:bodyPr>
            <a:normAutofit/>
          </a:bodyPr>
          <a:lstStyle/>
          <a:p>
            <a:r>
              <a:rPr lang="en-US" sz="1600" b="1" dirty="0" smtClean="0"/>
              <a:t>PROTECTION OF INDIVIDUALS UNDER VIRGINIA GUARDIANSHIP LAW</a:t>
            </a:r>
            <a:r>
              <a:rPr lang="en-US" sz="1400" b="1" dirty="0" smtClean="0"/>
              <a:t/>
            </a:r>
            <a:br>
              <a:rPr lang="en-US" sz="1400" b="1" dirty="0" smtClean="0"/>
            </a:br>
            <a:r>
              <a:rPr lang="en-US" sz="1400" b="1" dirty="0"/>
              <a:t/>
            </a:r>
            <a:br>
              <a:rPr lang="en-US" sz="1400" b="1" dirty="0"/>
            </a:br>
            <a:r>
              <a:rPr lang="en-US" sz="1200" b="1" dirty="0" smtClean="0"/>
              <a:t>Patti Meire, Coordinator Virginia Public Guardian &amp; Conservator Program</a:t>
            </a:r>
            <a:br>
              <a:rPr lang="en-US" sz="1200" b="1" dirty="0" smtClean="0"/>
            </a:br>
            <a:r>
              <a:rPr lang="en-US" sz="1200" b="1" dirty="0" smtClean="0"/>
              <a:t>VA Department for Aging and Rehabilitative Services</a:t>
            </a:r>
            <a:br>
              <a:rPr lang="en-US" sz="1200" b="1" dirty="0" smtClean="0"/>
            </a:br>
            <a:r>
              <a:rPr lang="en-US" sz="1200" b="1" dirty="0" smtClean="0"/>
              <a:t>May 31, 2019  VCPEA Conference</a:t>
            </a:r>
            <a:br>
              <a:rPr lang="en-US" sz="1200" b="1" dirty="0" smtClean="0"/>
            </a:br>
            <a:r>
              <a:rPr lang="en-US" sz="1200" b="1" dirty="0" smtClean="0"/>
              <a:t>Williamsburg, VA</a:t>
            </a:r>
            <a:endParaRPr lang="en-US" sz="1200" b="1" dirty="0"/>
          </a:p>
        </p:txBody>
      </p:sp>
    </p:spTree>
    <p:extLst>
      <p:ext uri="{BB962C8B-B14F-4D97-AF65-F5344CB8AC3E}">
        <p14:creationId xmlns:p14="http://schemas.microsoft.com/office/powerpoint/2010/main" val="3008847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sz="3200" dirty="0" smtClean="0"/>
              <a:t>Alternatives to Guardianship</a:t>
            </a:r>
            <a:endParaRPr lang="en-US" sz="3200"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AARP recommends:</a:t>
            </a:r>
          </a:p>
          <a:p>
            <a:pPr lvl="1"/>
            <a:r>
              <a:rPr lang="en-US" sz="1900" dirty="0" smtClean="0"/>
              <a:t>“Careful </a:t>
            </a:r>
            <a:r>
              <a:rPr lang="en-US" sz="1900" dirty="0"/>
              <a:t>planning can ensure that you’ll have a say in who will look after you if you ever need help.</a:t>
            </a:r>
          </a:p>
          <a:p>
            <a:pPr lvl="1"/>
            <a:r>
              <a:rPr lang="en-US" sz="1900" dirty="0"/>
              <a:t>Make peace with your loved ones. Judges often appoint professional guardians when families are feuding, so try to make up before problems escalate. </a:t>
            </a:r>
          </a:p>
          <a:p>
            <a:pPr lvl="1"/>
            <a:r>
              <a:rPr lang="en-US" sz="1900" dirty="0"/>
              <a:t>Power up. Create one durable power of attorney for finances and another for medical care. One person can fill both roles, and you can also name your POA designee as your guardian of choice.</a:t>
            </a:r>
          </a:p>
          <a:p>
            <a:pPr lvl="1"/>
            <a:r>
              <a:rPr lang="en-US" sz="1900" dirty="0"/>
              <a:t>Instruct. Explain to your designee how to do the job (good sources are consumerfinance.gov/managing-someone-</a:t>
            </a:r>
            <a:r>
              <a:rPr lang="en-US" sz="1900" dirty="0" err="1"/>
              <a:t>elses</a:t>
            </a:r>
            <a:r>
              <a:rPr lang="en-US" sz="1900" dirty="0"/>
              <a:t>-money and guardianship.org/standards).</a:t>
            </a:r>
          </a:p>
          <a:p>
            <a:pPr lvl="1"/>
            <a:r>
              <a:rPr lang="en-US" sz="1900" dirty="0"/>
              <a:t>Trust, but verify. In your POA document, create checks and balances by requiring your appointee to provide a periodic accounting to another trusted friend or </a:t>
            </a:r>
            <a:r>
              <a:rPr lang="en-US" sz="1900" dirty="0" smtClean="0"/>
              <a:t>relative.” </a:t>
            </a:r>
            <a:r>
              <a:rPr lang="en-US" sz="1400" b="1" dirty="0" smtClean="0"/>
              <a:t>Miller, Kenneth “What Happens When a Guardianship Gets Contentious.” AARP The Magazine, October 4, 2018.</a:t>
            </a:r>
            <a:endParaRPr lang="en-US" sz="1400" b="1" dirty="0"/>
          </a:p>
          <a:p>
            <a:endParaRPr lang="en-US" dirty="0"/>
          </a:p>
        </p:txBody>
      </p:sp>
    </p:spTree>
    <p:extLst>
      <p:ext uri="{BB962C8B-B14F-4D97-AF65-F5344CB8AC3E}">
        <p14:creationId xmlns:p14="http://schemas.microsoft.com/office/powerpoint/2010/main" val="143115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Alternatives to Guardianship  - continued</a:t>
            </a:r>
            <a:endParaRPr lang="en-US" sz="3200" dirty="0"/>
          </a:p>
        </p:txBody>
      </p:sp>
      <p:sp>
        <p:nvSpPr>
          <p:cNvPr id="3" name="Content Placeholder 2"/>
          <p:cNvSpPr>
            <a:spLocks noGrp="1"/>
          </p:cNvSpPr>
          <p:nvPr>
            <p:ph sz="quarter" idx="1"/>
          </p:nvPr>
        </p:nvSpPr>
        <p:spPr>
          <a:xfrm>
            <a:off x="914400" y="1828800"/>
            <a:ext cx="7772400" cy="4191000"/>
          </a:xfrm>
        </p:spPr>
        <p:txBody>
          <a:bodyPr/>
          <a:lstStyle/>
          <a:p>
            <a:r>
              <a:rPr lang="en-US" dirty="0" smtClean="0"/>
              <a:t>A representative payee can be appointed to manage money received from the Social Security Administration.  A Veteran’s Administration Fiduciary can be appointed to manage VA payments. </a:t>
            </a:r>
          </a:p>
          <a:p>
            <a:r>
              <a:rPr lang="en-US" dirty="0" smtClean="0"/>
              <a:t>A bill </a:t>
            </a:r>
            <a:r>
              <a:rPr lang="en-US" smtClean="0"/>
              <a:t>paying service.</a:t>
            </a:r>
          </a:p>
          <a:p>
            <a:r>
              <a:rPr lang="en-US" dirty="0" smtClean="0"/>
              <a:t>COV Section 54.1-2986 Health Care Decisions Act identifies family decision-makers in a list of declining priority that doctors can rely on. </a:t>
            </a:r>
          </a:p>
        </p:txBody>
      </p:sp>
    </p:spTree>
    <p:extLst>
      <p:ext uri="{BB962C8B-B14F-4D97-AF65-F5344CB8AC3E}">
        <p14:creationId xmlns:p14="http://schemas.microsoft.com/office/powerpoint/2010/main" val="1976577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Private and Public Guardians </a:t>
            </a:r>
            <a:r>
              <a:rPr lang="en-US" sz="3200" dirty="0"/>
              <a:t/>
            </a:r>
            <a:br>
              <a:rPr lang="en-US" sz="3200" dirty="0"/>
            </a:br>
            <a:r>
              <a:rPr lang="en-US" sz="3200" dirty="0" smtClean="0"/>
              <a:t>Similarities and Differences</a:t>
            </a:r>
          </a:p>
        </p:txBody>
      </p:sp>
      <p:sp>
        <p:nvSpPr>
          <p:cNvPr id="3" name="Content Placeholder 2"/>
          <p:cNvSpPr>
            <a:spLocks noGrp="1"/>
          </p:cNvSpPr>
          <p:nvPr>
            <p:ph sz="quarter" idx="1"/>
          </p:nvPr>
        </p:nvSpPr>
        <p:spPr>
          <a:xfrm>
            <a:off x="914400" y="1676400"/>
            <a:ext cx="7772400" cy="4343400"/>
          </a:xfrm>
        </p:spPr>
        <p:txBody>
          <a:bodyPr>
            <a:normAutofit/>
          </a:bodyPr>
          <a:lstStyle/>
          <a:p>
            <a:pPr marL="0" indent="0">
              <a:buNone/>
            </a:pPr>
            <a:r>
              <a:rPr lang="en-US" dirty="0" smtClean="0"/>
              <a:t>The Virginia Public Guardian Program operated through DARS</a:t>
            </a:r>
          </a:p>
          <a:p>
            <a:r>
              <a:rPr lang="en-US" dirty="0" smtClean="0"/>
              <a:t>Contracts with 13 organizations across the Commonwealth to serve as guardian (and sometime conservator) for 1,049 incapacitated individuals. </a:t>
            </a:r>
          </a:p>
          <a:p>
            <a:r>
              <a:rPr lang="en-US" dirty="0" smtClean="0"/>
              <a:t>All clients must be found by a circuit court to be eligible for the program. </a:t>
            </a:r>
          </a:p>
          <a:p>
            <a:pPr lvl="2"/>
            <a:r>
              <a:rPr lang="en-US" dirty="0" smtClean="0"/>
              <a:t>Must be incapacitated and without sufficient funds to pay a private guardian (</a:t>
            </a:r>
            <a:r>
              <a:rPr lang="en-US" sz="1800" dirty="0" err="1" smtClean="0"/>
              <a:t>i.e</a:t>
            </a:r>
            <a:r>
              <a:rPr lang="en-US" sz="1800" dirty="0" smtClean="0"/>
              <a:t>, </a:t>
            </a:r>
            <a:r>
              <a:rPr lang="en-US" sz="1800" b="1" dirty="0" smtClean="0"/>
              <a:t>indigent</a:t>
            </a:r>
            <a:r>
              <a:rPr lang="en-US" dirty="0" smtClean="0"/>
              <a:t>).  </a:t>
            </a:r>
          </a:p>
          <a:p>
            <a:pPr lvl="2"/>
            <a:r>
              <a:rPr lang="en-US" dirty="0" smtClean="0"/>
              <a:t>There must be no other proper and suitable person willing and able to serve. </a:t>
            </a:r>
          </a:p>
          <a:p>
            <a:pPr marL="320040" lvl="1" indent="0">
              <a:buNone/>
            </a:pPr>
            <a:endParaRPr lang="en-US" dirty="0" smtClean="0"/>
          </a:p>
        </p:txBody>
      </p:sp>
    </p:spTree>
    <p:extLst>
      <p:ext uri="{BB962C8B-B14F-4D97-AF65-F5344CB8AC3E}">
        <p14:creationId xmlns:p14="http://schemas.microsoft.com/office/powerpoint/2010/main" val="2866887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r>
              <a:rPr lang="en-US" sz="3200" dirty="0" smtClean="0"/>
              <a:t>Public v. Private Guardianship - continued</a:t>
            </a:r>
            <a:endParaRPr lang="en-US" sz="3200" dirty="0"/>
          </a:p>
        </p:txBody>
      </p:sp>
      <p:sp>
        <p:nvSpPr>
          <p:cNvPr id="3" name="Content Placeholder 2"/>
          <p:cNvSpPr>
            <a:spLocks noGrp="1"/>
          </p:cNvSpPr>
          <p:nvPr>
            <p:ph sz="quarter" idx="1"/>
          </p:nvPr>
        </p:nvSpPr>
        <p:spPr>
          <a:xfrm>
            <a:off x="914400" y="1676400"/>
            <a:ext cx="7772400" cy="4343400"/>
          </a:xfrm>
        </p:spPr>
        <p:txBody>
          <a:bodyPr/>
          <a:lstStyle/>
          <a:p>
            <a:pPr marL="0" indent="0">
              <a:buNone/>
            </a:pPr>
            <a:r>
              <a:rPr lang="en-US" dirty="0" smtClean="0"/>
              <a:t>Public Guardian Program -----------------------</a:t>
            </a:r>
          </a:p>
          <a:p>
            <a:r>
              <a:rPr lang="en-US" dirty="0" smtClean="0"/>
              <a:t>Approximately ½ of client slots reserved for individuals referred from CSBs incapacitated by ID/DD.  </a:t>
            </a:r>
          </a:p>
          <a:p>
            <a:r>
              <a:rPr lang="en-US" dirty="0" smtClean="0"/>
              <a:t>98 slots reserved for individuals coming out of state mental health institutes.</a:t>
            </a:r>
          </a:p>
          <a:p>
            <a:r>
              <a:rPr lang="en-US" dirty="0" smtClean="0"/>
              <a:t>Remaining slots are “unrestricted.” Primarily filled with individuals incapacitated by dementia or a traumatic brain injury.  No specific diagnosis required.  Requirement is a court finding of incapacity.</a:t>
            </a:r>
          </a:p>
          <a:p>
            <a:pPr marL="0" indent="0">
              <a:buNone/>
            </a:pPr>
            <a:endParaRPr lang="en-US" dirty="0"/>
          </a:p>
        </p:txBody>
      </p:sp>
    </p:spTree>
    <p:extLst>
      <p:ext uri="{BB962C8B-B14F-4D97-AF65-F5344CB8AC3E}">
        <p14:creationId xmlns:p14="http://schemas.microsoft.com/office/powerpoint/2010/main" val="3783700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838200"/>
          </a:xfrm>
        </p:spPr>
        <p:txBody>
          <a:bodyPr>
            <a:normAutofit/>
          </a:bodyPr>
          <a:lstStyle/>
          <a:p>
            <a:r>
              <a:rPr lang="en-US" sz="3200" dirty="0"/>
              <a:t>Public v. Private Guardianship - continued</a:t>
            </a:r>
          </a:p>
        </p:txBody>
      </p:sp>
      <p:sp>
        <p:nvSpPr>
          <p:cNvPr id="3" name="Content Placeholder 2"/>
          <p:cNvSpPr>
            <a:spLocks noGrp="1"/>
          </p:cNvSpPr>
          <p:nvPr>
            <p:ph sz="quarter" idx="1"/>
          </p:nvPr>
        </p:nvSpPr>
        <p:spPr>
          <a:xfrm>
            <a:off x="914400" y="1752600"/>
            <a:ext cx="7772400" cy="3657600"/>
          </a:xfrm>
        </p:spPr>
        <p:txBody>
          <a:bodyPr/>
          <a:lstStyle/>
          <a:p>
            <a:r>
              <a:rPr lang="en-US" dirty="0" smtClean="0"/>
              <a:t>Estimated 13,000 guardianships in Virginia.</a:t>
            </a:r>
          </a:p>
          <a:p>
            <a:r>
              <a:rPr lang="en-US" dirty="0" smtClean="0"/>
              <a:t>Only 1,049 are public guardianships.</a:t>
            </a:r>
          </a:p>
          <a:p>
            <a:r>
              <a:rPr lang="en-US" dirty="0" smtClean="0"/>
              <a:t>The additional 12,000 guardianships are PRIVATE guardianships.</a:t>
            </a:r>
          </a:p>
          <a:p>
            <a:r>
              <a:rPr lang="en-US" dirty="0" smtClean="0"/>
              <a:t>Private guardian likely to be a family member or an attorney selected by the court but no hard data to provide definitive information. </a:t>
            </a:r>
          </a:p>
        </p:txBody>
      </p:sp>
    </p:spTree>
    <p:extLst>
      <p:ext uri="{BB962C8B-B14F-4D97-AF65-F5344CB8AC3E}">
        <p14:creationId xmlns:p14="http://schemas.microsoft.com/office/powerpoint/2010/main" val="1560100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sz="3200" dirty="0"/>
              <a:t>Public v. Private Guardianship - continued</a:t>
            </a:r>
          </a:p>
        </p:txBody>
      </p:sp>
      <p:sp>
        <p:nvSpPr>
          <p:cNvPr id="3" name="Content Placeholder 2"/>
          <p:cNvSpPr>
            <a:spLocks noGrp="1"/>
          </p:cNvSpPr>
          <p:nvPr>
            <p:ph sz="quarter" idx="1"/>
          </p:nvPr>
        </p:nvSpPr>
        <p:spPr>
          <a:xfrm>
            <a:off x="762000" y="1447800"/>
            <a:ext cx="7772400" cy="4572000"/>
          </a:xfrm>
        </p:spPr>
        <p:txBody>
          <a:bodyPr>
            <a:normAutofit lnSpcReduction="10000"/>
          </a:bodyPr>
          <a:lstStyle/>
          <a:p>
            <a:pPr marL="0" lvl="0" indent="0">
              <a:buNone/>
            </a:pPr>
            <a:r>
              <a:rPr lang="en-US" dirty="0" smtClean="0"/>
              <a:t>Obligations of </a:t>
            </a:r>
            <a:r>
              <a:rPr lang="en-US" b="1" dirty="0" smtClean="0"/>
              <a:t>ALL</a:t>
            </a:r>
            <a:r>
              <a:rPr lang="en-US" dirty="0" smtClean="0"/>
              <a:t> Guardians from the Code of </a:t>
            </a:r>
            <a:r>
              <a:rPr lang="en-US" dirty="0"/>
              <a:t> </a:t>
            </a:r>
            <a:r>
              <a:rPr lang="en-US" dirty="0" smtClean="0"/>
              <a:t>Virginia:</a:t>
            </a:r>
          </a:p>
          <a:p>
            <a:pPr lvl="1">
              <a:buFont typeface="Arial" panose="020B0604020202020204" pitchFamily="34" charset="0"/>
              <a:buChar char="•"/>
            </a:pPr>
            <a:r>
              <a:rPr lang="en-US" dirty="0" smtClean="0"/>
              <a:t>Act as fiduciary.</a:t>
            </a:r>
          </a:p>
          <a:p>
            <a:pPr lvl="1">
              <a:buFont typeface="Arial" panose="020B0604020202020204" pitchFamily="34" charset="0"/>
              <a:buChar char="•"/>
            </a:pPr>
            <a:r>
              <a:rPr lang="en-US" dirty="0" smtClean="0"/>
              <a:t>To </a:t>
            </a:r>
            <a:r>
              <a:rPr lang="en-US" dirty="0"/>
              <a:t>the extent feasible, encourage the incapacitated person to participate in decisions, to act on his own behalf, and to develop or regain the capacity to manage personal affairs. </a:t>
            </a:r>
          </a:p>
          <a:p>
            <a:pPr lvl="1">
              <a:buFont typeface="Arial" panose="020B0604020202020204" pitchFamily="34" charset="0"/>
              <a:buChar char="•"/>
            </a:pPr>
            <a:r>
              <a:rPr lang="en-US" dirty="0"/>
              <a:t>Consider the expressed desires and personal values of the incapacitated person to the extent known. </a:t>
            </a:r>
          </a:p>
          <a:p>
            <a:pPr lvl="1">
              <a:buFont typeface="Arial" panose="020B0604020202020204" pitchFamily="34" charset="0"/>
              <a:buChar char="•"/>
            </a:pPr>
            <a:r>
              <a:rPr lang="en-US" dirty="0"/>
              <a:t>Act in the incapacitated person's best interest and exercise reasonable care, diligence, and prudence.</a:t>
            </a:r>
          </a:p>
          <a:p>
            <a:pPr lvl="1">
              <a:buFont typeface="Arial" panose="020B0604020202020204" pitchFamily="34" charset="0"/>
              <a:buChar char="•"/>
            </a:pPr>
            <a:r>
              <a:rPr lang="en-US" dirty="0"/>
              <a:t>Not unreasonably restrict an incapacitated person's ability to communicate with, visit, or interact with other persons with whom the incapacitated person has an established relationship.</a:t>
            </a:r>
          </a:p>
          <a:p>
            <a:endParaRPr lang="en-US" dirty="0"/>
          </a:p>
        </p:txBody>
      </p:sp>
    </p:spTree>
    <p:extLst>
      <p:ext uri="{BB962C8B-B14F-4D97-AF65-F5344CB8AC3E}">
        <p14:creationId xmlns:p14="http://schemas.microsoft.com/office/powerpoint/2010/main" val="3247856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sz="3200" dirty="0"/>
              <a:t>Public v. Private Guardianship - continued</a:t>
            </a:r>
          </a:p>
        </p:txBody>
      </p:sp>
      <p:sp>
        <p:nvSpPr>
          <p:cNvPr id="3" name="Content Placeholder 2"/>
          <p:cNvSpPr>
            <a:spLocks noGrp="1"/>
          </p:cNvSpPr>
          <p:nvPr>
            <p:ph sz="quarter" idx="1"/>
          </p:nvPr>
        </p:nvSpPr>
        <p:spPr>
          <a:xfrm>
            <a:off x="914400" y="1447800"/>
            <a:ext cx="7772400" cy="4114800"/>
          </a:xfrm>
        </p:spPr>
        <p:txBody>
          <a:bodyPr>
            <a:normAutofit fontScale="85000" lnSpcReduction="20000"/>
          </a:bodyPr>
          <a:lstStyle/>
          <a:p>
            <a:r>
              <a:rPr lang="en-US" dirty="0" smtClean="0"/>
              <a:t>File a report annually with local DSS Office on Form CC-1644, a circuit court form.</a:t>
            </a:r>
          </a:p>
          <a:p>
            <a:r>
              <a:rPr lang="en-US" dirty="0" smtClean="0"/>
              <a:t>Guardian asked by Form CC-1644 to describe </a:t>
            </a:r>
          </a:p>
          <a:p>
            <a:pPr lvl="1"/>
            <a:r>
              <a:rPr lang="en-US" dirty="0" smtClean="0"/>
              <a:t>Living arrangements and the mental, physical, and social conditions,</a:t>
            </a:r>
          </a:p>
          <a:p>
            <a:pPr lvl="1"/>
            <a:r>
              <a:rPr lang="en-US" dirty="0" smtClean="0"/>
              <a:t>Medical, educational, vocational, and other professional services received,</a:t>
            </a:r>
          </a:p>
          <a:p>
            <a:pPr lvl="1"/>
            <a:r>
              <a:rPr lang="en-US" dirty="0" smtClean="0"/>
              <a:t>Number of visits by guardian and the nature of the visits,</a:t>
            </a:r>
          </a:p>
          <a:p>
            <a:pPr lvl="1"/>
            <a:r>
              <a:rPr lang="en-US" dirty="0" smtClean="0"/>
              <a:t>Whether guardian agrees with current treatment plan and guardian’s recommendations for the coming year, and </a:t>
            </a:r>
          </a:p>
          <a:p>
            <a:pPr lvl="1"/>
            <a:r>
              <a:rPr lang="en-US" dirty="0" smtClean="0"/>
              <a:t>Guardian’s compensation.</a:t>
            </a:r>
          </a:p>
          <a:p>
            <a:r>
              <a:rPr lang="en-US" dirty="0" smtClean="0"/>
              <a:t>New law enacted signed by Governor in March 2019 and taking effect July 1, 2019 provides that if a guardian has not filed this report within the required time frame, the court may summon the guardian to court or issue a motion to show cause why the guardian should not be held in contempt of court.</a:t>
            </a:r>
          </a:p>
          <a:p>
            <a:endParaRPr lang="en-US" dirty="0">
              <a:solidFill>
                <a:srgbClr val="FFFF00"/>
              </a:solidFill>
            </a:endParaRPr>
          </a:p>
        </p:txBody>
      </p:sp>
    </p:spTree>
    <p:extLst>
      <p:ext uri="{BB962C8B-B14F-4D97-AF65-F5344CB8AC3E}">
        <p14:creationId xmlns:p14="http://schemas.microsoft.com/office/powerpoint/2010/main" val="5082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r>
              <a:rPr lang="en-US" sz="3200" dirty="0"/>
              <a:t>Public v. Private Guardianship - continued</a:t>
            </a:r>
          </a:p>
        </p:txBody>
      </p:sp>
      <p:sp>
        <p:nvSpPr>
          <p:cNvPr id="3" name="Content Placeholder 2"/>
          <p:cNvSpPr>
            <a:spLocks noGrp="1"/>
          </p:cNvSpPr>
          <p:nvPr>
            <p:ph sz="quarter" idx="1"/>
          </p:nvPr>
        </p:nvSpPr>
        <p:spPr>
          <a:xfrm>
            <a:off x="914400" y="1447800"/>
            <a:ext cx="7772400" cy="4572000"/>
          </a:xfrm>
        </p:spPr>
        <p:txBody>
          <a:bodyPr>
            <a:normAutofit/>
          </a:bodyPr>
          <a:lstStyle/>
          <a:p>
            <a:pPr marL="0" indent="0">
              <a:buNone/>
            </a:pPr>
            <a:r>
              <a:rPr lang="en-US" b="1" u="sng" dirty="0" smtClean="0"/>
              <a:t>PUBLIC GUARDIANS</a:t>
            </a:r>
            <a:r>
              <a:rPr lang="en-US" dirty="0" smtClean="0"/>
              <a:t> pursuant to regulation and DARS contract must:</a:t>
            </a:r>
          </a:p>
          <a:p>
            <a:pPr lvl="1"/>
            <a:r>
              <a:rPr lang="en-US" dirty="0" smtClean="0"/>
              <a:t>Make a face-to-face visit with every client at least once a month;</a:t>
            </a:r>
          </a:p>
          <a:p>
            <a:pPr lvl="1"/>
            <a:r>
              <a:rPr lang="en-US" dirty="0" smtClean="0"/>
              <a:t>Have a client-to-staff ratio of no more than 20-to-one;</a:t>
            </a:r>
          </a:p>
          <a:p>
            <a:pPr lvl="1"/>
            <a:r>
              <a:rPr lang="en-US" dirty="0" smtClean="0"/>
              <a:t>Maintain certain documentation in client files; </a:t>
            </a:r>
          </a:p>
          <a:p>
            <a:pPr lvl="1"/>
            <a:r>
              <a:rPr lang="en-US" dirty="0" smtClean="0"/>
              <a:t>Utilize person-centered planning; </a:t>
            </a:r>
          </a:p>
          <a:p>
            <a:pPr lvl="1"/>
            <a:r>
              <a:rPr lang="en-US" dirty="0" smtClean="0"/>
              <a:t>Attend DARS sponsored training;</a:t>
            </a:r>
          </a:p>
          <a:p>
            <a:pPr lvl="1"/>
            <a:r>
              <a:rPr lang="en-US" dirty="0" smtClean="0"/>
              <a:t>Participate in DARS’ audit; and</a:t>
            </a:r>
          </a:p>
          <a:p>
            <a:pPr lvl="1"/>
            <a:r>
              <a:rPr lang="en-US" dirty="0" smtClean="0"/>
              <a:t>Respond to DARS’ complaint process. </a:t>
            </a:r>
            <a:endParaRPr lang="en-US" dirty="0"/>
          </a:p>
        </p:txBody>
      </p:sp>
    </p:spTree>
    <p:extLst>
      <p:ext uri="{BB962C8B-B14F-4D97-AF65-F5344CB8AC3E}">
        <p14:creationId xmlns:p14="http://schemas.microsoft.com/office/powerpoint/2010/main" val="437533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normAutofit/>
          </a:bodyPr>
          <a:lstStyle/>
          <a:p>
            <a:r>
              <a:rPr lang="en-US" sz="3200" dirty="0" smtClean="0"/>
              <a:t>Public v. Private Guardianship - continued</a:t>
            </a:r>
            <a:endParaRPr lang="en-US" sz="3200" dirty="0"/>
          </a:p>
        </p:txBody>
      </p:sp>
      <p:sp>
        <p:nvSpPr>
          <p:cNvPr id="3" name="Content Placeholder 2"/>
          <p:cNvSpPr>
            <a:spLocks noGrp="1"/>
          </p:cNvSpPr>
          <p:nvPr>
            <p:ph sz="quarter" idx="1"/>
          </p:nvPr>
        </p:nvSpPr>
        <p:spPr>
          <a:xfrm>
            <a:off x="914400" y="1752600"/>
            <a:ext cx="7772400" cy="4267200"/>
          </a:xfrm>
        </p:spPr>
        <p:txBody>
          <a:bodyPr>
            <a:normAutofit/>
          </a:bodyPr>
          <a:lstStyle/>
          <a:p>
            <a:pPr marL="0" indent="0">
              <a:buNone/>
            </a:pPr>
            <a:r>
              <a:rPr lang="en-US" dirty="0" smtClean="0"/>
              <a:t>PRIVATE GUARDIANS ---------------------------</a:t>
            </a:r>
          </a:p>
          <a:p>
            <a:pPr lvl="1"/>
            <a:r>
              <a:rPr lang="en-US" dirty="0" smtClean="0"/>
              <a:t>Not subject to regulation.</a:t>
            </a:r>
          </a:p>
          <a:p>
            <a:pPr lvl="1"/>
            <a:r>
              <a:rPr lang="en-US" dirty="0" smtClean="0"/>
              <a:t>Not subject to the oversight of  any state agency.</a:t>
            </a:r>
          </a:p>
          <a:p>
            <a:pPr lvl="1"/>
            <a:r>
              <a:rPr lang="en-US" dirty="0" smtClean="0"/>
              <a:t>Answerable to the circuit court if someone challenges a guardian’s decisions.</a:t>
            </a:r>
          </a:p>
          <a:p>
            <a:pPr lvl="1"/>
            <a:r>
              <a:rPr lang="en-US" dirty="0" smtClean="0"/>
              <a:t>Like everyone else in the state, may be investigated by APS for abuse, neglect, or exploitation. </a:t>
            </a:r>
          </a:p>
          <a:p>
            <a:endParaRPr lang="en-US" dirty="0" smtClean="0"/>
          </a:p>
        </p:txBody>
      </p:sp>
    </p:spTree>
    <p:extLst>
      <p:ext uri="{BB962C8B-B14F-4D97-AF65-F5344CB8AC3E}">
        <p14:creationId xmlns:p14="http://schemas.microsoft.com/office/powerpoint/2010/main" val="1275654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73162"/>
          </a:xfrm>
        </p:spPr>
        <p:txBody>
          <a:bodyPr>
            <a:normAutofit/>
          </a:bodyPr>
          <a:lstStyle/>
          <a:p>
            <a:r>
              <a:rPr lang="en-US" sz="3200" dirty="0" smtClean="0"/>
              <a:t>LEGAL PROCESS</a:t>
            </a:r>
            <a:br>
              <a:rPr lang="en-US" sz="3200" dirty="0" smtClean="0"/>
            </a:br>
            <a:r>
              <a:rPr lang="en-US" sz="3200" dirty="0" smtClean="0"/>
              <a:t>Circuit Court Decision</a:t>
            </a:r>
            <a:endParaRPr lang="en-US" sz="3200" dirty="0"/>
          </a:p>
        </p:txBody>
      </p:sp>
      <p:sp>
        <p:nvSpPr>
          <p:cNvPr id="3" name="Content Placeholder 2"/>
          <p:cNvSpPr>
            <a:spLocks noGrp="1"/>
          </p:cNvSpPr>
          <p:nvPr>
            <p:ph sz="quarter" idx="1"/>
          </p:nvPr>
        </p:nvSpPr>
        <p:spPr>
          <a:xfrm>
            <a:off x="914400" y="1981200"/>
            <a:ext cx="7772400" cy="4038600"/>
          </a:xfrm>
        </p:spPr>
        <p:txBody>
          <a:bodyPr/>
          <a:lstStyle/>
          <a:p>
            <a:pPr marL="0" indent="0">
              <a:buNone/>
            </a:pPr>
            <a:r>
              <a:rPr lang="en-US" sz="2800" dirty="0" smtClean="0"/>
              <a:t>In Virginia, no </a:t>
            </a:r>
            <a:r>
              <a:rPr lang="en-US" sz="2800" dirty="0"/>
              <a:t>one receives a guardian or conservator unless a Virginia circuit court determines that the individual is incapacitated.</a:t>
            </a:r>
          </a:p>
          <a:p>
            <a:r>
              <a:rPr lang="en-US" sz="2800" dirty="0"/>
              <a:t>A judge or a jury makes the </a:t>
            </a:r>
            <a:r>
              <a:rPr lang="en-US" sz="2800" dirty="0" smtClean="0"/>
              <a:t>determination.</a:t>
            </a:r>
            <a:endParaRPr lang="en-US" sz="2800" dirty="0"/>
          </a:p>
          <a:p>
            <a:r>
              <a:rPr lang="en-US" sz="2800" dirty="0"/>
              <a:t>Based on “clear and convincing evidence” of incapacity.  </a:t>
            </a:r>
          </a:p>
          <a:p>
            <a:endParaRPr lang="en-US" dirty="0"/>
          </a:p>
        </p:txBody>
      </p:sp>
    </p:spTree>
    <p:extLst>
      <p:ext uri="{BB962C8B-B14F-4D97-AF65-F5344CB8AC3E}">
        <p14:creationId xmlns:p14="http://schemas.microsoft.com/office/powerpoint/2010/main" val="1283177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Disclaimer</a:t>
            </a:r>
            <a:endParaRPr lang="en-US" b="1" dirty="0"/>
          </a:p>
        </p:txBody>
      </p:sp>
      <p:sp>
        <p:nvSpPr>
          <p:cNvPr id="3" name="Content Placeholder 2"/>
          <p:cNvSpPr>
            <a:spLocks noGrp="1"/>
          </p:cNvSpPr>
          <p:nvPr>
            <p:ph sz="quarter" idx="1"/>
          </p:nvPr>
        </p:nvSpPr>
        <p:spPr/>
        <p:txBody>
          <a:bodyPr/>
          <a:lstStyle/>
          <a:p>
            <a:pPr marL="0" indent="0">
              <a:buNone/>
            </a:pPr>
            <a:r>
              <a:rPr lang="en-US" sz="2400" dirty="0"/>
              <a:t>Opinions </a:t>
            </a:r>
            <a:r>
              <a:rPr lang="en-US" sz="2400" dirty="0" smtClean="0"/>
              <a:t>expressed in this presentation are </a:t>
            </a:r>
            <a:r>
              <a:rPr lang="en-US" sz="2400" dirty="0"/>
              <a:t>those of the </a:t>
            </a:r>
            <a:r>
              <a:rPr lang="en-US" sz="2400" dirty="0" smtClean="0"/>
              <a:t>speaker </a:t>
            </a:r>
            <a:r>
              <a:rPr lang="en-US" sz="2400" dirty="0"/>
              <a:t>and do not </a:t>
            </a:r>
            <a:r>
              <a:rPr lang="en-US" sz="2400" dirty="0" smtClean="0"/>
              <a:t>necessarily reflect </a:t>
            </a:r>
            <a:r>
              <a:rPr lang="en-US" sz="2400" dirty="0"/>
              <a:t>the v</a:t>
            </a:r>
            <a:r>
              <a:rPr lang="en-US" sz="2400" dirty="0" smtClean="0"/>
              <a:t>iews </a:t>
            </a:r>
            <a:r>
              <a:rPr lang="en-US" sz="2400" dirty="0"/>
              <a:t>of the </a:t>
            </a:r>
            <a:r>
              <a:rPr lang="en-US" sz="2400" dirty="0" smtClean="0"/>
              <a:t>Virginia Department for Aging and Rehabilitative Services.</a:t>
            </a:r>
            <a:endParaRPr lang="en-US" dirty="0"/>
          </a:p>
        </p:txBody>
      </p:sp>
    </p:spTree>
    <p:extLst>
      <p:ext uri="{BB962C8B-B14F-4D97-AF65-F5344CB8AC3E}">
        <p14:creationId xmlns:p14="http://schemas.microsoft.com/office/powerpoint/2010/main" val="1389987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LEGAL PROCESS - continued</a:t>
            </a:r>
            <a:br>
              <a:rPr lang="en-US" sz="3200" dirty="0" smtClean="0"/>
            </a:br>
            <a:r>
              <a:rPr lang="en-US" sz="3200" dirty="0" smtClean="0"/>
              <a:t>Standards of Proof</a:t>
            </a:r>
            <a:endParaRPr lang="en-US" sz="3200"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600200" y="1676400"/>
            <a:ext cx="60960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3346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524000"/>
            <a:ext cx="7772400" cy="4495800"/>
          </a:xfrm>
        </p:spPr>
        <p:txBody>
          <a:bodyPr>
            <a:normAutofit fontScale="77500" lnSpcReduction="20000"/>
          </a:bodyPr>
          <a:lstStyle/>
          <a:p>
            <a:endParaRPr lang="en-US" dirty="0" smtClean="0"/>
          </a:p>
          <a:p>
            <a:pPr marL="0" indent="0">
              <a:buNone/>
            </a:pPr>
            <a:r>
              <a:rPr lang="en-US" sz="3200" dirty="0" smtClean="0"/>
              <a:t>The Code of  Virginia provides that the person must be incapable </a:t>
            </a:r>
            <a:r>
              <a:rPr lang="en-US" sz="3200" dirty="0"/>
              <a:t>of evaluating and receiving information to such an extent the person does not have the </a:t>
            </a:r>
            <a:r>
              <a:rPr lang="en-US" sz="3200" dirty="0" smtClean="0"/>
              <a:t>ability</a:t>
            </a:r>
            <a:endParaRPr lang="en-US" sz="3200" dirty="0"/>
          </a:p>
          <a:p>
            <a:pPr lvl="0"/>
            <a:r>
              <a:rPr lang="en-US" sz="3200" dirty="0"/>
              <a:t>To meet the essential requirements for taking care of their health, safety, daily care, or therapeutic needs (Guardian)</a:t>
            </a:r>
          </a:p>
          <a:p>
            <a:pPr lvl="0"/>
            <a:r>
              <a:rPr lang="en-US" sz="3200" dirty="0"/>
              <a:t>To manage property, </a:t>
            </a:r>
            <a:r>
              <a:rPr lang="en-US" sz="3200" dirty="0" smtClean="0"/>
              <a:t>assets, </a:t>
            </a:r>
            <a:r>
              <a:rPr lang="en-US" sz="3200" dirty="0"/>
              <a:t>or financial affairs (Conservator</a:t>
            </a:r>
            <a:r>
              <a:rPr lang="en-US" sz="3200" dirty="0" smtClean="0"/>
              <a:t>)</a:t>
            </a:r>
          </a:p>
          <a:p>
            <a:pPr marL="0" lvl="0" indent="0">
              <a:buNone/>
            </a:pPr>
            <a:endParaRPr lang="en-US" sz="3200" dirty="0"/>
          </a:p>
          <a:p>
            <a:pPr marL="0" indent="0">
              <a:buNone/>
            </a:pPr>
            <a:r>
              <a:rPr lang="en-US" sz="3800" b="1" dirty="0" smtClean="0"/>
              <a:t>POOR </a:t>
            </a:r>
            <a:r>
              <a:rPr lang="en-US" sz="3800" b="1" dirty="0"/>
              <a:t>JUDGEMENT ALONE IS NOT SUFFICIENT EVIDENCE TO FIND </a:t>
            </a:r>
            <a:r>
              <a:rPr lang="en-US" sz="3800" b="1" dirty="0" smtClean="0"/>
              <a:t> THE </a:t>
            </a:r>
            <a:r>
              <a:rPr lang="en-US" sz="3800" b="1" dirty="0"/>
              <a:t>INDIVIDUAL IS INCAPACITATED</a:t>
            </a:r>
            <a:r>
              <a:rPr lang="en-US" b="1" dirty="0" smtClean="0"/>
              <a:t>.  </a:t>
            </a:r>
            <a:endParaRPr lang="en-US" dirty="0"/>
          </a:p>
        </p:txBody>
      </p:sp>
      <p:sp>
        <p:nvSpPr>
          <p:cNvPr id="4" name="Title 3"/>
          <p:cNvSpPr>
            <a:spLocks noGrp="1"/>
          </p:cNvSpPr>
          <p:nvPr>
            <p:ph type="title"/>
          </p:nvPr>
        </p:nvSpPr>
        <p:spPr>
          <a:xfrm>
            <a:off x="990600" y="304800"/>
            <a:ext cx="7696200" cy="1143000"/>
          </a:xfrm>
        </p:spPr>
        <p:txBody>
          <a:bodyPr>
            <a:normAutofit fontScale="90000"/>
          </a:bodyPr>
          <a:lstStyle/>
          <a:p>
            <a:r>
              <a:rPr lang="en-US" dirty="0"/>
              <a:t> </a:t>
            </a:r>
            <a:br>
              <a:rPr lang="en-US" dirty="0"/>
            </a:br>
            <a:r>
              <a:rPr lang="en-US" sz="3600" dirty="0" smtClean="0"/>
              <a:t>LEGAL PROCESS - continued</a:t>
            </a:r>
            <a:br>
              <a:rPr lang="en-US" sz="3600" dirty="0" smtClean="0"/>
            </a:br>
            <a:r>
              <a:rPr lang="en-US" sz="3600" dirty="0" smtClean="0"/>
              <a:t>Incapacity</a:t>
            </a:r>
            <a:endParaRPr lang="en-US" sz="3600" dirty="0"/>
          </a:p>
        </p:txBody>
      </p:sp>
    </p:spTree>
    <p:extLst>
      <p:ext uri="{BB962C8B-B14F-4D97-AF65-F5344CB8AC3E}">
        <p14:creationId xmlns:p14="http://schemas.microsoft.com/office/powerpoint/2010/main" val="1279973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74638"/>
            <a:ext cx="7772400" cy="1249362"/>
          </a:xfrm>
        </p:spPr>
        <p:txBody>
          <a:bodyPr>
            <a:normAutofit fontScale="90000"/>
          </a:bodyPr>
          <a:lstStyle/>
          <a:p>
            <a:r>
              <a:rPr lang="en-US" b="1" dirty="0"/>
              <a:t> </a:t>
            </a:r>
            <a:r>
              <a:rPr lang="en-US" dirty="0"/>
              <a:t/>
            </a:r>
            <a:br>
              <a:rPr lang="en-US" dirty="0"/>
            </a:br>
            <a:r>
              <a:rPr lang="en-US" dirty="0" smtClean="0"/>
              <a:t/>
            </a:r>
            <a:br>
              <a:rPr lang="en-US" dirty="0" smtClean="0"/>
            </a:br>
            <a:r>
              <a:rPr lang="en-US" dirty="0"/>
              <a:t/>
            </a:r>
            <a:br>
              <a:rPr lang="en-US" dirty="0"/>
            </a:br>
            <a:r>
              <a:rPr lang="en-US" sz="3600" dirty="0" smtClean="0"/>
              <a:t>LEGAL PROCESS - continued</a:t>
            </a:r>
            <a:r>
              <a:rPr lang="en-US" dirty="0" smtClean="0"/>
              <a:t/>
            </a:r>
            <a:br>
              <a:rPr lang="en-US" dirty="0" smtClean="0"/>
            </a:br>
            <a:r>
              <a:rPr lang="en-US" sz="3600" dirty="0" smtClean="0"/>
              <a:t>What Court Considers for Incapacity</a:t>
            </a:r>
            <a:endParaRPr lang="en-US" sz="3600" dirty="0"/>
          </a:p>
        </p:txBody>
      </p:sp>
      <p:sp>
        <p:nvSpPr>
          <p:cNvPr id="2" name="Content Placeholder 1"/>
          <p:cNvSpPr>
            <a:spLocks noGrp="1"/>
          </p:cNvSpPr>
          <p:nvPr>
            <p:ph sz="quarter" idx="1"/>
          </p:nvPr>
        </p:nvSpPr>
        <p:spPr>
          <a:xfrm>
            <a:off x="914400" y="1981200"/>
            <a:ext cx="7772400" cy="3962400"/>
          </a:xfrm>
        </p:spPr>
        <p:txBody>
          <a:bodyPr>
            <a:normAutofit lnSpcReduction="10000"/>
          </a:bodyPr>
          <a:lstStyle/>
          <a:p>
            <a:pPr marL="0" indent="0">
              <a:buNone/>
            </a:pPr>
            <a:r>
              <a:rPr lang="en-US" dirty="0"/>
              <a:t>A report prepared by a licensed professional skilled in the assessment </a:t>
            </a:r>
            <a:r>
              <a:rPr lang="en-US" dirty="0" smtClean="0"/>
              <a:t>&amp; treatment </a:t>
            </a:r>
            <a:r>
              <a:rPr lang="en-US" dirty="0"/>
              <a:t>of the condition </a:t>
            </a:r>
            <a:r>
              <a:rPr lang="en-US" dirty="0" smtClean="0"/>
              <a:t>alleged </a:t>
            </a:r>
            <a:r>
              <a:rPr lang="en-US" dirty="0"/>
              <a:t>to be the </a:t>
            </a:r>
            <a:r>
              <a:rPr lang="en-US" dirty="0" smtClean="0"/>
              <a:t>cause </a:t>
            </a:r>
            <a:r>
              <a:rPr lang="en-US" dirty="0"/>
              <a:t>of the </a:t>
            </a:r>
            <a:r>
              <a:rPr lang="en-US" dirty="0" smtClean="0"/>
              <a:t>incapacity.  The report should discuss</a:t>
            </a:r>
          </a:p>
          <a:p>
            <a:r>
              <a:rPr lang="en-US" dirty="0" smtClean="0"/>
              <a:t>The </a:t>
            </a:r>
            <a:r>
              <a:rPr lang="en-US" dirty="0"/>
              <a:t>nature of the alleged incapacity and the person’s specific functional </a:t>
            </a:r>
            <a:r>
              <a:rPr lang="en-US" dirty="0" smtClean="0"/>
              <a:t>impairments,</a:t>
            </a:r>
            <a:endParaRPr lang="en-US" dirty="0"/>
          </a:p>
          <a:p>
            <a:pPr lvl="0"/>
            <a:r>
              <a:rPr lang="en-US" dirty="0"/>
              <a:t>The diagnosis and the </a:t>
            </a:r>
            <a:r>
              <a:rPr lang="en-US" dirty="0" smtClean="0"/>
              <a:t>prognosis,</a:t>
            </a:r>
            <a:endParaRPr lang="en-US" dirty="0"/>
          </a:p>
          <a:p>
            <a:pPr lvl="0"/>
            <a:r>
              <a:rPr lang="en-US" dirty="0"/>
              <a:t>Whether medications could </a:t>
            </a:r>
            <a:r>
              <a:rPr lang="en-US" dirty="0" smtClean="0"/>
              <a:t>affect </a:t>
            </a:r>
            <a:r>
              <a:rPr lang="en-US" dirty="0"/>
              <a:t>the person’s behavior, or </a:t>
            </a:r>
            <a:r>
              <a:rPr lang="en-US" dirty="0" smtClean="0"/>
              <a:t>demeanor, and</a:t>
            </a:r>
            <a:endParaRPr lang="en-US" dirty="0"/>
          </a:p>
          <a:p>
            <a:pPr lvl="0"/>
            <a:r>
              <a:rPr lang="en-US" dirty="0"/>
              <a:t>The person’s ability to learn self-care, adaptive behaviors, and social </a:t>
            </a:r>
            <a:r>
              <a:rPr lang="en-US" dirty="0" smtClean="0"/>
              <a:t>skills.</a:t>
            </a:r>
          </a:p>
          <a:p>
            <a:pPr marL="0" indent="0">
              <a:buNone/>
            </a:pPr>
            <a:endParaRPr lang="en-US" dirty="0"/>
          </a:p>
        </p:txBody>
      </p:sp>
    </p:spTree>
    <p:extLst>
      <p:ext uri="{BB962C8B-B14F-4D97-AF65-F5344CB8AC3E}">
        <p14:creationId xmlns:p14="http://schemas.microsoft.com/office/powerpoint/2010/main" val="3637077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LEGAL PROCESS - continued</a:t>
            </a:r>
            <a:r>
              <a:rPr lang="en-US" sz="3200" b="1" dirty="0" smtClean="0"/>
              <a:t/>
            </a:r>
            <a:br>
              <a:rPr lang="en-US" sz="3200" b="1" dirty="0" smtClean="0"/>
            </a:br>
            <a:r>
              <a:rPr lang="en-US" sz="3200" dirty="0" smtClean="0"/>
              <a:t>Notice to Family</a:t>
            </a:r>
            <a:endParaRPr lang="en-US" sz="3200" dirty="0"/>
          </a:p>
        </p:txBody>
      </p:sp>
      <p:sp>
        <p:nvSpPr>
          <p:cNvPr id="3" name="Content Placeholder 2"/>
          <p:cNvSpPr>
            <a:spLocks noGrp="1"/>
          </p:cNvSpPr>
          <p:nvPr>
            <p:ph sz="quarter" idx="1"/>
          </p:nvPr>
        </p:nvSpPr>
        <p:spPr>
          <a:xfrm>
            <a:off x="914400" y="1600200"/>
            <a:ext cx="7772400" cy="4419600"/>
          </a:xfrm>
        </p:spPr>
        <p:txBody>
          <a:bodyPr>
            <a:normAutofit/>
          </a:bodyPr>
          <a:lstStyle/>
          <a:p>
            <a:pPr marL="0" indent="0">
              <a:buNone/>
            </a:pPr>
            <a:r>
              <a:rPr lang="en-US" dirty="0"/>
              <a:t>Relatives are notified of the </a:t>
            </a:r>
            <a:r>
              <a:rPr lang="en-US" dirty="0" smtClean="0"/>
              <a:t>proceeding and receive a copy of the petition.  These include</a:t>
            </a:r>
            <a:endParaRPr lang="en-US" dirty="0"/>
          </a:p>
          <a:p>
            <a:pPr lvl="1"/>
            <a:r>
              <a:rPr lang="en-US" dirty="0"/>
              <a:t>Spouse, adult children, parents, and siblings </a:t>
            </a:r>
            <a:r>
              <a:rPr lang="en-US" dirty="0" smtClean="0"/>
              <a:t>, or</a:t>
            </a:r>
          </a:p>
          <a:p>
            <a:pPr lvl="1"/>
            <a:r>
              <a:rPr lang="en-US" dirty="0" smtClean="0"/>
              <a:t>Three </a:t>
            </a:r>
            <a:r>
              <a:rPr lang="en-US" dirty="0"/>
              <a:t>other relatives, including </a:t>
            </a:r>
            <a:r>
              <a:rPr lang="en-US" dirty="0" smtClean="0"/>
              <a:t>step-children.</a:t>
            </a:r>
            <a:endParaRPr lang="en-US" dirty="0"/>
          </a:p>
          <a:p>
            <a:pPr marL="0" lvl="0" indent="0">
              <a:spcBef>
                <a:spcPts val="300"/>
              </a:spcBef>
              <a:buNone/>
            </a:pPr>
            <a:r>
              <a:rPr lang="en-US" dirty="0"/>
              <a:t>If </a:t>
            </a:r>
            <a:r>
              <a:rPr lang="en-US" dirty="0" smtClean="0"/>
              <a:t>three </a:t>
            </a:r>
            <a:r>
              <a:rPr lang="en-US" dirty="0"/>
              <a:t>relatives can’t be identified or located, the petitioner must certify this fact to the court. </a:t>
            </a:r>
            <a:endParaRPr lang="en-US" dirty="0" smtClean="0"/>
          </a:p>
          <a:p>
            <a:pPr marL="0" lvl="0" indent="0">
              <a:spcBef>
                <a:spcPts val="300"/>
              </a:spcBef>
              <a:buNone/>
            </a:pPr>
            <a:r>
              <a:rPr lang="en-US" dirty="0" smtClean="0"/>
              <a:t> </a:t>
            </a:r>
            <a:endParaRPr lang="en-US" dirty="0"/>
          </a:p>
          <a:p>
            <a:pPr marL="0" indent="0">
              <a:buNone/>
            </a:pPr>
            <a:r>
              <a:rPr lang="en-US" dirty="0" smtClean="0"/>
              <a:t>Also, anyone </a:t>
            </a:r>
            <a:r>
              <a:rPr lang="en-US" dirty="0"/>
              <a:t>having the power to act for the allegedly incapacitated person through a power of attorney or advance </a:t>
            </a:r>
            <a:r>
              <a:rPr lang="en-US" dirty="0" smtClean="0"/>
              <a:t>directive.</a:t>
            </a:r>
            <a:endParaRPr lang="en-US" dirty="0"/>
          </a:p>
          <a:p>
            <a:endParaRPr lang="en-US" dirty="0"/>
          </a:p>
        </p:txBody>
      </p:sp>
    </p:spTree>
    <p:extLst>
      <p:ext uri="{BB962C8B-B14F-4D97-AF65-F5344CB8AC3E}">
        <p14:creationId xmlns:p14="http://schemas.microsoft.com/office/powerpoint/2010/main" val="1884150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LEGAL PROCESS </a:t>
            </a:r>
            <a:br>
              <a:rPr lang="en-US" sz="3200" dirty="0" smtClean="0"/>
            </a:br>
            <a:r>
              <a:rPr lang="en-US" sz="3200" dirty="0" smtClean="0"/>
              <a:t>Notice to Allegedly Incapacitated Person</a:t>
            </a:r>
            <a:endParaRPr lang="en-US" sz="3200" dirty="0"/>
          </a:p>
        </p:txBody>
      </p:sp>
      <p:sp>
        <p:nvSpPr>
          <p:cNvPr id="3" name="Content Placeholder 2"/>
          <p:cNvSpPr>
            <a:spLocks noGrp="1"/>
          </p:cNvSpPr>
          <p:nvPr>
            <p:ph sz="quarter" idx="1"/>
          </p:nvPr>
        </p:nvSpPr>
        <p:spPr>
          <a:xfrm>
            <a:off x="914400" y="1600200"/>
            <a:ext cx="7772400" cy="4419600"/>
          </a:xfrm>
        </p:spPr>
        <p:txBody>
          <a:bodyPr>
            <a:normAutofit fontScale="92500" lnSpcReduction="10000"/>
          </a:bodyPr>
          <a:lstStyle/>
          <a:p>
            <a:pPr marL="0" indent="0">
              <a:buNone/>
            </a:pPr>
            <a:r>
              <a:rPr lang="en-US" dirty="0"/>
              <a:t>The allegedly incapacitated person must </a:t>
            </a:r>
            <a:r>
              <a:rPr lang="en-US" u="sng" dirty="0" smtClean="0"/>
              <a:t>personally</a:t>
            </a:r>
            <a:r>
              <a:rPr lang="en-US" dirty="0" smtClean="0"/>
              <a:t> be given notice </a:t>
            </a:r>
            <a:r>
              <a:rPr lang="en-US" dirty="0"/>
              <a:t>of the hearing. </a:t>
            </a:r>
            <a:endParaRPr lang="en-US" dirty="0" smtClean="0"/>
          </a:p>
          <a:p>
            <a:pPr marL="0" indent="0">
              <a:buNone/>
            </a:pPr>
            <a:r>
              <a:rPr lang="en-US" dirty="0" smtClean="0"/>
              <a:t>The </a:t>
            </a:r>
            <a:r>
              <a:rPr lang="en-US" dirty="0"/>
              <a:t>notice must include the following statement</a:t>
            </a:r>
            <a:r>
              <a:rPr lang="en-US" dirty="0" smtClean="0"/>
              <a:t>:</a:t>
            </a:r>
          </a:p>
          <a:p>
            <a:pPr marL="0" indent="0">
              <a:buNone/>
            </a:pPr>
            <a:r>
              <a:rPr lang="en-US" dirty="0" smtClean="0"/>
              <a:t>AT </a:t>
            </a:r>
            <a:r>
              <a:rPr lang="en-US" dirty="0"/>
              <a:t>THE HEARING YOU MAY LOSE MANY OF YOUR RIGHTS. A GUARDIAN MAY BE APPOINTED TO MAKE PERSONAL DECISIONS FOR YOU. </a:t>
            </a:r>
            <a:r>
              <a:rPr lang="en-US" dirty="0" smtClean="0"/>
              <a:t> A </a:t>
            </a:r>
            <a:r>
              <a:rPr lang="en-US" dirty="0"/>
              <a:t>CONSERVATOR MAY BE APPOINTED TO MAKE DECISIONS CONCERNING YOUR PROPERTY AND FINANCES. THE APPOINTMENT MAY AFFECT CONTROL OF HOW YOU SPEND YOUR MONEY, HOW YOUR PROPERTY IS MANAGED AND CONTROLLED, WHO MAKES YOUR MEDICAL DECISIONS, WHERE YOU LIVE, WHETHER YOU ARE ALLOWED TO VOTE, AND OTHER IMPORTANT RIGHTS. </a:t>
            </a:r>
          </a:p>
        </p:txBody>
      </p:sp>
    </p:spTree>
    <p:extLst>
      <p:ext uri="{BB962C8B-B14F-4D97-AF65-F5344CB8AC3E}">
        <p14:creationId xmlns:p14="http://schemas.microsoft.com/office/powerpoint/2010/main" val="1567147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normAutofit fontScale="90000"/>
          </a:bodyPr>
          <a:lstStyle/>
          <a:p>
            <a:r>
              <a:rPr lang="en-US" sz="3200" dirty="0" smtClean="0"/>
              <a:t>LEGAL PROCESS  - continued</a:t>
            </a:r>
            <a:br>
              <a:rPr lang="en-US" sz="3200" dirty="0" smtClean="0"/>
            </a:br>
            <a:r>
              <a:rPr lang="en-US" sz="3200" dirty="0" smtClean="0"/>
              <a:t>Representation - GAL</a:t>
            </a:r>
            <a:endParaRPr lang="en-US" sz="3200" dirty="0"/>
          </a:p>
        </p:txBody>
      </p:sp>
      <p:sp>
        <p:nvSpPr>
          <p:cNvPr id="3" name="Content Placeholder 2"/>
          <p:cNvSpPr>
            <a:spLocks noGrp="1"/>
          </p:cNvSpPr>
          <p:nvPr>
            <p:ph sz="quarter" idx="1"/>
          </p:nvPr>
        </p:nvSpPr>
        <p:spPr>
          <a:xfrm>
            <a:off x="914400" y="1828800"/>
            <a:ext cx="7772400" cy="4038600"/>
          </a:xfrm>
        </p:spPr>
        <p:txBody>
          <a:bodyPr/>
          <a:lstStyle/>
          <a:p>
            <a:pPr marL="0" indent="0">
              <a:buNone/>
            </a:pPr>
            <a:r>
              <a:rPr lang="en-US" sz="2800" dirty="0"/>
              <a:t>A guardian </a:t>
            </a:r>
            <a:r>
              <a:rPr lang="en-US" sz="2800" i="1" dirty="0"/>
              <a:t>ad litem</a:t>
            </a:r>
            <a:r>
              <a:rPr lang="en-US" sz="2800" dirty="0"/>
              <a:t> is appointed to represent the allegedly incapacitated person’s best interests.</a:t>
            </a:r>
          </a:p>
          <a:p>
            <a:pPr lvl="0"/>
            <a:r>
              <a:rPr lang="en-US" sz="2800" dirty="0"/>
              <a:t>A GAL is an </a:t>
            </a:r>
            <a:r>
              <a:rPr lang="en-US" sz="2800" dirty="0" smtClean="0"/>
              <a:t>attorney </a:t>
            </a:r>
            <a:r>
              <a:rPr lang="en-US" sz="2800" dirty="0"/>
              <a:t>subject to all of the ethical rules </a:t>
            </a:r>
            <a:r>
              <a:rPr lang="en-US" sz="2800" dirty="0" smtClean="0"/>
              <a:t>and professional standards of </a:t>
            </a:r>
            <a:r>
              <a:rPr lang="en-US" sz="2800" dirty="0"/>
              <a:t>the Virginia State Bar</a:t>
            </a:r>
          </a:p>
          <a:p>
            <a:pPr lvl="0"/>
            <a:r>
              <a:rPr lang="en-US" sz="2800" dirty="0"/>
              <a:t>A GAL must have completed a training program approved by the Virginia Supreme </a:t>
            </a:r>
            <a:r>
              <a:rPr lang="en-US" sz="2800" dirty="0" smtClean="0"/>
              <a:t>Court.</a:t>
            </a:r>
            <a:endParaRPr lang="en-US" sz="2800" dirty="0"/>
          </a:p>
          <a:p>
            <a:endParaRPr lang="en-US" dirty="0"/>
          </a:p>
        </p:txBody>
      </p:sp>
    </p:spTree>
    <p:extLst>
      <p:ext uri="{BB962C8B-B14F-4D97-AF65-F5344CB8AC3E}">
        <p14:creationId xmlns:p14="http://schemas.microsoft.com/office/powerpoint/2010/main" val="1093300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LEGAL PROCESS  - continued</a:t>
            </a:r>
            <a:br>
              <a:rPr lang="en-US" sz="3200" dirty="0" smtClean="0"/>
            </a:br>
            <a:r>
              <a:rPr lang="en-US" sz="3200" dirty="0" smtClean="0"/>
              <a:t>Representation – A Second Attorney</a:t>
            </a:r>
            <a:endParaRPr lang="en-US" sz="3200" dirty="0"/>
          </a:p>
        </p:txBody>
      </p:sp>
      <p:sp>
        <p:nvSpPr>
          <p:cNvPr id="3" name="Content Placeholder 2"/>
          <p:cNvSpPr>
            <a:spLocks noGrp="1"/>
          </p:cNvSpPr>
          <p:nvPr>
            <p:ph sz="quarter" idx="1"/>
          </p:nvPr>
        </p:nvSpPr>
        <p:spPr>
          <a:xfrm>
            <a:off x="914400" y="1981200"/>
            <a:ext cx="7772400" cy="4038600"/>
          </a:xfrm>
        </p:spPr>
        <p:txBody>
          <a:bodyPr/>
          <a:lstStyle/>
          <a:p>
            <a:pPr marL="0" indent="0">
              <a:buNone/>
            </a:pPr>
            <a:r>
              <a:rPr lang="en-US" sz="2700" dirty="0" smtClean="0"/>
              <a:t>The allegedly </a:t>
            </a:r>
            <a:r>
              <a:rPr lang="en-US" sz="2700" dirty="0"/>
              <a:t>incapacitated person also </a:t>
            </a:r>
            <a:r>
              <a:rPr lang="en-US" sz="2700" dirty="0" smtClean="0"/>
              <a:t>entitled </a:t>
            </a:r>
            <a:r>
              <a:rPr lang="en-US" sz="2700" dirty="0"/>
              <a:t>to an attorney who will represent their wishes.  </a:t>
            </a:r>
          </a:p>
          <a:p>
            <a:pPr lvl="0"/>
            <a:r>
              <a:rPr lang="en-US" sz="2700" dirty="0"/>
              <a:t>This attorney may be </a:t>
            </a:r>
            <a:r>
              <a:rPr lang="en-US" sz="2700" dirty="0" smtClean="0"/>
              <a:t>appointed at no cost to the allegedly incapacitated person.</a:t>
            </a:r>
          </a:p>
          <a:p>
            <a:pPr lvl="0"/>
            <a:r>
              <a:rPr lang="en-US" sz="2700" dirty="0" smtClean="0"/>
              <a:t>The attorney may be requested </a:t>
            </a:r>
            <a:r>
              <a:rPr lang="en-US" sz="2700" dirty="0"/>
              <a:t>by the allegedly incapacitated </a:t>
            </a:r>
            <a:r>
              <a:rPr lang="en-US" sz="2700" dirty="0" smtClean="0"/>
              <a:t>person or the GAL.</a:t>
            </a:r>
            <a:endParaRPr lang="en-US" sz="2700" dirty="0"/>
          </a:p>
          <a:p>
            <a:endParaRPr lang="en-US" dirty="0"/>
          </a:p>
        </p:txBody>
      </p:sp>
    </p:spTree>
    <p:extLst>
      <p:ext uri="{BB962C8B-B14F-4D97-AF65-F5344CB8AC3E}">
        <p14:creationId xmlns:p14="http://schemas.microsoft.com/office/powerpoint/2010/main" val="2494841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LEGAL PROCESS  - continued</a:t>
            </a:r>
            <a:br>
              <a:rPr lang="en-US" sz="3200" dirty="0" smtClean="0"/>
            </a:br>
            <a:r>
              <a:rPr lang="en-US" sz="3200" dirty="0" smtClean="0"/>
              <a:t>Other Protections</a:t>
            </a:r>
            <a:endParaRPr lang="en-US" sz="3200" dirty="0"/>
          </a:p>
        </p:txBody>
      </p:sp>
      <p:sp>
        <p:nvSpPr>
          <p:cNvPr id="3" name="Content Placeholder 2"/>
          <p:cNvSpPr>
            <a:spLocks noGrp="1"/>
          </p:cNvSpPr>
          <p:nvPr>
            <p:ph sz="quarter" idx="1"/>
          </p:nvPr>
        </p:nvSpPr>
        <p:spPr>
          <a:xfrm>
            <a:off x="914400" y="1600200"/>
            <a:ext cx="7772400" cy="4419600"/>
          </a:xfrm>
        </p:spPr>
        <p:txBody>
          <a:bodyPr/>
          <a:lstStyle/>
          <a:p>
            <a:pPr marL="0" indent="0">
              <a:buNone/>
            </a:pPr>
            <a:endParaRPr lang="en-US" sz="2800" dirty="0" smtClean="0"/>
          </a:p>
          <a:p>
            <a:pPr marL="0" indent="0">
              <a:buNone/>
            </a:pPr>
            <a:r>
              <a:rPr lang="en-US" sz="2800" dirty="0" smtClean="0"/>
              <a:t>The </a:t>
            </a:r>
            <a:r>
              <a:rPr lang="en-US" sz="2800" dirty="0"/>
              <a:t>allegedly incapacitated person has the right to a jury trial upon request</a:t>
            </a:r>
            <a:r>
              <a:rPr lang="en-US" sz="2800" dirty="0" smtClean="0"/>
              <a:t>.</a:t>
            </a:r>
          </a:p>
          <a:p>
            <a:pPr marL="0" indent="0">
              <a:buNone/>
            </a:pPr>
            <a:endParaRPr lang="en-US" sz="2800" dirty="0"/>
          </a:p>
          <a:p>
            <a:pPr marL="0" indent="0">
              <a:buNone/>
            </a:pPr>
            <a:r>
              <a:rPr lang="en-US" sz="2800" dirty="0"/>
              <a:t>The allegedly incapacitated person has a right to be at any and all </a:t>
            </a:r>
            <a:r>
              <a:rPr lang="en-US" sz="2800" dirty="0" smtClean="0"/>
              <a:t>hearings.</a:t>
            </a:r>
            <a:endParaRPr lang="en-US" sz="2800" dirty="0"/>
          </a:p>
          <a:p>
            <a:pPr marL="0" indent="0">
              <a:buNone/>
            </a:pPr>
            <a:r>
              <a:rPr lang="en-US" sz="2800" dirty="0"/>
              <a:t> </a:t>
            </a:r>
          </a:p>
          <a:p>
            <a:pPr marL="0" indent="0">
              <a:buNone/>
            </a:pPr>
            <a:endParaRPr lang="en-US" sz="2800" dirty="0"/>
          </a:p>
          <a:p>
            <a:endParaRPr lang="en-US" dirty="0"/>
          </a:p>
          <a:p>
            <a:endParaRPr lang="en-US" dirty="0"/>
          </a:p>
        </p:txBody>
      </p:sp>
    </p:spTree>
    <p:extLst>
      <p:ext uri="{BB962C8B-B14F-4D97-AF65-F5344CB8AC3E}">
        <p14:creationId xmlns:p14="http://schemas.microsoft.com/office/powerpoint/2010/main" val="4195790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LEGAL PROCESS - continued</a:t>
            </a:r>
            <a:br>
              <a:rPr lang="en-US" sz="3200" dirty="0" smtClean="0"/>
            </a:br>
            <a:r>
              <a:rPr lang="en-US" sz="3200" dirty="0" smtClean="0"/>
              <a:t>Obligations of GAL</a:t>
            </a:r>
            <a:endParaRPr lang="en-US" sz="3200" dirty="0"/>
          </a:p>
        </p:txBody>
      </p:sp>
      <p:sp>
        <p:nvSpPr>
          <p:cNvPr id="3" name="Content Placeholder 2"/>
          <p:cNvSpPr>
            <a:spLocks noGrp="1"/>
          </p:cNvSpPr>
          <p:nvPr>
            <p:ph sz="quarter" idx="1"/>
          </p:nvPr>
        </p:nvSpPr>
        <p:spPr>
          <a:xfrm>
            <a:off x="914400" y="1676400"/>
            <a:ext cx="7772400" cy="4343400"/>
          </a:xfrm>
        </p:spPr>
        <p:txBody>
          <a:bodyPr>
            <a:normAutofit fontScale="92500" lnSpcReduction="20000"/>
          </a:bodyPr>
          <a:lstStyle/>
          <a:p>
            <a:pPr lvl="0"/>
            <a:r>
              <a:rPr lang="en-US" dirty="0"/>
              <a:t>Personally visit the allegedly incapacitated </a:t>
            </a:r>
            <a:r>
              <a:rPr lang="en-US" dirty="0" smtClean="0"/>
              <a:t>person.</a:t>
            </a:r>
            <a:endParaRPr lang="en-US" dirty="0"/>
          </a:p>
          <a:p>
            <a:pPr lvl="0"/>
            <a:r>
              <a:rPr lang="en-US" dirty="0"/>
              <a:t>Advise the person of </a:t>
            </a:r>
            <a:r>
              <a:rPr lang="en-US" dirty="0" smtClean="0"/>
              <a:t>his/her </a:t>
            </a:r>
            <a:r>
              <a:rPr lang="en-US" dirty="0"/>
              <a:t>right to an attorney to represent their </a:t>
            </a:r>
            <a:r>
              <a:rPr lang="en-US" dirty="0" smtClean="0"/>
              <a:t>wishes.</a:t>
            </a:r>
            <a:endParaRPr lang="en-US" dirty="0"/>
          </a:p>
          <a:p>
            <a:pPr lvl="0"/>
            <a:r>
              <a:rPr lang="en-US" dirty="0"/>
              <a:t>Advise the person of their right to a jury </a:t>
            </a:r>
            <a:r>
              <a:rPr lang="en-US" dirty="0" smtClean="0"/>
              <a:t>trial.</a:t>
            </a:r>
            <a:endParaRPr lang="en-US" dirty="0"/>
          </a:p>
          <a:p>
            <a:pPr lvl="0"/>
            <a:r>
              <a:rPr lang="en-US" dirty="0"/>
              <a:t>Recommend the court appoint a second attorney to represent the person’s </a:t>
            </a:r>
            <a:r>
              <a:rPr lang="en-US" dirty="0" smtClean="0"/>
              <a:t>wishes </a:t>
            </a:r>
            <a:r>
              <a:rPr lang="en-US" dirty="0"/>
              <a:t>if the GAL believes this to be </a:t>
            </a:r>
            <a:r>
              <a:rPr lang="en-US" dirty="0" smtClean="0"/>
              <a:t>in person’s best interest. </a:t>
            </a:r>
            <a:endParaRPr lang="en-US" dirty="0"/>
          </a:p>
          <a:p>
            <a:pPr lvl="0"/>
            <a:r>
              <a:rPr lang="en-US" dirty="0"/>
              <a:t>Investigate the allegations and the </a:t>
            </a:r>
            <a:r>
              <a:rPr lang="en-US" dirty="0" smtClean="0"/>
              <a:t>evidence.</a:t>
            </a:r>
            <a:endParaRPr lang="en-US" dirty="0"/>
          </a:p>
          <a:p>
            <a:pPr lvl="0"/>
            <a:r>
              <a:rPr lang="en-US" dirty="0"/>
              <a:t>Request additional evaluations of the person’s </a:t>
            </a:r>
            <a:r>
              <a:rPr lang="en-US" dirty="0" smtClean="0"/>
              <a:t>capacity </a:t>
            </a:r>
            <a:r>
              <a:rPr lang="en-US" dirty="0"/>
              <a:t>if the GAL believe this to be </a:t>
            </a:r>
            <a:r>
              <a:rPr lang="en-US" dirty="0" smtClean="0"/>
              <a:t>appropriate.</a:t>
            </a:r>
            <a:endParaRPr lang="en-US" dirty="0"/>
          </a:p>
          <a:p>
            <a:pPr lvl="0"/>
            <a:r>
              <a:rPr lang="en-US" dirty="0"/>
              <a:t>Appear at all court </a:t>
            </a:r>
            <a:r>
              <a:rPr lang="en-US" dirty="0" smtClean="0"/>
              <a:t>proceedings.</a:t>
            </a:r>
            <a:endParaRPr lang="en-US" dirty="0"/>
          </a:p>
          <a:p>
            <a:pPr lvl="0"/>
            <a:r>
              <a:rPr lang="en-US" b="1" dirty="0"/>
              <a:t>Prepare a written report for the </a:t>
            </a:r>
            <a:r>
              <a:rPr lang="en-US" b="1" dirty="0" smtClean="0"/>
              <a:t>court. </a:t>
            </a:r>
            <a:endParaRPr lang="en-US" dirty="0"/>
          </a:p>
          <a:p>
            <a:endParaRPr lang="en-US" dirty="0"/>
          </a:p>
        </p:txBody>
      </p:sp>
    </p:spTree>
    <p:extLst>
      <p:ext uri="{BB962C8B-B14F-4D97-AF65-F5344CB8AC3E}">
        <p14:creationId xmlns:p14="http://schemas.microsoft.com/office/powerpoint/2010/main" val="3397726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LEGAL PROCESS </a:t>
            </a:r>
            <a:r>
              <a:rPr lang="en-US" sz="3200" dirty="0" smtClean="0"/>
              <a:t>- continued</a:t>
            </a:r>
            <a:r>
              <a:rPr lang="en-US" sz="3200" b="1" dirty="0" smtClean="0"/>
              <a:t/>
            </a:r>
            <a:br>
              <a:rPr lang="en-US" sz="3200" b="1" dirty="0" smtClean="0"/>
            </a:br>
            <a:r>
              <a:rPr lang="en-US" sz="3200" dirty="0" smtClean="0"/>
              <a:t>GAL’S Written Report</a:t>
            </a:r>
            <a:endParaRPr lang="en-US" sz="3200" dirty="0"/>
          </a:p>
        </p:txBody>
      </p:sp>
      <p:sp>
        <p:nvSpPr>
          <p:cNvPr id="3" name="Content Placeholder 2"/>
          <p:cNvSpPr>
            <a:spLocks noGrp="1"/>
          </p:cNvSpPr>
          <p:nvPr>
            <p:ph sz="quarter" idx="1"/>
          </p:nvPr>
        </p:nvSpPr>
        <p:spPr>
          <a:xfrm>
            <a:off x="914400" y="1752600"/>
            <a:ext cx="7772400" cy="3962400"/>
          </a:xfrm>
        </p:spPr>
        <p:txBody>
          <a:bodyPr>
            <a:normAutofit fontScale="92500" lnSpcReduction="20000"/>
          </a:bodyPr>
          <a:lstStyle/>
          <a:p>
            <a:pPr marL="0" indent="0">
              <a:buNone/>
            </a:pPr>
            <a:r>
              <a:rPr lang="en-US" dirty="0"/>
              <a:t>The report must address:</a:t>
            </a:r>
          </a:p>
          <a:p>
            <a:pPr lvl="0"/>
            <a:r>
              <a:rPr lang="en-US" dirty="0" smtClean="0"/>
              <a:t>Whether </a:t>
            </a:r>
            <a:r>
              <a:rPr lang="en-US" dirty="0"/>
              <a:t>a </a:t>
            </a:r>
            <a:r>
              <a:rPr lang="en-US" dirty="0" smtClean="0"/>
              <a:t>G/C </a:t>
            </a:r>
            <a:r>
              <a:rPr lang="en-US" dirty="0"/>
              <a:t>is </a:t>
            </a:r>
            <a:r>
              <a:rPr lang="en-US" dirty="0" smtClean="0"/>
              <a:t>needed;</a:t>
            </a:r>
            <a:endParaRPr lang="en-US" dirty="0"/>
          </a:p>
          <a:p>
            <a:pPr lvl="0"/>
            <a:r>
              <a:rPr lang="en-US" dirty="0"/>
              <a:t>What the duties of the </a:t>
            </a:r>
            <a:r>
              <a:rPr lang="en-US" dirty="0" smtClean="0"/>
              <a:t>G/C </a:t>
            </a:r>
            <a:r>
              <a:rPr lang="en-US" dirty="0"/>
              <a:t>should </a:t>
            </a:r>
            <a:r>
              <a:rPr lang="en-US" dirty="0" smtClean="0"/>
              <a:t>be; </a:t>
            </a:r>
            <a:endParaRPr lang="en-US" dirty="0"/>
          </a:p>
          <a:p>
            <a:pPr lvl="0"/>
            <a:r>
              <a:rPr lang="en-US" dirty="0"/>
              <a:t>The suitability of the proposed </a:t>
            </a:r>
            <a:r>
              <a:rPr lang="en-US" dirty="0" smtClean="0"/>
              <a:t>G/C factoring </a:t>
            </a:r>
            <a:r>
              <a:rPr lang="en-US" dirty="0"/>
              <a:t>in </a:t>
            </a:r>
            <a:r>
              <a:rPr lang="en-US" dirty="0" smtClean="0"/>
              <a:t>(</a:t>
            </a:r>
            <a:r>
              <a:rPr lang="en-US" dirty="0" err="1" smtClean="0"/>
              <a:t>i</a:t>
            </a:r>
            <a:r>
              <a:rPr lang="en-US" dirty="0" smtClean="0"/>
              <a:t>) </a:t>
            </a:r>
            <a:r>
              <a:rPr lang="en-US" b="1" dirty="0" smtClean="0"/>
              <a:t>the wishes </a:t>
            </a:r>
            <a:r>
              <a:rPr lang="en-US" b="1" dirty="0"/>
              <a:t>of the allegedly incapacitated person </a:t>
            </a:r>
            <a:r>
              <a:rPr lang="en-US" dirty="0"/>
              <a:t>and </a:t>
            </a:r>
            <a:r>
              <a:rPr lang="en-US" dirty="0" smtClean="0"/>
              <a:t>their relatives,  and (ii) the </a:t>
            </a:r>
            <a:r>
              <a:rPr lang="en-US" dirty="0"/>
              <a:t>proposed G/C’s relationship to </a:t>
            </a:r>
            <a:r>
              <a:rPr lang="en-US" dirty="0" smtClean="0"/>
              <a:t>the incapacitated person, </a:t>
            </a:r>
            <a:r>
              <a:rPr lang="en-US" dirty="0"/>
              <a:t>geographic </a:t>
            </a:r>
            <a:r>
              <a:rPr lang="en-US" dirty="0" smtClean="0"/>
              <a:t>location, </a:t>
            </a:r>
            <a:r>
              <a:rPr lang="en-US" dirty="0"/>
              <a:t>ability to act as G/C, commitment to promoting the </a:t>
            </a:r>
            <a:r>
              <a:rPr lang="en-US" dirty="0" smtClean="0"/>
              <a:t>incapacitated </a:t>
            </a:r>
            <a:r>
              <a:rPr lang="en-US" dirty="0"/>
              <a:t>person’s welfare, </a:t>
            </a:r>
            <a:r>
              <a:rPr lang="en-US" dirty="0" smtClean="0"/>
              <a:t>and possible </a:t>
            </a:r>
            <a:r>
              <a:rPr lang="en-US" dirty="0"/>
              <a:t>conflicts of </a:t>
            </a:r>
            <a:r>
              <a:rPr lang="en-US" dirty="0" smtClean="0"/>
              <a:t>interest; and</a:t>
            </a:r>
          </a:p>
          <a:p>
            <a:pPr lvl="0"/>
            <a:r>
              <a:rPr lang="en-US" dirty="0" smtClean="0"/>
              <a:t>The </a:t>
            </a:r>
            <a:r>
              <a:rPr lang="en-US" dirty="0"/>
              <a:t>proper residential setting for the allegedly incapacitated </a:t>
            </a:r>
            <a:r>
              <a:rPr lang="en-US" dirty="0" smtClean="0"/>
              <a:t>person.</a:t>
            </a:r>
            <a:endParaRPr lang="en-US" dirty="0"/>
          </a:p>
          <a:p>
            <a:endParaRPr lang="en-US" dirty="0"/>
          </a:p>
        </p:txBody>
      </p:sp>
    </p:spTree>
    <p:extLst>
      <p:ext uri="{BB962C8B-B14F-4D97-AF65-F5344CB8AC3E}">
        <p14:creationId xmlns:p14="http://schemas.microsoft.com/office/powerpoint/2010/main" val="3103347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600200"/>
            <a:ext cx="7772400" cy="4419600"/>
          </a:xfrm>
        </p:spPr>
        <p:txBody>
          <a:bodyPr>
            <a:normAutofit/>
          </a:bodyPr>
          <a:lstStyle/>
          <a:p>
            <a:pPr marL="0" indent="0" algn="ctr">
              <a:buNone/>
            </a:pPr>
            <a:endParaRPr lang="en-US" sz="3600" dirty="0" smtClean="0">
              <a:solidFill>
                <a:srgbClr val="FFC000"/>
              </a:solidFill>
            </a:endParaRPr>
          </a:p>
          <a:p>
            <a:pPr marL="0" indent="0" algn="ctr">
              <a:buNone/>
            </a:pPr>
            <a:r>
              <a:rPr lang="en-US" sz="3200" dirty="0" smtClean="0">
                <a:solidFill>
                  <a:srgbClr val="FFC000"/>
                </a:solidFill>
              </a:rPr>
              <a:t>GUARDIANSHIP IS THE NUCLEAR OPTION</a:t>
            </a:r>
            <a:endParaRPr lang="en-US" sz="3200" dirty="0">
              <a:solidFill>
                <a:srgbClr val="FFC000"/>
              </a:solidFill>
            </a:endParaRPr>
          </a:p>
          <a:p>
            <a:pPr marL="0" indent="0" algn="ctr">
              <a:buNone/>
            </a:pPr>
            <a:endParaRPr lang="en-US" sz="3600" dirty="0" smtClean="0">
              <a:solidFill>
                <a:srgbClr val="FFC000"/>
              </a:solidFill>
            </a:endParaRPr>
          </a:p>
          <a:p>
            <a:pPr marL="0" indent="0" algn="ctr">
              <a:buNone/>
            </a:pPr>
            <a:r>
              <a:rPr lang="en-US" sz="3200" dirty="0" smtClean="0">
                <a:solidFill>
                  <a:srgbClr val="FFC000"/>
                </a:solidFill>
              </a:rPr>
              <a:t>THE LAW IS A BLUNT INSTRUMENT</a:t>
            </a:r>
            <a:endParaRPr lang="en-US" sz="3200" dirty="0">
              <a:solidFill>
                <a:srgbClr val="FFC000"/>
              </a:solidFill>
            </a:endParaRPr>
          </a:p>
        </p:txBody>
      </p:sp>
      <p:sp>
        <p:nvSpPr>
          <p:cNvPr id="4" name="TextBox 3"/>
          <p:cNvSpPr txBox="1"/>
          <p:nvPr/>
        </p:nvSpPr>
        <p:spPr>
          <a:xfrm>
            <a:off x="1676400" y="533400"/>
            <a:ext cx="5791200" cy="584775"/>
          </a:xfrm>
          <a:prstGeom prst="rect">
            <a:avLst/>
          </a:prstGeom>
          <a:noFill/>
        </p:spPr>
        <p:txBody>
          <a:bodyPr wrap="square" rtlCol="0">
            <a:spAutoFit/>
          </a:bodyPr>
          <a:lstStyle/>
          <a:p>
            <a:pPr algn="ctr"/>
            <a:r>
              <a:rPr lang="en-US" sz="3200" b="1" u="sng" dirty="0" smtClean="0">
                <a:solidFill>
                  <a:srgbClr val="FFFF00"/>
                </a:solidFill>
                <a:latin typeface="Castellar" panose="020A0402060406010301" pitchFamily="18" charset="0"/>
              </a:rPr>
              <a:t>Truisms</a:t>
            </a:r>
            <a:r>
              <a:rPr lang="en-US" sz="3200" b="1" u="sng" dirty="0" smtClean="0"/>
              <a:t> </a:t>
            </a:r>
            <a:r>
              <a:rPr lang="en-US" dirty="0" smtClean="0"/>
              <a:t> </a:t>
            </a:r>
            <a:endParaRPr lang="en-US" dirty="0"/>
          </a:p>
        </p:txBody>
      </p:sp>
    </p:spTree>
    <p:extLst>
      <p:ext uri="{BB962C8B-B14F-4D97-AF65-F5344CB8AC3E}">
        <p14:creationId xmlns:p14="http://schemas.microsoft.com/office/powerpoint/2010/main" val="1575731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325562"/>
          </a:xfrm>
        </p:spPr>
        <p:txBody>
          <a:bodyPr>
            <a:normAutofit/>
          </a:bodyPr>
          <a:lstStyle/>
          <a:p>
            <a:r>
              <a:rPr lang="en-US" sz="3200" dirty="0"/>
              <a:t>LEGAL PROCESS </a:t>
            </a:r>
            <a:r>
              <a:rPr lang="en-US" sz="3200" dirty="0" smtClean="0"/>
              <a:t>- continued</a:t>
            </a:r>
            <a:br>
              <a:rPr lang="en-US" sz="3200" dirty="0" smtClean="0"/>
            </a:br>
            <a:r>
              <a:rPr lang="en-US" sz="3200" dirty="0" smtClean="0"/>
              <a:t>What Should the Court Consider</a:t>
            </a:r>
            <a:endParaRPr lang="en-US" sz="3200" dirty="0"/>
          </a:p>
        </p:txBody>
      </p:sp>
      <p:sp>
        <p:nvSpPr>
          <p:cNvPr id="3" name="Content Placeholder 2"/>
          <p:cNvSpPr>
            <a:spLocks noGrp="1"/>
          </p:cNvSpPr>
          <p:nvPr>
            <p:ph sz="quarter" idx="1"/>
          </p:nvPr>
        </p:nvSpPr>
        <p:spPr>
          <a:xfrm>
            <a:off x="914400" y="1981200"/>
            <a:ext cx="7772400" cy="3962400"/>
          </a:xfrm>
        </p:spPr>
        <p:txBody>
          <a:bodyPr>
            <a:normAutofit lnSpcReduction="10000"/>
          </a:bodyPr>
          <a:lstStyle/>
          <a:p>
            <a:pPr marL="0" lvl="0" indent="0">
              <a:buNone/>
            </a:pPr>
            <a:r>
              <a:rPr lang="en-US" dirty="0" smtClean="0"/>
              <a:t>The Code requires the court to consider:</a:t>
            </a:r>
          </a:p>
          <a:p>
            <a:pPr lvl="0"/>
            <a:r>
              <a:rPr lang="en-US" dirty="0" smtClean="0"/>
              <a:t>The </a:t>
            </a:r>
            <a:r>
              <a:rPr lang="en-US" dirty="0"/>
              <a:t>person’s </a:t>
            </a:r>
            <a:r>
              <a:rPr lang="en-US" dirty="0" smtClean="0"/>
              <a:t>limitations;</a:t>
            </a:r>
            <a:endParaRPr lang="en-US" dirty="0"/>
          </a:p>
          <a:p>
            <a:pPr lvl="0"/>
            <a:r>
              <a:rPr lang="en-US" dirty="0"/>
              <a:t>Whether </a:t>
            </a:r>
            <a:r>
              <a:rPr lang="en-US" dirty="0" smtClean="0"/>
              <a:t>the person’s needs can be met through </a:t>
            </a:r>
            <a:r>
              <a:rPr lang="en-US" dirty="0"/>
              <a:t>less restrictive </a:t>
            </a:r>
            <a:r>
              <a:rPr lang="en-US" dirty="0" smtClean="0"/>
              <a:t>alternatives;</a:t>
            </a:r>
            <a:endParaRPr lang="en-US" dirty="0"/>
          </a:p>
          <a:p>
            <a:pPr lvl="0"/>
            <a:r>
              <a:rPr lang="en-US" dirty="0"/>
              <a:t>How the person might best develop maximum self-reliance and </a:t>
            </a:r>
            <a:r>
              <a:rPr lang="en-US" dirty="0" smtClean="0"/>
              <a:t>independence;</a:t>
            </a:r>
            <a:endParaRPr lang="en-US" dirty="0"/>
          </a:p>
          <a:p>
            <a:pPr lvl="0"/>
            <a:r>
              <a:rPr lang="en-US" dirty="0"/>
              <a:t>The need to use guardianship/conservatorship to protect the person from abuse, neglect, or </a:t>
            </a:r>
            <a:r>
              <a:rPr lang="en-US" dirty="0" smtClean="0"/>
              <a:t>exploitation; and</a:t>
            </a:r>
            <a:endParaRPr lang="en-US" dirty="0"/>
          </a:p>
          <a:p>
            <a:pPr lvl="0"/>
            <a:r>
              <a:rPr lang="en-US" dirty="0"/>
              <a:t>The suitability of the proposed </a:t>
            </a:r>
            <a:r>
              <a:rPr lang="en-US" dirty="0" smtClean="0"/>
              <a:t>G/C.</a:t>
            </a:r>
            <a:endParaRPr lang="en-US" dirty="0"/>
          </a:p>
          <a:p>
            <a:endParaRPr lang="en-US" dirty="0"/>
          </a:p>
        </p:txBody>
      </p:sp>
    </p:spTree>
    <p:extLst>
      <p:ext uri="{BB962C8B-B14F-4D97-AF65-F5344CB8AC3E}">
        <p14:creationId xmlns:p14="http://schemas.microsoft.com/office/powerpoint/2010/main" val="965275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524000"/>
          </a:xfrm>
        </p:spPr>
        <p:txBody>
          <a:bodyPr>
            <a:normAutofit/>
          </a:bodyPr>
          <a:lstStyle/>
          <a:p>
            <a:r>
              <a:rPr lang="en-US" sz="3200" dirty="0"/>
              <a:t>LEGAL PROCESS </a:t>
            </a:r>
            <a:r>
              <a:rPr lang="en-US" sz="3200" dirty="0" smtClean="0"/>
              <a:t>- continued</a:t>
            </a:r>
            <a:br>
              <a:rPr lang="en-US" sz="3200" dirty="0" smtClean="0"/>
            </a:br>
            <a:r>
              <a:rPr lang="en-US" sz="3200" dirty="0" smtClean="0"/>
              <a:t>Power of </a:t>
            </a:r>
            <a:r>
              <a:rPr lang="en-US" sz="3200" dirty="0"/>
              <a:t>G/C </a:t>
            </a:r>
            <a:r>
              <a:rPr lang="en-US" sz="3200" dirty="0" smtClean="0"/>
              <a:t>is Defined by the Court</a:t>
            </a:r>
            <a:endParaRPr lang="en-US" sz="3200" dirty="0"/>
          </a:p>
        </p:txBody>
      </p:sp>
      <p:sp>
        <p:nvSpPr>
          <p:cNvPr id="3" name="Content Placeholder 2"/>
          <p:cNvSpPr>
            <a:spLocks noGrp="1"/>
          </p:cNvSpPr>
          <p:nvPr>
            <p:ph sz="quarter" idx="1"/>
          </p:nvPr>
        </p:nvSpPr>
        <p:spPr>
          <a:xfrm>
            <a:off x="914400" y="1828800"/>
            <a:ext cx="7772400" cy="4191000"/>
          </a:xfrm>
        </p:spPr>
        <p:txBody>
          <a:bodyPr/>
          <a:lstStyle/>
          <a:p>
            <a:pPr marL="0" lvl="0" indent="0">
              <a:buNone/>
            </a:pPr>
            <a:endParaRPr lang="en-US" dirty="0" smtClean="0"/>
          </a:p>
          <a:p>
            <a:pPr marL="0" lvl="0" indent="0">
              <a:buNone/>
            </a:pPr>
            <a:r>
              <a:rPr lang="en-US" dirty="0" smtClean="0"/>
              <a:t>The </a:t>
            </a:r>
            <a:r>
              <a:rPr lang="en-US" dirty="0"/>
              <a:t>court defines the powers and duties of the G/C. </a:t>
            </a:r>
            <a:endParaRPr lang="en-US" dirty="0" smtClean="0"/>
          </a:p>
          <a:p>
            <a:pPr marL="0" lvl="0" indent="0">
              <a:buNone/>
            </a:pPr>
            <a:endParaRPr lang="en-US" dirty="0"/>
          </a:p>
          <a:p>
            <a:pPr marL="0" lvl="0" indent="0">
              <a:buNone/>
            </a:pPr>
            <a:r>
              <a:rPr lang="en-US" dirty="0"/>
              <a:t>The powers may be limited in scope and time</a:t>
            </a:r>
            <a:r>
              <a:rPr lang="en-US" dirty="0" smtClean="0"/>
              <a:t>.</a:t>
            </a:r>
          </a:p>
          <a:p>
            <a:pPr marL="0" lvl="0" indent="0">
              <a:buNone/>
            </a:pPr>
            <a:endParaRPr lang="en-US" dirty="0"/>
          </a:p>
          <a:p>
            <a:pPr marL="0" lvl="0" indent="0">
              <a:buNone/>
            </a:pPr>
            <a:r>
              <a:rPr lang="en-US" dirty="0"/>
              <a:t>The powers should be designed to permit the incapacitated person to care for himself and manage her property to the extent of his/her ability.</a:t>
            </a:r>
          </a:p>
          <a:p>
            <a:pPr marL="0" indent="0">
              <a:buNone/>
            </a:pPr>
            <a:endParaRPr lang="en-US" dirty="0"/>
          </a:p>
          <a:p>
            <a:endParaRPr lang="en-US" dirty="0"/>
          </a:p>
        </p:txBody>
      </p:sp>
    </p:spTree>
    <p:extLst>
      <p:ext uri="{BB962C8B-B14F-4D97-AF65-F5344CB8AC3E}">
        <p14:creationId xmlns:p14="http://schemas.microsoft.com/office/powerpoint/2010/main" val="1118412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LEGAL PROCESS</a:t>
            </a:r>
            <a:br>
              <a:rPr lang="en-US" sz="3200" dirty="0" smtClean="0"/>
            </a:br>
            <a:r>
              <a:rPr lang="en-US" sz="3200" dirty="0" smtClean="0"/>
              <a:t>Everything can be Changed </a:t>
            </a:r>
            <a:endParaRPr lang="en-US" sz="3200" dirty="0"/>
          </a:p>
        </p:txBody>
      </p:sp>
      <p:sp>
        <p:nvSpPr>
          <p:cNvPr id="3" name="Content Placeholder 2"/>
          <p:cNvSpPr>
            <a:spLocks noGrp="1"/>
          </p:cNvSpPr>
          <p:nvPr>
            <p:ph sz="quarter" idx="1"/>
          </p:nvPr>
        </p:nvSpPr>
        <p:spPr>
          <a:xfrm>
            <a:off x="914400" y="1828800"/>
            <a:ext cx="7772400" cy="4191000"/>
          </a:xfrm>
        </p:spPr>
        <p:txBody>
          <a:bodyPr>
            <a:normAutofit/>
          </a:bodyPr>
          <a:lstStyle/>
          <a:p>
            <a:pPr marL="0" lvl="0" indent="0">
              <a:buNone/>
            </a:pPr>
            <a:r>
              <a:rPr lang="en-US" sz="2800" dirty="0" smtClean="0"/>
              <a:t>In a subsequent court proceeding:</a:t>
            </a:r>
          </a:p>
          <a:p>
            <a:pPr lvl="0"/>
            <a:r>
              <a:rPr lang="en-US" sz="2800" dirty="0" smtClean="0"/>
              <a:t>Powers </a:t>
            </a:r>
            <a:r>
              <a:rPr lang="en-US" sz="2800" dirty="0"/>
              <a:t>of G/C can be </a:t>
            </a:r>
            <a:r>
              <a:rPr lang="en-US" sz="2800" dirty="0" smtClean="0"/>
              <a:t>modified;</a:t>
            </a:r>
            <a:endParaRPr lang="en-US" sz="2800" dirty="0"/>
          </a:p>
          <a:p>
            <a:pPr lvl="0"/>
            <a:r>
              <a:rPr lang="en-US" sz="2800" dirty="0"/>
              <a:t>Person serving as the G/C can be </a:t>
            </a:r>
            <a:r>
              <a:rPr lang="en-US" sz="2800" dirty="0" smtClean="0"/>
              <a:t>changed;</a:t>
            </a:r>
            <a:endParaRPr lang="en-US" sz="2800" dirty="0"/>
          </a:p>
          <a:p>
            <a:pPr lvl="0"/>
            <a:r>
              <a:rPr lang="en-US" sz="2800" dirty="0"/>
              <a:t>Person may be restored to </a:t>
            </a:r>
            <a:r>
              <a:rPr lang="en-US" sz="2800" dirty="0" smtClean="0"/>
              <a:t>capacity.</a:t>
            </a:r>
            <a:endParaRPr lang="en-US" sz="2800" dirty="0"/>
          </a:p>
          <a:p>
            <a:endParaRPr lang="en-US" sz="2800" dirty="0"/>
          </a:p>
        </p:txBody>
      </p:sp>
    </p:spTree>
    <p:extLst>
      <p:ext uri="{BB962C8B-B14F-4D97-AF65-F5344CB8AC3E}">
        <p14:creationId xmlns:p14="http://schemas.microsoft.com/office/powerpoint/2010/main" val="1673540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ADDITIONAL PROTECTIONS </a:t>
            </a:r>
            <a:r>
              <a:rPr lang="en-US" sz="3200" dirty="0" smtClean="0"/>
              <a:t>IF A </a:t>
            </a:r>
            <a:r>
              <a:rPr lang="en-US" sz="3200" b="1" u="sng" dirty="0" smtClean="0"/>
              <a:t>PUBLIC</a:t>
            </a:r>
            <a:r>
              <a:rPr lang="en-US" sz="3200" dirty="0" smtClean="0"/>
              <a:t>  </a:t>
            </a:r>
            <a:r>
              <a:rPr lang="en-US" sz="3200" dirty="0"/>
              <a:t>G/C IS </a:t>
            </a:r>
            <a:r>
              <a:rPr lang="en-US" sz="3200" dirty="0" smtClean="0"/>
              <a:t>INVOLVED</a:t>
            </a:r>
            <a:endParaRPr lang="en-US" sz="3200" dirty="0"/>
          </a:p>
        </p:txBody>
      </p:sp>
      <p:sp>
        <p:nvSpPr>
          <p:cNvPr id="3" name="Content Placeholder 2"/>
          <p:cNvSpPr>
            <a:spLocks noGrp="1"/>
          </p:cNvSpPr>
          <p:nvPr>
            <p:ph sz="quarter" idx="1"/>
          </p:nvPr>
        </p:nvSpPr>
        <p:spPr>
          <a:xfrm>
            <a:off x="914400" y="1676400"/>
            <a:ext cx="7772400" cy="4343400"/>
          </a:xfrm>
        </p:spPr>
        <p:txBody>
          <a:bodyPr>
            <a:normAutofit fontScale="92500"/>
          </a:bodyPr>
          <a:lstStyle/>
          <a:p>
            <a:pPr marL="0" indent="0">
              <a:buNone/>
            </a:pPr>
            <a:r>
              <a:rPr lang="en-US" dirty="0"/>
              <a:t>Before agreeing to serve as a </a:t>
            </a:r>
            <a:r>
              <a:rPr lang="en-US" dirty="0" smtClean="0"/>
              <a:t>G/C </a:t>
            </a:r>
            <a:r>
              <a:rPr lang="en-US" dirty="0"/>
              <a:t>the </a:t>
            </a:r>
            <a:r>
              <a:rPr lang="en-US" dirty="0" smtClean="0"/>
              <a:t>PGP is </a:t>
            </a:r>
            <a:r>
              <a:rPr lang="en-US" dirty="0"/>
              <a:t>required to consider whether</a:t>
            </a:r>
          </a:p>
          <a:p>
            <a:pPr lvl="0"/>
            <a:r>
              <a:rPr lang="en-US" dirty="0"/>
              <a:t>The </a:t>
            </a:r>
            <a:r>
              <a:rPr lang="en-US" dirty="0" smtClean="0"/>
              <a:t>appointment </a:t>
            </a:r>
            <a:r>
              <a:rPr lang="en-US" dirty="0"/>
              <a:t>of a G/C is appropriate, and </a:t>
            </a:r>
          </a:p>
          <a:p>
            <a:pPr lvl="0"/>
            <a:r>
              <a:rPr lang="en-US" dirty="0"/>
              <a:t>Is the least restrictive alternative available to assist the person.</a:t>
            </a:r>
          </a:p>
          <a:p>
            <a:pPr marL="0" indent="0">
              <a:buNone/>
            </a:pPr>
            <a:r>
              <a:rPr lang="en-US" dirty="0"/>
              <a:t> </a:t>
            </a:r>
          </a:p>
          <a:p>
            <a:pPr marL="0" indent="0">
              <a:buNone/>
            </a:pPr>
            <a:r>
              <a:rPr lang="en-US" dirty="0" smtClean="0"/>
              <a:t>The PGP should recommend </a:t>
            </a:r>
            <a:r>
              <a:rPr lang="en-US" dirty="0"/>
              <a:t>to the court appropriate limitations on the power of the G/C.</a:t>
            </a:r>
          </a:p>
          <a:p>
            <a:pPr marL="0" indent="0">
              <a:buNone/>
            </a:pPr>
            <a:r>
              <a:rPr lang="en-US" dirty="0"/>
              <a:t> </a:t>
            </a:r>
          </a:p>
          <a:p>
            <a:pPr marL="0" indent="0">
              <a:buNone/>
            </a:pPr>
            <a:r>
              <a:rPr lang="en-US" dirty="0" smtClean="0"/>
              <a:t>The PGP reviews </a:t>
            </a:r>
            <a:r>
              <a:rPr lang="en-US" dirty="0"/>
              <a:t>all public G/</a:t>
            </a:r>
            <a:r>
              <a:rPr lang="en-US" dirty="0" err="1"/>
              <a:t>Cships</a:t>
            </a:r>
            <a:r>
              <a:rPr lang="en-US" dirty="0"/>
              <a:t> annually to ensure that the appointment continues to be appropriate.</a:t>
            </a:r>
          </a:p>
          <a:p>
            <a:endParaRPr lang="en-US" dirty="0"/>
          </a:p>
        </p:txBody>
      </p:sp>
    </p:spTree>
    <p:extLst>
      <p:ext uri="{BB962C8B-B14F-4D97-AF65-F5344CB8AC3E}">
        <p14:creationId xmlns:p14="http://schemas.microsoft.com/office/powerpoint/2010/main" val="62529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Conservatorship</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Conservators appointed to manage an incapacitated person's money and financial assets. </a:t>
            </a:r>
          </a:p>
          <a:p>
            <a:r>
              <a:rPr lang="en-US" dirty="0" smtClean="0"/>
              <a:t>Generally, not appointed when a public guardian is appointed, because the incapacitated person is indigent.</a:t>
            </a:r>
          </a:p>
          <a:p>
            <a:r>
              <a:rPr lang="en-US" dirty="0" smtClean="0"/>
              <a:t>The work of conservators receives close oversight by the local Commissioner of Accounts who is an attorney and an officer of the court.</a:t>
            </a:r>
          </a:p>
          <a:p>
            <a:r>
              <a:rPr lang="en-US" dirty="0" smtClean="0"/>
              <a:t>Conservators must file an initial inventory of income and assets with the COA and annual reports of income and expenditures, which are line item entries of all income and all expenditures (with receipts).</a:t>
            </a:r>
          </a:p>
          <a:p>
            <a:r>
              <a:rPr lang="en-US" dirty="0" smtClean="0"/>
              <a:t>Certain large transactions (e.g., disposition of real property) must be approved by the COA and sometimes by the court.</a:t>
            </a:r>
          </a:p>
          <a:p>
            <a:endParaRPr lang="en-US" dirty="0"/>
          </a:p>
        </p:txBody>
      </p:sp>
    </p:spTree>
    <p:extLst>
      <p:ext uri="{BB962C8B-B14F-4D97-AF65-F5344CB8AC3E}">
        <p14:creationId xmlns:p14="http://schemas.microsoft.com/office/powerpoint/2010/main" val="3916422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r>
              <a:rPr lang="en-US" sz="3200" dirty="0" smtClean="0"/>
              <a:t>Summary</a:t>
            </a:r>
            <a:endParaRPr lang="en-US" sz="3200" dirty="0"/>
          </a:p>
        </p:txBody>
      </p:sp>
      <p:sp>
        <p:nvSpPr>
          <p:cNvPr id="3" name="Content Placeholder 2"/>
          <p:cNvSpPr>
            <a:spLocks noGrp="1"/>
          </p:cNvSpPr>
          <p:nvPr>
            <p:ph sz="quarter" idx="1"/>
          </p:nvPr>
        </p:nvSpPr>
        <p:spPr>
          <a:xfrm>
            <a:off x="914400" y="1524000"/>
            <a:ext cx="7772400" cy="4419600"/>
          </a:xfrm>
        </p:spPr>
        <p:txBody>
          <a:bodyPr>
            <a:normAutofit fontScale="70000" lnSpcReduction="20000"/>
          </a:bodyPr>
          <a:lstStyle/>
          <a:p>
            <a:pPr marL="0" indent="0">
              <a:buNone/>
            </a:pPr>
            <a:r>
              <a:rPr lang="en-US" sz="2900" dirty="0"/>
              <a:t>There are differences between private and public guardians.</a:t>
            </a:r>
          </a:p>
          <a:p>
            <a:r>
              <a:rPr lang="en-US" sz="2900" dirty="0" smtClean="0"/>
              <a:t>Public guardians are regulated by the state. Private </a:t>
            </a:r>
            <a:r>
              <a:rPr lang="en-US" sz="2900" dirty="0"/>
              <a:t>guardians are </a:t>
            </a:r>
            <a:r>
              <a:rPr lang="en-US" sz="2900" dirty="0" smtClean="0"/>
              <a:t>not.</a:t>
            </a:r>
            <a:endParaRPr lang="en-US" sz="2900" dirty="0"/>
          </a:p>
          <a:p>
            <a:r>
              <a:rPr lang="en-US" sz="2900" dirty="0"/>
              <a:t>The performance standards mandated by the state for public guardians do not apply to private guardians.</a:t>
            </a:r>
          </a:p>
          <a:p>
            <a:pPr marL="274320" lvl="1" indent="0">
              <a:buNone/>
            </a:pPr>
            <a:endParaRPr lang="en-US" sz="2900" dirty="0"/>
          </a:p>
          <a:p>
            <a:pPr marL="0" indent="0">
              <a:buNone/>
            </a:pPr>
            <a:r>
              <a:rPr lang="en-US" sz="2900" dirty="0"/>
              <a:t>The protections provided by Virginia law </a:t>
            </a:r>
            <a:r>
              <a:rPr lang="en-US" sz="2900" dirty="0" smtClean="0"/>
              <a:t>are:</a:t>
            </a:r>
            <a:endParaRPr lang="en-US" sz="2900" dirty="0"/>
          </a:p>
          <a:p>
            <a:pPr lvl="1"/>
            <a:r>
              <a:rPr lang="en-US" sz="2600" dirty="0"/>
              <a:t>Court process (adversarial proceeding in which evidence is presented)</a:t>
            </a:r>
          </a:p>
          <a:p>
            <a:pPr lvl="1"/>
            <a:r>
              <a:rPr lang="en-US" sz="2600" dirty="0"/>
              <a:t>Notice to person</a:t>
            </a:r>
          </a:p>
          <a:p>
            <a:pPr lvl="1"/>
            <a:r>
              <a:rPr lang="en-US" sz="2600" dirty="0"/>
              <a:t>Notice to family</a:t>
            </a:r>
          </a:p>
          <a:p>
            <a:pPr lvl="1"/>
            <a:r>
              <a:rPr lang="en-US" sz="2600" dirty="0"/>
              <a:t>GAL</a:t>
            </a:r>
          </a:p>
          <a:p>
            <a:pPr lvl="1"/>
            <a:r>
              <a:rPr lang="en-US" sz="2600" dirty="0"/>
              <a:t>Second attorney</a:t>
            </a:r>
          </a:p>
          <a:p>
            <a:pPr lvl="1"/>
            <a:r>
              <a:rPr lang="en-US" sz="2600" dirty="0"/>
              <a:t>Right to jury trial</a:t>
            </a:r>
          </a:p>
          <a:p>
            <a:pPr lvl="1"/>
            <a:r>
              <a:rPr lang="en-US" sz="2600" dirty="0"/>
              <a:t>Court consideration of individual needs and circumstances</a:t>
            </a:r>
          </a:p>
          <a:p>
            <a:pPr lvl="1"/>
            <a:r>
              <a:rPr lang="en-US" sz="2600" dirty="0"/>
              <a:t>Limitations on the G/C powers</a:t>
            </a:r>
          </a:p>
          <a:p>
            <a:pPr lvl="1"/>
            <a:r>
              <a:rPr lang="en-US" sz="2600" dirty="0"/>
              <a:t>Orders may be changed.</a:t>
            </a:r>
          </a:p>
          <a:p>
            <a:endParaRPr lang="en-US" dirty="0"/>
          </a:p>
        </p:txBody>
      </p:sp>
    </p:spTree>
    <p:extLst>
      <p:ext uri="{BB962C8B-B14F-4D97-AF65-F5344CB8AC3E}">
        <p14:creationId xmlns:p14="http://schemas.microsoft.com/office/powerpoint/2010/main" val="127473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normAutofit/>
          </a:bodyPr>
          <a:lstStyle/>
          <a:p>
            <a:r>
              <a:rPr lang="en-US" sz="3200" dirty="0" smtClean="0"/>
              <a:t>Remember</a:t>
            </a:r>
            <a:endParaRPr lang="en-US" sz="3200" dirty="0"/>
          </a:p>
        </p:txBody>
      </p:sp>
      <p:sp>
        <p:nvSpPr>
          <p:cNvPr id="3" name="Content Placeholder 2"/>
          <p:cNvSpPr>
            <a:spLocks noGrp="1"/>
          </p:cNvSpPr>
          <p:nvPr>
            <p:ph sz="quarter" idx="1"/>
          </p:nvPr>
        </p:nvSpPr>
        <p:spPr>
          <a:xfrm>
            <a:off x="609600" y="1295400"/>
            <a:ext cx="8153400" cy="4724400"/>
          </a:xfrm>
        </p:spPr>
        <p:txBody>
          <a:bodyPr>
            <a:normAutofit/>
          </a:bodyPr>
          <a:lstStyle/>
          <a:p>
            <a:pPr marL="0" indent="0">
              <a:buNone/>
            </a:pPr>
            <a:r>
              <a:rPr lang="en-US" sz="2000" dirty="0" smtClean="0"/>
              <a:t>The purpose is not to deprive people of autonomy but to designate a person who will be legally responsible and accountable for acting to protect a person who is incapacitated and lacks the understanding needed to care for themselves.</a:t>
            </a:r>
            <a:endParaRPr lang="en-US" sz="900" dirty="0" smtClean="0"/>
          </a:p>
          <a:p>
            <a:pPr marL="0" indent="0" algn="ctr">
              <a:buNone/>
            </a:pPr>
            <a:endParaRPr lang="en-US" sz="900" dirty="0" smtClean="0"/>
          </a:p>
          <a:p>
            <a:pPr marL="0" indent="0" algn="ctr">
              <a:buNone/>
            </a:pPr>
            <a:r>
              <a:rPr lang="en-US" sz="3600" b="1" dirty="0" smtClean="0">
                <a:solidFill>
                  <a:srgbClr val="FFC000"/>
                </a:solidFill>
              </a:rPr>
              <a:t>BUT</a:t>
            </a:r>
            <a:endParaRPr lang="en-US" sz="900" b="1" dirty="0" smtClean="0">
              <a:solidFill>
                <a:srgbClr val="FFC000"/>
              </a:solidFill>
            </a:endParaRPr>
          </a:p>
          <a:p>
            <a:pPr marL="0" indent="0">
              <a:buNone/>
            </a:pPr>
            <a:endParaRPr lang="en-US" sz="900" dirty="0"/>
          </a:p>
          <a:p>
            <a:r>
              <a:rPr lang="en-US" sz="1800" dirty="0"/>
              <a:t>Guardianship is a serious deprivation of an </a:t>
            </a:r>
            <a:r>
              <a:rPr lang="en-US" sz="1800" dirty="0" smtClean="0"/>
              <a:t>adult’s rights.</a:t>
            </a:r>
            <a:endParaRPr lang="en-US" sz="1800" dirty="0"/>
          </a:p>
          <a:p>
            <a:r>
              <a:rPr lang="en-US" sz="1800" dirty="0"/>
              <a:t>Makes the person equivalent to a child in the eyes of the law.</a:t>
            </a:r>
          </a:p>
          <a:p>
            <a:r>
              <a:rPr lang="en-US" sz="1800" dirty="0"/>
              <a:t>Guardians and conservators have tremendous power over the life of the incapacitated person.</a:t>
            </a:r>
          </a:p>
          <a:p>
            <a:pPr marL="0" indent="0" algn="ctr">
              <a:buNone/>
            </a:pPr>
            <a:r>
              <a:rPr lang="en-US" sz="2000" b="1" dirty="0">
                <a:solidFill>
                  <a:srgbClr val="FFC000"/>
                </a:solidFill>
              </a:rPr>
              <a:t>GUARDIANSHIP SHOULD BE THE NUCLEAR OPTION. Use less restrictive alternatives if possible.</a:t>
            </a:r>
          </a:p>
          <a:p>
            <a:r>
              <a:rPr lang="en-US" sz="1800" dirty="0"/>
              <a:t>Courts cannot manage the </a:t>
            </a:r>
            <a:r>
              <a:rPr lang="en-US" sz="1800" dirty="0" smtClean="0"/>
              <a:t>all details </a:t>
            </a:r>
            <a:r>
              <a:rPr lang="en-US" sz="1800" dirty="0"/>
              <a:t>of the life of every person under guardianship.  </a:t>
            </a:r>
            <a:endParaRPr lang="en-US" sz="1800" dirty="0" smtClean="0"/>
          </a:p>
          <a:p>
            <a:pPr marL="0" indent="0" algn="ctr">
              <a:buNone/>
            </a:pPr>
            <a:r>
              <a:rPr lang="en-US" sz="2000" b="1" dirty="0" smtClean="0">
                <a:solidFill>
                  <a:srgbClr val="FFC000"/>
                </a:solidFill>
              </a:rPr>
              <a:t>THE </a:t>
            </a:r>
            <a:r>
              <a:rPr lang="en-US" sz="2000" b="1" dirty="0">
                <a:solidFill>
                  <a:srgbClr val="FFC000"/>
                </a:solidFill>
              </a:rPr>
              <a:t>LAW IS A BLUNT </a:t>
            </a:r>
            <a:r>
              <a:rPr lang="en-US" sz="2000" b="1" dirty="0" smtClean="0">
                <a:solidFill>
                  <a:srgbClr val="FFC000"/>
                </a:solidFill>
              </a:rPr>
              <a:t>INSTRUMENT.</a:t>
            </a:r>
            <a:endParaRPr lang="en-US" sz="2000" b="1" dirty="0">
              <a:solidFill>
                <a:srgbClr val="FFC000"/>
              </a:solidFill>
            </a:endParaRPr>
          </a:p>
          <a:p>
            <a:pPr lvl="1"/>
            <a:endParaRPr lang="en-US" sz="2900" dirty="0" smtClean="0"/>
          </a:p>
          <a:p>
            <a:endParaRPr lang="en-US" sz="2900" dirty="0" smtClean="0"/>
          </a:p>
          <a:p>
            <a:endParaRPr lang="en-US" dirty="0"/>
          </a:p>
        </p:txBody>
      </p:sp>
    </p:spTree>
    <p:extLst>
      <p:ext uri="{BB962C8B-B14F-4D97-AF65-F5344CB8AC3E}">
        <p14:creationId xmlns:p14="http://schemas.microsoft.com/office/powerpoint/2010/main" val="13801257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990600"/>
            <a:ext cx="8001000" cy="4343400"/>
          </a:xfrm>
        </p:spPr>
        <p:txBody>
          <a:bodyPr>
            <a:normAutofit fontScale="85000" lnSpcReduction="10000"/>
          </a:bodyPr>
          <a:lstStyle/>
          <a:p>
            <a:pPr marL="0" indent="0">
              <a:buNone/>
            </a:pPr>
            <a:r>
              <a:rPr lang="en-US" sz="3200" dirty="0" smtClean="0"/>
              <a:t>Virginia Public </a:t>
            </a:r>
            <a:r>
              <a:rPr lang="en-US" sz="3200" dirty="0"/>
              <a:t>Guardian and Conservator </a:t>
            </a:r>
            <a:r>
              <a:rPr lang="en-US" sz="3200" dirty="0" smtClean="0"/>
              <a:t>Program</a:t>
            </a:r>
          </a:p>
          <a:p>
            <a:pPr marL="274320" lvl="1" indent="0">
              <a:buNone/>
            </a:pPr>
            <a:r>
              <a:rPr lang="en-US" sz="1900" dirty="0"/>
              <a:t>Virginia Department for Aging and Rehabilitative Services</a:t>
            </a:r>
          </a:p>
          <a:p>
            <a:pPr marL="274320" lvl="1" indent="0">
              <a:buNone/>
            </a:pPr>
            <a:r>
              <a:rPr lang="en-US" sz="1900" dirty="0"/>
              <a:t>1610 Forest Ave., Suite 100, Henrico, VA  23229</a:t>
            </a:r>
          </a:p>
          <a:p>
            <a:pPr marL="274320" lvl="1" indent="0">
              <a:buNone/>
            </a:pPr>
            <a:r>
              <a:rPr lang="en-US" sz="1900" dirty="0" smtClean="0"/>
              <a:t>Patti G. Meire, Coordinator</a:t>
            </a:r>
          </a:p>
          <a:p>
            <a:pPr marL="274320" lvl="1" indent="0">
              <a:buNone/>
            </a:pPr>
            <a:r>
              <a:rPr lang="en-US" sz="1900" dirty="0" smtClean="0"/>
              <a:t>804 -588-3989 </a:t>
            </a:r>
            <a:r>
              <a:rPr lang="en-US" sz="1900" b="1" dirty="0" smtClean="0">
                <a:hlinkClick r:id="rId2"/>
              </a:rPr>
              <a:t>/patti.meire@dars.virginia.gov</a:t>
            </a:r>
            <a:endParaRPr lang="en-US" sz="1900" b="1" dirty="0" smtClean="0"/>
          </a:p>
          <a:p>
            <a:pPr marL="274320" lvl="1" indent="0">
              <a:buNone/>
            </a:pPr>
            <a:r>
              <a:rPr lang="en-US" sz="1900" dirty="0" smtClean="0"/>
              <a:t>Betty Vines, Program Specialist</a:t>
            </a:r>
          </a:p>
          <a:p>
            <a:pPr marL="274320" lvl="1" indent="0">
              <a:buNone/>
            </a:pPr>
            <a:r>
              <a:rPr lang="en-US" sz="1900" dirty="0" smtClean="0"/>
              <a:t>804-662-9323 </a:t>
            </a:r>
            <a:r>
              <a:rPr lang="en-US" sz="1900" b="1" dirty="0" smtClean="0">
                <a:hlinkClick r:id="rId2"/>
              </a:rPr>
              <a:t>/</a:t>
            </a:r>
            <a:r>
              <a:rPr lang="en-US" sz="1900" b="1" dirty="0" err="1" smtClean="0">
                <a:hlinkClick r:id="rId2"/>
              </a:rPr>
              <a:t>betty.vines</a:t>
            </a:r>
            <a:r>
              <a:rPr lang="en-US" sz="1900" b="1" dirty="0" smtClean="0">
                <a:hlinkClick r:id="rId2"/>
              </a:rPr>
              <a:t> @dars.virginia.gov</a:t>
            </a:r>
            <a:endParaRPr lang="en-US" sz="1900" b="1" dirty="0"/>
          </a:p>
          <a:p>
            <a:pPr marL="274320" lvl="1" indent="0">
              <a:buNone/>
            </a:pPr>
            <a:endParaRPr lang="en-US" sz="1900" dirty="0" smtClean="0"/>
          </a:p>
          <a:p>
            <a:pPr marL="0" indent="0">
              <a:buNone/>
            </a:pPr>
            <a:r>
              <a:rPr lang="en-US" sz="2400" b="1" dirty="0" smtClean="0">
                <a:hlinkClick r:id="rId3"/>
              </a:rPr>
              <a:t>https</a:t>
            </a:r>
            <a:r>
              <a:rPr lang="en-US" sz="2400" b="1" dirty="0">
                <a:hlinkClick r:id="rId3"/>
              </a:rPr>
              <a:t>://</a:t>
            </a:r>
            <a:r>
              <a:rPr lang="en-US" sz="2400" b="1" dirty="0" smtClean="0">
                <a:hlinkClick r:id="rId3"/>
              </a:rPr>
              <a:t>www.vda.virginia.gov/publicguardianship.htm</a:t>
            </a:r>
            <a:endParaRPr lang="en-US" sz="2400" b="1" dirty="0" smtClean="0"/>
          </a:p>
          <a:p>
            <a:pPr marL="0" indent="0">
              <a:buNone/>
            </a:pPr>
            <a:endParaRPr lang="en-US" sz="2200" b="1" dirty="0"/>
          </a:p>
          <a:p>
            <a:pPr marL="0" indent="0">
              <a:buNone/>
            </a:pPr>
            <a:r>
              <a:rPr lang="en-US" sz="1900" b="1" dirty="0" smtClean="0"/>
              <a:t>Code and Regulations:</a:t>
            </a:r>
          </a:p>
          <a:p>
            <a:pPr marL="0" indent="0">
              <a:buNone/>
            </a:pPr>
            <a:r>
              <a:rPr lang="en-US" sz="1900" dirty="0" smtClean="0"/>
              <a:t>Guardianship of Incapacitated Persons, Va. Code Ann. </a:t>
            </a:r>
            <a:r>
              <a:rPr lang="en-US" sz="1900" smtClean="0"/>
              <a:t>Section 64.2-2000 </a:t>
            </a:r>
            <a:r>
              <a:rPr lang="en-US" sz="1900" dirty="0" smtClean="0"/>
              <a:t>(1950) </a:t>
            </a:r>
            <a:r>
              <a:rPr lang="en-US" sz="1900" i="1" dirty="0" smtClean="0"/>
              <a:t>et seq</a:t>
            </a:r>
            <a:r>
              <a:rPr lang="en-US" sz="1900" dirty="0" smtClean="0"/>
              <a:t>.</a:t>
            </a:r>
          </a:p>
          <a:p>
            <a:pPr marL="0" indent="0">
              <a:buNone/>
            </a:pPr>
            <a:r>
              <a:rPr lang="en-US" sz="1900" dirty="0" smtClean="0"/>
              <a:t>Virginia Public Guardian and Conservator Program, Va. Code Ann. Section 51.5-149 (1950) </a:t>
            </a:r>
            <a:r>
              <a:rPr lang="en-US" sz="1900" i="1" dirty="0" smtClean="0"/>
              <a:t>et seq.</a:t>
            </a:r>
          </a:p>
          <a:p>
            <a:pPr marL="0" indent="0">
              <a:buNone/>
            </a:pPr>
            <a:r>
              <a:rPr lang="en-US" sz="1900" dirty="0" smtClean="0"/>
              <a:t>Virginia Public Guardian and Conservator Program, 22 V.A.C. 30-70-10 </a:t>
            </a:r>
            <a:r>
              <a:rPr lang="en-US" sz="1900" i="1" dirty="0" smtClean="0"/>
              <a:t>et seq</a:t>
            </a:r>
            <a:r>
              <a:rPr lang="en-US" sz="1900" dirty="0" smtClean="0"/>
              <a:t>.</a:t>
            </a:r>
          </a:p>
          <a:p>
            <a:pPr marL="0" indent="0">
              <a:buNone/>
            </a:pPr>
            <a:endParaRPr lang="en-US" sz="1900" dirty="0" smtClean="0"/>
          </a:p>
          <a:p>
            <a:pPr marL="0" indent="0">
              <a:buNone/>
            </a:pPr>
            <a:endParaRPr lang="en-US" sz="2200" b="1" dirty="0" smtClean="0"/>
          </a:p>
          <a:p>
            <a:pPr marL="0" indent="0">
              <a:buNone/>
            </a:pPr>
            <a:endParaRPr lang="en-US" sz="2200" b="1" dirty="0"/>
          </a:p>
          <a:p>
            <a:pPr marL="0" indent="0">
              <a:buNone/>
            </a:pPr>
            <a:endParaRPr lang="en-US" sz="2200" b="1" dirty="0"/>
          </a:p>
        </p:txBody>
      </p:sp>
    </p:spTree>
    <p:extLst>
      <p:ext uri="{BB962C8B-B14F-4D97-AF65-F5344CB8AC3E}">
        <p14:creationId xmlns:p14="http://schemas.microsoft.com/office/powerpoint/2010/main" val="3314421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en-US" dirty="0" smtClean="0"/>
              <a:t>Guardianship in the News</a:t>
            </a:r>
            <a:endParaRPr lang="en-US" dirty="0"/>
          </a:p>
        </p:txBody>
      </p:sp>
      <p:sp>
        <p:nvSpPr>
          <p:cNvPr id="3" name="Content Placeholder 2"/>
          <p:cNvSpPr>
            <a:spLocks noGrp="1"/>
          </p:cNvSpPr>
          <p:nvPr>
            <p:ph sz="quarter" idx="1"/>
          </p:nvPr>
        </p:nvSpPr>
        <p:spPr>
          <a:xfrm>
            <a:off x="762000" y="1524000"/>
            <a:ext cx="7772400" cy="4191000"/>
          </a:xfrm>
        </p:spPr>
        <p:txBody>
          <a:bodyPr>
            <a:normAutofit lnSpcReduction="10000"/>
          </a:bodyPr>
          <a:lstStyle/>
          <a:p>
            <a:r>
              <a:rPr lang="en-US" dirty="0" smtClean="0"/>
              <a:t>Nevada case involving professional guardian, April Parks, and clients, Rudy &amp; Rennie North. </a:t>
            </a:r>
            <a:r>
              <a:rPr lang="en-US" dirty="0"/>
              <a:t> </a:t>
            </a:r>
            <a:r>
              <a:rPr lang="en-US" dirty="0" smtClean="0"/>
              <a:t>Aviv, Rachel, “How the Elderly Lose their Rights.” </a:t>
            </a:r>
            <a:r>
              <a:rPr lang="en-US" i="1" dirty="0" smtClean="0"/>
              <a:t>The New Yorker, </a:t>
            </a:r>
            <a:r>
              <a:rPr lang="en-US" dirty="0" smtClean="0"/>
              <a:t>October 2, 2017.</a:t>
            </a:r>
          </a:p>
          <a:p>
            <a:r>
              <a:rPr lang="en-US" dirty="0" smtClean="0"/>
              <a:t>“Legal Guardianship in Elder Care.” </a:t>
            </a:r>
            <a:r>
              <a:rPr lang="en-US" i="1" dirty="0" smtClean="0"/>
              <a:t>Last Week Tonight with John Oliver, </a:t>
            </a:r>
            <a:r>
              <a:rPr lang="en-US" dirty="0" smtClean="0"/>
              <a:t>HBO, June 3, 2018 (television).</a:t>
            </a:r>
            <a:r>
              <a:rPr lang="en-US" i="1" dirty="0" smtClean="0"/>
              <a:t> </a:t>
            </a:r>
          </a:p>
          <a:p>
            <a:r>
              <a:rPr lang="en-US" dirty="0" smtClean="0"/>
              <a:t>Edith + Eddie, 2017 film. Academy Award Nominee for Best Documentary Short, 90</a:t>
            </a:r>
            <a:r>
              <a:rPr lang="en-US" baseline="30000" dirty="0" smtClean="0"/>
              <a:t>th</a:t>
            </a:r>
            <a:r>
              <a:rPr lang="en-US" dirty="0" smtClean="0"/>
              <a:t> Academy Awards, 2017.  Also see article from Kaiser Health News with additional background information.  </a:t>
            </a:r>
            <a:r>
              <a:rPr lang="en-US" dirty="0">
                <a:hlinkClick r:id="rId2"/>
              </a:rPr>
              <a:t>https://khn.org/news/a-tale-of-love-family-conflict-and-battles-over-care-for-an-aging-mother/</a:t>
            </a:r>
            <a:endParaRPr lang="en-US" dirty="0" smtClean="0"/>
          </a:p>
          <a:p>
            <a:pPr marL="0" indent="0">
              <a:buNone/>
            </a:pPr>
            <a:endParaRPr lang="en-US" dirty="0"/>
          </a:p>
        </p:txBody>
      </p:sp>
    </p:spTree>
    <p:extLst>
      <p:ext uri="{BB962C8B-B14F-4D97-AF65-F5344CB8AC3E}">
        <p14:creationId xmlns:p14="http://schemas.microsoft.com/office/powerpoint/2010/main" val="652433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r>
              <a:rPr lang="en-US" sz="3200" b="1" dirty="0" smtClean="0"/>
              <a:t>Difficult Ethical Issues</a:t>
            </a:r>
            <a:endParaRPr lang="en-US" sz="3200" b="1" dirty="0"/>
          </a:p>
        </p:txBody>
      </p:sp>
      <p:sp>
        <p:nvSpPr>
          <p:cNvPr id="3" name="Content Placeholder 2"/>
          <p:cNvSpPr>
            <a:spLocks noGrp="1"/>
          </p:cNvSpPr>
          <p:nvPr>
            <p:ph sz="quarter" idx="1"/>
          </p:nvPr>
        </p:nvSpPr>
        <p:spPr>
          <a:xfrm>
            <a:off x="914400" y="1752600"/>
            <a:ext cx="7772400" cy="4267200"/>
          </a:xfrm>
        </p:spPr>
        <p:txBody>
          <a:bodyPr/>
          <a:lstStyle/>
          <a:p>
            <a:r>
              <a:rPr lang="en-US" dirty="0" smtClean="0"/>
              <a:t>How to balance an individual’s autonomy against their need for protection.</a:t>
            </a:r>
          </a:p>
          <a:p>
            <a:endParaRPr lang="en-US" dirty="0"/>
          </a:p>
          <a:p>
            <a:r>
              <a:rPr lang="en-US" dirty="0" smtClean="0"/>
              <a:t>No clear psychological standard for evaluating capacity, or lack thereof.</a:t>
            </a:r>
          </a:p>
          <a:p>
            <a:endParaRPr lang="en-US" dirty="0"/>
          </a:p>
          <a:p>
            <a:r>
              <a:rPr lang="en-US" dirty="0" smtClean="0"/>
              <a:t>The appropriate role of family in situations where there appears to have been past abuse, neglect, or financial exploitation.</a:t>
            </a:r>
          </a:p>
          <a:p>
            <a:pPr marL="0" indent="0">
              <a:buNone/>
            </a:pPr>
            <a:endParaRPr lang="en-US" dirty="0"/>
          </a:p>
        </p:txBody>
      </p:sp>
    </p:spTree>
    <p:extLst>
      <p:ext uri="{BB962C8B-B14F-4D97-AF65-F5344CB8AC3E}">
        <p14:creationId xmlns:p14="http://schemas.microsoft.com/office/powerpoint/2010/main" val="3178763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sz="2400" b="1" dirty="0" smtClean="0"/>
              <a:t>Role of a Virginia Guardian</a:t>
            </a:r>
            <a:endParaRPr lang="en-US" sz="2400" b="1" dirty="0"/>
          </a:p>
        </p:txBody>
      </p:sp>
      <p:sp>
        <p:nvSpPr>
          <p:cNvPr id="3" name="Content Placeholder 2"/>
          <p:cNvSpPr>
            <a:spLocks noGrp="1"/>
          </p:cNvSpPr>
          <p:nvPr>
            <p:ph sz="quarter" idx="1"/>
          </p:nvPr>
        </p:nvSpPr>
        <p:spPr>
          <a:xfrm>
            <a:off x="914400" y="1524000"/>
            <a:ext cx="7772400" cy="4495800"/>
          </a:xfrm>
        </p:spPr>
        <p:txBody>
          <a:bodyPr/>
          <a:lstStyle/>
          <a:p>
            <a:r>
              <a:rPr lang="en-US" sz="2000" dirty="0" smtClean="0"/>
              <a:t>Appointed by a court when an individual’s executive function is so impaired that they cannot understand and process information.</a:t>
            </a:r>
          </a:p>
          <a:p>
            <a:r>
              <a:rPr lang="en-US" sz="2000" dirty="0" smtClean="0"/>
              <a:t>Unless limited by a court, appointed to undertake ALL decision-making other than decisions related to finances.</a:t>
            </a:r>
          </a:p>
          <a:p>
            <a:r>
              <a:rPr lang="en-US" sz="2000" b="1" dirty="0" smtClean="0"/>
              <a:t>Fiduciary</a:t>
            </a:r>
            <a:r>
              <a:rPr lang="en-US" sz="2000" dirty="0" smtClean="0"/>
              <a:t> obligation to act in the best interest of the person under guardianship</a:t>
            </a:r>
            <a:r>
              <a:rPr lang="en-US" dirty="0" smtClean="0"/>
              <a:t>. </a:t>
            </a:r>
          </a:p>
          <a:p>
            <a:r>
              <a:rPr lang="en-US" sz="2000" dirty="0" smtClean="0"/>
              <a:t>Balanced by COV requirements that a guardian respect the wishes of the person under guardianship to the extent possible, and encourage the person’s independence and decision-making</a:t>
            </a:r>
            <a:r>
              <a:rPr lang="en-US" sz="2000" dirty="0"/>
              <a:t>.</a:t>
            </a:r>
            <a:endParaRPr lang="en-US" sz="2000" dirty="0" smtClean="0"/>
          </a:p>
          <a:p>
            <a:endParaRPr lang="en-US" dirty="0" smtClean="0">
              <a:solidFill>
                <a:srgbClr val="00B0F0"/>
              </a:solidFill>
            </a:endParaRPr>
          </a:p>
          <a:p>
            <a:endParaRPr lang="en-US" sz="2000" dirty="0"/>
          </a:p>
        </p:txBody>
      </p:sp>
    </p:spTree>
    <p:extLst>
      <p:ext uri="{BB962C8B-B14F-4D97-AF65-F5344CB8AC3E}">
        <p14:creationId xmlns:p14="http://schemas.microsoft.com/office/powerpoint/2010/main" val="617759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r>
              <a:rPr lang="en-US" sz="2400" b="1" dirty="0" smtClean="0"/>
              <a:t>Role of a Virginia Conservator</a:t>
            </a:r>
            <a:endParaRPr lang="en-US" sz="2400" b="1" dirty="0"/>
          </a:p>
        </p:txBody>
      </p:sp>
      <p:sp>
        <p:nvSpPr>
          <p:cNvPr id="3" name="Content Placeholder 2"/>
          <p:cNvSpPr>
            <a:spLocks noGrp="1"/>
          </p:cNvSpPr>
          <p:nvPr>
            <p:ph sz="quarter" idx="1"/>
          </p:nvPr>
        </p:nvSpPr>
        <p:spPr>
          <a:xfrm>
            <a:off x="914400" y="1752600"/>
            <a:ext cx="7772400" cy="3733800"/>
          </a:xfrm>
        </p:spPr>
        <p:txBody>
          <a:bodyPr>
            <a:normAutofit/>
          </a:bodyPr>
          <a:lstStyle/>
          <a:p>
            <a:r>
              <a:rPr lang="en-US" sz="2000" dirty="0"/>
              <a:t>Appointed by a court when an individual’s executive function is so impaired that they </a:t>
            </a:r>
            <a:r>
              <a:rPr lang="en-US" sz="2000" dirty="0" smtClean="0"/>
              <a:t>cannot manage their finances or financial affairs.</a:t>
            </a:r>
          </a:p>
          <a:p>
            <a:r>
              <a:rPr lang="en-US" sz="2000" dirty="0" smtClean="0"/>
              <a:t>Appointed to manage the persons assets and income.</a:t>
            </a:r>
          </a:p>
          <a:p>
            <a:r>
              <a:rPr lang="en-US" sz="2000" dirty="0" smtClean="0"/>
              <a:t>All conservators have a fiduciary duty to the person under conservatorship.</a:t>
            </a:r>
          </a:p>
        </p:txBody>
      </p:sp>
    </p:spTree>
    <p:extLst>
      <p:ext uri="{BB962C8B-B14F-4D97-AF65-F5344CB8AC3E}">
        <p14:creationId xmlns:p14="http://schemas.microsoft.com/office/powerpoint/2010/main" val="192307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sz="3200" dirty="0" smtClean="0"/>
              <a:t>Why Appoint? </a:t>
            </a:r>
            <a:endParaRPr lang="en-US" sz="3200" dirty="0"/>
          </a:p>
        </p:txBody>
      </p:sp>
      <p:sp>
        <p:nvSpPr>
          <p:cNvPr id="3" name="Content Placeholder 2"/>
          <p:cNvSpPr>
            <a:spLocks noGrp="1"/>
          </p:cNvSpPr>
          <p:nvPr>
            <p:ph sz="quarter" idx="1"/>
          </p:nvPr>
        </p:nvSpPr>
        <p:spPr>
          <a:xfrm>
            <a:off x="914400" y="1524000"/>
            <a:ext cx="7772400" cy="3962400"/>
          </a:xfrm>
        </p:spPr>
        <p:txBody>
          <a:bodyPr>
            <a:normAutofit/>
          </a:bodyPr>
          <a:lstStyle/>
          <a:p>
            <a:r>
              <a:rPr lang="en-US" sz="2000" dirty="0" smtClean="0"/>
              <a:t>A guardian or conservator is a responsible person or entity, subject to a court order, with a legal obligation to undertake decision-making.  A G/C is answerable to the court for his/her actions.</a:t>
            </a:r>
          </a:p>
          <a:p>
            <a:r>
              <a:rPr lang="en-US" sz="2000" dirty="0" smtClean="0"/>
              <a:t>Informal assistance in the community may be effective, but it is voluntary. </a:t>
            </a:r>
          </a:p>
          <a:p>
            <a:r>
              <a:rPr lang="en-US" sz="2000" dirty="0" smtClean="0"/>
              <a:t>Those providing informal assistance may not be able to reach agreement as to what action is best, and may not always act in the individual’s interest.  </a:t>
            </a:r>
            <a:endParaRPr lang="en-US" sz="2000" dirty="0" smtClean="0">
              <a:solidFill>
                <a:srgbClr val="00B0F0"/>
              </a:solidFill>
            </a:endParaRPr>
          </a:p>
          <a:p>
            <a:r>
              <a:rPr lang="en-US" sz="2000" dirty="0" smtClean="0"/>
              <a:t>A person without decision-making capacity is unable to appoint someone to act on their behalf through a power of attorney.</a:t>
            </a:r>
            <a:r>
              <a:rPr lang="en-US" sz="2000" dirty="0" smtClean="0">
                <a:solidFill>
                  <a:srgbClr val="00B0F0"/>
                </a:solidFill>
              </a:rPr>
              <a:t>.</a:t>
            </a:r>
          </a:p>
          <a:p>
            <a:r>
              <a:rPr lang="en-US" sz="2000" dirty="0" smtClean="0"/>
              <a:t>There are many complicated decisions to make when managing a person’s life.  Courts cannot undertake that duty for all incapacitated adults.  </a:t>
            </a:r>
            <a:endParaRPr lang="en-US" sz="2000" dirty="0"/>
          </a:p>
        </p:txBody>
      </p:sp>
    </p:spTree>
    <p:extLst>
      <p:ext uri="{BB962C8B-B14F-4D97-AF65-F5344CB8AC3E}">
        <p14:creationId xmlns:p14="http://schemas.microsoft.com/office/powerpoint/2010/main" val="3390659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sz="3200" dirty="0" smtClean="0"/>
              <a:t>Last Resort – “Nuclear Option”</a:t>
            </a:r>
            <a:endParaRPr lang="en-US" sz="3200" dirty="0"/>
          </a:p>
        </p:txBody>
      </p:sp>
      <p:sp>
        <p:nvSpPr>
          <p:cNvPr id="3" name="Content Placeholder 2"/>
          <p:cNvSpPr>
            <a:spLocks noGrp="1"/>
          </p:cNvSpPr>
          <p:nvPr>
            <p:ph sz="quarter" idx="1"/>
          </p:nvPr>
        </p:nvSpPr>
        <p:spPr>
          <a:xfrm>
            <a:off x="914400" y="1524000"/>
            <a:ext cx="7772400" cy="4495800"/>
          </a:xfrm>
        </p:spPr>
        <p:txBody>
          <a:bodyPr>
            <a:normAutofit fontScale="92500" lnSpcReduction="20000"/>
          </a:bodyPr>
          <a:lstStyle/>
          <a:p>
            <a:r>
              <a:rPr lang="en-US" dirty="0" smtClean="0"/>
              <a:t>If </a:t>
            </a:r>
            <a:r>
              <a:rPr lang="en-US" dirty="0"/>
              <a:t>an informal system of care is working, there may not be a need for G/C. </a:t>
            </a:r>
            <a:r>
              <a:rPr lang="en-US" dirty="0" smtClean="0"/>
              <a:t> This is a factor the court is required to consider when deciding if a G/C </a:t>
            </a:r>
            <a:r>
              <a:rPr lang="en-US" smtClean="0"/>
              <a:t>is needed.</a:t>
            </a:r>
            <a:endParaRPr lang="en-US" dirty="0" smtClean="0"/>
          </a:p>
          <a:p>
            <a:r>
              <a:rPr lang="en-US" dirty="0" smtClean="0"/>
              <a:t>A finding of incapacity and appointment of a guardian or conservator deprives individuals of the decision-making authority and effectively places the person in the status of a child.  Generally, a person found to be incapacitated --</a:t>
            </a:r>
          </a:p>
          <a:p>
            <a:pPr lvl="1"/>
            <a:r>
              <a:rPr lang="en-US" dirty="0" smtClean="0"/>
              <a:t>Cannot contract</a:t>
            </a:r>
          </a:p>
          <a:p>
            <a:pPr lvl="1"/>
            <a:r>
              <a:rPr lang="en-US" dirty="0" smtClean="0"/>
              <a:t>Cannot give consent</a:t>
            </a:r>
          </a:p>
          <a:p>
            <a:pPr lvl="1"/>
            <a:r>
              <a:rPr lang="en-US" dirty="0" smtClean="0"/>
              <a:t>Unless preserved by the court, cannot own a gun, marry, vote.</a:t>
            </a:r>
          </a:p>
          <a:p>
            <a:r>
              <a:rPr lang="en-US" dirty="0" smtClean="0"/>
              <a:t>This should not be undertaken lightly.  This is why a fairly complicated legal process is in place designed to protected the rights of the allegedly incapacitated person.</a:t>
            </a:r>
          </a:p>
          <a:p>
            <a:pPr lvl="1"/>
            <a:endParaRPr lang="en-US" dirty="0" smtClean="0"/>
          </a:p>
          <a:p>
            <a:endParaRPr lang="en-US" dirty="0"/>
          </a:p>
        </p:txBody>
      </p:sp>
    </p:spTree>
    <p:extLst>
      <p:ext uri="{BB962C8B-B14F-4D97-AF65-F5344CB8AC3E}">
        <p14:creationId xmlns:p14="http://schemas.microsoft.com/office/powerpoint/2010/main" val="2718195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2798</TotalTime>
  <Words>2631</Words>
  <Application>Microsoft Office PowerPoint</Application>
  <PresentationFormat>On-screen Show (4:3)</PresentationFormat>
  <Paragraphs>233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Equity</vt:lpstr>
      <vt:lpstr>PROTECTION OF INDIVIDUALS UNDER VIRGINIA GUARDIANSHIP LAW  Patti Meire, Coordinator Virginia Public Guardian &amp; Conservator Program VA Department for Aging and Rehabilitative Services May 31, 2019  VCPEA Conference Williamsburg, VA</vt:lpstr>
      <vt:lpstr>Disclaimer</vt:lpstr>
      <vt:lpstr>PowerPoint Presentation</vt:lpstr>
      <vt:lpstr>Guardianship in the News</vt:lpstr>
      <vt:lpstr>Difficult Ethical Issues</vt:lpstr>
      <vt:lpstr>Role of a Virginia Guardian</vt:lpstr>
      <vt:lpstr>Role of a Virginia Conservator</vt:lpstr>
      <vt:lpstr>Why Appoint? </vt:lpstr>
      <vt:lpstr>Last Resort – “Nuclear Option”</vt:lpstr>
      <vt:lpstr>Alternatives to Guardianship</vt:lpstr>
      <vt:lpstr>Alternatives to Guardianship  - continued</vt:lpstr>
      <vt:lpstr>Private and Public Guardians  Similarities and Differences</vt:lpstr>
      <vt:lpstr>Public v. Private Guardianship - continued</vt:lpstr>
      <vt:lpstr>Public v. Private Guardianship - continued</vt:lpstr>
      <vt:lpstr>Public v. Private Guardianship - continued</vt:lpstr>
      <vt:lpstr>Public v. Private Guardianship - continued</vt:lpstr>
      <vt:lpstr>Public v. Private Guardianship - continued</vt:lpstr>
      <vt:lpstr>Public v. Private Guardianship - continued</vt:lpstr>
      <vt:lpstr>LEGAL PROCESS Circuit Court Decision</vt:lpstr>
      <vt:lpstr>LEGAL PROCESS - continued Standards of Proof</vt:lpstr>
      <vt:lpstr>  LEGAL PROCESS - continued Incapacity</vt:lpstr>
      <vt:lpstr>    LEGAL PROCESS - continued What Court Considers for Incapacity</vt:lpstr>
      <vt:lpstr>LEGAL PROCESS - continued Notice to Family</vt:lpstr>
      <vt:lpstr>LEGAL PROCESS  Notice to Allegedly Incapacitated Person</vt:lpstr>
      <vt:lpstr>LEGAL PROCESS  - continued Representation - GAL</vt:lpstr>
      <vt:lpstr>LEGAL PROCESS  - continued Representation – A Second Attorney</vt:lpstr>
      <vt:lpstr>LEGAL PROCESS  - continued Other Protections</vt:lpstr>
      <vt:lpstr>LEGAL PROCESS - continued Obligations of GAL</vt:lpstr>
      <vt:lpstr>LEGAL PROCESS - continued GAL’S Written Report</vt:lpstr>
      <vt:lpstr>LEGAL PROCESS - continued What Should the Court Consider</vt:lpstr>
      <vt:lpstr>LEGAL PROCESS - continued Power of G/C is Defined by the Court</vt:lpstr>
      <vt:lpstr>LEGAL PROCESS Everything can be Changed </vt:lpstr>
      <vt:lpstr>ADDITIONAL PROTECTIONS IF A PUBLIC  G/C IS INVOLVED</vt:lpstr>
      <vt:lpstr>Conservatorship</vt:lpstr>
      <vt:lpstr>Summary</vt:lpstr>
      <vt:lpstr>Remember</vt:lpstr>
      <vt:lpstr>PowerPoint Presentation</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Burden of Proof Lecture</dc:title>
  <dc:creator>Meire, Patti (DARS)</dc:creator>
  <cp:lastModifiedBy>Meire, Patti (DARS)</cp:lastModifiedBy>
  <cp:revision>112</cp:revision>
  <dcterms:created xsi:type="dcterms:W3CDTF">2019-03-30T21:59:21Z</dcterms:created>
  <dcterms:modified xsi:type="dcterms:W3CDTF">2019-05-22T18:33:20Z</dcterms:modified>
</cp:coreProperties>
</file>